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9"/>
  </p:notesMasterIdLst>
  <p:handoutMasterIdLst>
    <p:handoutMasterId r:id="rId50"/>
  </p:handoutMasterIdLst>
  <p:sldIdLst>
    <p:sldId id="256" r:id="rId2"/>
    <p:sldId id="257" r:id="rId3"/>
    <p:sldId id="260" r:id="rId4"/>
    <p:sldId id="261" r:id="rId5"/>
    <p:sldId id="262" r:id="rId6"/>
    <p:sldId id="259" r:id="rId7"/>
    <p:sldId id="279" r:id="rId8"/>
    <p:sldId id="258" r:id="rId9"/>
    <p:sldId id="293" r:id="rId10"/>
    <p:sldId id="266" r:id="rId11"/>
    <p:sldId id="299" r:id="rId12"/>
    <p:sldId id="300" r:id="rId13"/>
    <p:sldId id="301" r:id="rId14"/>
    <p:sldId id="280" r:id="rId15"/>
    <p:sldId id="267" r:id="rId16"/>
    <p:sldId id="302" r:id="rId17"/>
    <p:sldId id="263" r:id="rId18"/>
    <p:sldId id="269" r:id="rId19"/>
    <p:sldId id="281" r:id="rId20"/>
    <p:sldId id="264" r:id="rId21"/>
    <p:sldId id="270" r:id="rId22"/>
    <p:sldId id="271" r:id="rId23"/>
    <p:sldId id="275" r:id="rId24"/>
    <p:sldId id="272" r:id="rId25"/>
    <p:sldId id="273" r:id="rId26"/>
    <p:sldId id="268" r:id="rId27"/>
    <p:sldId id="274" r:id="rId28"/>
    <p:sldId id="265" r:id="rId29"/>
    <p:sldId id="276" r:id="rId30"/>
    <p:sldId id="278" r:id="rId31"/>
    <p:sldId id="277" r:id="rId32"/>
    <p:sldId id="282" r:id="rId33"/>
    <p:sldId id="284" r:id="rId34"/>
    <p:sldId id="285" r:id="rId35"/>
    <p:sldId id="288" r:id="rId36"/>
    <p:sldId id="286" r:id="rId37"/>
    <p:sldId id="287" r:id="rId38"/>
    <p:sldId id="289" r:id="rId39"/>
    <p:sldId id="290" r:id="rId40"/>
    <p:sldId id="291" r:id="rId41"/>
    <p:sldId id="292" r:id="rId42"/>
    <p:sldId id="294" r:id="rId43"/>
    <p:sldId id="295" r:id="rId44"/>
    <p:sldId id="296" r:id="rId45"/>
    <p:sldId id="297" r:id="rId46"/>
    <p:sldId id="303" r:id="rId47"/>
    <p:sldId id="304" r:id="rId48"/>
  </p:sldIdLst>
  <p:sldSz cx="12192000" cy="6858000"/>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7D00"/>
    <a:srgbClr val="939393"/>
    <a:srgbClr val="1C6B24"/>
    <a:srgbClr val="1B9991"/>
    <a:srgbClr val="27183D"/>
    <a:srgbClr val="003348"/>
    <a:srgbClr val="9FB9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6837" autoAdjust="0"/>
  </p:normalViewPr>
  <p:slideViewPr>
    <p:cSldViewPr snapToGrid="0" snapToObjects="1">
      <p:cViewPr varScale="1">
        <p:scale>
          <a:sx n="86" d="100"/>
          <a:sy n="86" d="100"/>
        </p:scale>
        <p:origin x="402" y="84"/>
      </p:cViewPr>
      <p:guideLst>
        <p:guide orient="horz" pos="2160"/>
        <p:guide pos="3840"/>
      </p:guideLst>
    </p:cSldViewPr>
  </p:slideViewPr>
  <p:notesTextViewPr>
    <p:cViewPr>
      <p:scale>
        <a:sx n="100" d="100"/>
        <a:sy n="100" d="100"/>
      </p:scale>
      <p:origin x="0" y="0"/>
    </p:cViewPr>
  </p:notesTextViewPr>
  <p:notesViewPr>
    <p:cSldViewPr snapToGrid="0" snapToObjects="1" showGuide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BBD37-BD10-445E-AC69-1C794F4EE2E8}"/>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AC46FC-38C3-4483-AE7E-002DBDB8BFA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BCA4B3D-4A95-43A8-9368-97B56A09926A}" type="datetimeFigureOut">
              <a:rPr lang="en-GB" smtClean="0"/>
              <a:t>30/01/2020</a:t>
            </a:fld>
            <a:endParaRPr lang="en-GB"/>
          </a:p>
        </p:txBody>
      </p:sp>
      <p:sp>
        <p:nvSpPr>
          <p:cNvPr id="4" name="Footer Placeholder 3">
            <a:extLst>
              <a:ext uri="{FF2B5EF4-FFF2-40B4-BE49-F238E27FC236}">
                <a16:creationId xmlns:a16="http://schemas.microsoft.com/office/drawing/2014/main" id="{9B66D161-122E-46FD-95DE-0B04B28C3AEF}"/>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4F2340F-7912-4D67-AE27-0281A7AECF96}"/>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5E4221B-BAEE-4441-9C17-24EFD5465A9B}" type="slidenum">
              <a:rPr lang="en-GB" smtClean="0"/>
              <a:t>‹#›</a:t>
            </a:fld>
            <a:endParaRPr lang="en-GB"/>
          </a:p>
        </p:txBody>
      </p:sp>
    </p:spTree>
    <p:extLst>
      <p:ext uri="{BB962C8B-B14F-4D97-AF65-F5344CB8AC3E}">
        <p14:creationId xmlns:p14="http://schemas.microsoft.com/office/powerpoint/2010/main" val="23313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0E45EA7-D405-46F0-BF7E-343E9BBE5B34}" type="datetimeFigureOut">
              <a:rPr lang="en-GB" smtClean="0"/>
              <a:t>30/01/2020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F8A028A-5C8C-4D1D-A3EA-A5BCB35E0B2F}" type="slidenum">
              <a:rPr lang="en-GB" smtClean="0"/>
              <a:t>‹#›</a:t>
            </a:fld>
            <a:endParaRPr lang="en-GB"/>
          </a:p>
        </p:txBody>
      </p:sp>
    </p:spTree>
    <p:extLst>
      <p:ext uri="{BB962C8B-B14F-4D97-AF65-F5344CB8AC3E}">
        <p14:creationId xmlns:p14="http://schemas.microsoft.com/office/powerpoint/2010/main" val="3481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a:t>
            </a:fld>
            <a:endParaRPr lang="en-GB"/>
          </a:p>
        </p:txBody>
      </p:sp>
    </p:spTree>
    <p:extLst>
      <p:ext uri="{BB962C8B-B14F-4D97-AF65-F5344CB8AC3E}">
        <p14:creationId xmlns:p14="http://schemas.microsoft.com/office/powerpoint/2010/main" val="132185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18</a:t>
            </a:fld>
            <a:endParaRPr lang="en-GB"/>
          </a:p>
        </p:txBody>
      </p:sp>
    </p:spTree>
    <p:extLst>
      <p:ext uri="{BB962C8B-B14F-4D97-AF65-F5344CB8AC3E}">
        <p14:creationId xmlns:p14="http://schemas.microsoft.com/office/powerpoint/2010/main" val="26929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19</a:t>
            </a:fld>
            <a:endParaRPr lang="en-GB"/>
          </a:p>
        </p:txBody>
      </p:sp>
    </p:spTree>
    <p:extLst>
      <p:ext uri="{BB962C8B-B14F-4D97-AF65-F5344CB8AC3E}">
        <p14:creationId xmlns:p14="http://schemas.microsoft.com/office/powerpoint/2010/main" val="195261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24</a:t>
            </a:fld>
            <a:endParaRPr lang="en-GB"/>
          </a:p>
        </p:txBody>
      </p:sp>
    </p:spTree>
    <p:extLst>
      <p:ext uri="{BB962C8B-B14F-4D97-AF65-F5344CB8AC3E}">
        <p14:creationId xmlns:p14="http://schemas.microsoft.com/office/powerpoint/2010/main" val="1885338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33</a:t>
            </a:fld>
            <a:endParaRPr lang="en-GB"/>
          </a:p>
        </p:txBody>
      </p:sp>
    </p:spTree>
    <p:extLst>
      <p:ext uri="{BB962C8B-B14F-4D97-AF65-F5344CB8AC3E}">
        <p14:creationId xmlns:p14="http://schemas.microsoft.com/office/powerpoint/2010/main" val="46371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42</a:t>
            </a:fld>
            <a:endParaRPr lang="en-GB"/>
          </a:p>
        </p:txBody>
      </p:sp>
    </p:spTree>
    <p:extLst>
      <p:ext uri="{BB962C8B-B14F-4D97-AF65-F5344CB8AC3E}">
        <p14:creationId xmlns:p14="http://schemas.microsoft.com/office/powerpoint/2010/main" val="4185388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027615"/>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63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7" name="Slide Number Placeholder 31">
            <a:extLst>
              <a:ext uri="{FF2B5EF4-FFF2-40B4-BE49-F238E27FC236}">
                <a16:creationId xmlns:a16="http://schemas.microsoft.com/office/drawing/2014/main" id="{D17F187C-C903-4886-85FF-0ECAE8E542E6}"/>
              </a:ext>
            </a:extLst>
          </p:cNvPr>
          <p:cNvSpPr txBox="1">
            <a:spLocks/>
          </p:cNvSpPr>
          <p:nvPr userDrawn="1"/>
        </p:nvSpPr>
        <p:spPr>
          <a:xfrm>
            <a:off x="11474451" y="6430597"/>
            <a:ext cx="400683"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Title 10">
            <a:extLst>
              <a:ext uri="{FF2B5EF4-FFF2-40B4-BE49-F238E27FC236}">
                <a16:creationId xmlns:a16="http://schemas.microsoft.com/office/drawing/2014/main" id="{67303E22-12D4-47DF-AD17-2B6AE18CFF2C}"/>
              </a:ext>
            </a:extLst>
          </p:cNvPr>
          <p:cNvSpPr>
            <a:spLocks noGrp="1"/>
          </p:cNvSpPr>
          <p:nvPr>
            <p:ph type="title" hasCustomPrompt="1"/>
          </p:nvPr>
        </p:nvSpPr>
        <p:spPr>
          <a:xfrm>
            <a:off x="842437" y="493659"/>
            <a:ext cx="10632018" cy="707217"/>
          </a:xfrm>
          <a:prstGeom prst="rect">
            <a:avLst/>
          </a:prstGeom>
        </p:spPr>
        <p:txBody>
          <a:bodyPr anchor="ctr"/>
          <a:lstStyle>
            <a:lvl1pPr algn="l">
              <a:defRPr sz="3200">
                <a:solidFill>
                  <a:schemeClr val="tx2"/>
                </a:solidFill>
                <a:latin typeface="Consolas" panose="020B0609020204030204" pitchFamily="49" charset="0"/>
                <a:cs typeface="Consolas" panose="020B0609020204030204" pitchFamily="49" charset="0"/>
              </a:defRPr>
            </a:lvl1pPr>
          </a:lstStyle>
          <a:p>
            <a:r>
              <a:rPr lang="en-US" dirty="0"/>
              <a:t>Click to add title</a:t>
            </a:r>
            <a:endParaRPr lang="en-GB" dirty="0"/>
          </a:p>
        </p:txBody>
      </p:sp>
      <p:sp>
        <p:nvSpPr>
          <p:cNvPr id="13" name="Text Placeholder 12">
            <a:extLst>
              <a:ext uri="{FF2B5EF4-FFF2-40B4-BE49-F238E27FC236}">
                <a16:creationId xmlns:a16="http://schemas.microsoft.com/office/drawing/2014/main" id="{2A3E58AE-BEB6-48E9-B22A-55DF01545C47}"/>
              </a:ext>
            </a:extLst>
          </p:cNvPr>
          <p:cNvSpPr>
            <a:spLocks noGrp="1"/>
          </p:cNvSpPr>
          <p:nvPr>
            <p:ph type="body" sz="quarter" idx="10" hasCustomPrompt="1"/>
          </p:nvPr>
        </p:nvSpPr>
        <p:spPr>
          <a:xfrm>
            <a:off x="842437" y="1301918"/>
            <a:ext cx="10632017" cy="4600409"/>
          </a:xfrm>
          <a:prstGeom prst="rect">
            <a:avLst/>
          </a:prstGeom>
        </p:spPr>
        <p:txBody>
          <a:bodyPr/>
          <a:lstStyle>
            <a:lvl1pPr marL="0" indent="0">
              <a:buNone/>
              <a:defRPr sz="2800">
                <a:solidFill>
                  <a:schemeClr val="tx2"/>
                </a:solidFill>
                <a:latin typeface="Consolas" panose="020B0609020204030204" pitchFamily="49" charset="0"/>
                <a:cs typeface="Consolas" panose="020B0609020204030204" pitchFamily="49" charset="0"/>
              </a:defRPr>
            </a:lvl1pPr>
          </a:lstStyle>
          <a:p>
            <a:pPr lvl="0"/>
            <a:r>
              <a:rPr lang="en-GB" dirty="0"/>
              <a:t>Click to add content</a:t>
            </a:r>
          </a:p>
        </p:txBody>
      </p:sp>
      <p:sp>
        <p:nvSpPr>
          <p:cNvPr id="9" name="Slide Number Placeholder 31">
            <a:extLst>
              <a:ext uri="{FF2B5EF4-FFF2-40B4-BE49-F238E27FC236}">
                <a16:creationId xmlns:a16="http://schemas.microsoft.com/office/drawing/2014/main" id="{91051427-BC24-4ECC-90C1-1CDF08ACE32A}"/>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10139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9"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921279"/>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sp>
        <p:nvSpPr>
          <p:cNvPr id="10" name="Slide Number Placeholder 31">
            <a:extLst>
              <a:ext uri="{FF2B5EF4-FFF2-40B4-BE49-F238E27FC236}">
                <a16:creationId xmlns:a16="http://schemas.microsoft.com/office/drawing/2014/main" id="{D5FB0552-CEEE-40DF-8B2A-EB19DFEE6E6F}"/>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76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Content Placeholder 3">
            <a:extLst>
              <a:ext uri="{FF2B5EF4-FFF2-40B4-BE49-F238E27FC236}">
                <a16:creationId xmlns:a16="http://schemas.microsoft.com/office/drawing/2014/main" id="{17603F64-1D47-4F9D-A79C-B23266F4C092}"/>
              </a:ext>
            </a:extLst>
          </p:cNvPr>
          <p:cNvSpPr>
            <a:spLocks noGrp="1"/>
          </p:cNvSpPr>
          <p:nvPr>
            <p:ph sz="half" idx="2" hasCustomPrompt="1"/>
          </p:nvPr>
        </p:nvSpPr>
        <p:spPr>
          <a:xfrm>
            <a:off x="6124575" y="1241234"/>
            <a:ext cx="5737688"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803275" indent="-346075">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2" name="Content Placeholder 2">
            <a:extLst>
              <a:ext uri="{FF2B5EF4-FFF2-40B4-BE49-F238E27FC236}">
                <a16:creationId xmlns:a16="http://schemas.microsoft.com/office/drawing/2014/main" id="{973CC238-7717-444C-A645-6F84263BC6B8}"/>
              </a:ext>
            </a:extLst>
          </p:cNvPr>
          <p:cNvSpPr>
            <a:spLocks noGrp="1"/>
          </p:cNvSpPr>
          <p:nvPr>
            <p:ph sz="half" idx="1" hasCustomPrompt="1"/>
          </p:nvPr>
        </p:nvSpPr>
        <p:spPr>
          <a:xfrm>
            <a:off x="340822" y="1241234"/>
            <a:ext cx="5752003"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3" name="Title 6">
            <a:extLst>
              <a:ext uri="{FF2B5EF4-FFF2-40B4-BE49-F238E27FC236}">
                <a16:creationId xmlns:a16="http://schemas.microsoft.com/office/drawing/2014/main" id="{B89D6E3B-747E-48B9-8745-CB689CC81E4E}"/>
              </a:ext>
            </a:extLst>
          </p:cNvPr>
          <p:cNvSpPr>
            <a:spLocks noGrp="1"/>
          </p:cNvSpPr>
          <p:nvPr>
            <p:ph type="title"/>
          </p:nvPr>
        </p:nvSpPr>
        <p:spPr>
          <a:xfrm>
            <a:off x="340823" y="487268"/>
            <a:ext cx="11521440" cy="652924"/>
          </a:xfrm>
          <a:prstGeom prst="rect">
            <a:avLst/>
          </a:prstGeom>
        </p:spPr>
        <p:txBody>
          <a:bodyPr/>
          <a:lstStyle>
            <a:lvl1pPr algn="l">
              <a:defRPr sz="3200" b="1">
                <a:latin typeface="Consolas" panose="020B0609020204030204" pitchFamily="49" charset="0"/>
                <a:cs typeface="Consolas" panose="020B0609020204030204" pitchFamily="49" charset="0"/>
              </a:defRPr>
            </a:lvl1pPr>
          </a:lstStyle>
          <a:p>
            <a:endParaRPr lang="en-GB" noProof="0" dirty="0"/>
          </a:p>
        </p:txBody>
      </p:sp>
      <p:sp>
        <p:nvSpPr>
          <p:cNvPr id="9" name="Slide Number Placeholder 31">
            <a:extLst>
              <a:ext uri="{FF2B5EF4-FFF2-40B4-BE49-F238E27FC236}">
                <a16:creationId xmlns:a16="http://schemas.microsoft.com/office/drawing/2014/main" id="{7E091D19-FCFA-40F7-8A7B-B9E86FD41776}"/>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7553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mmary">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27550E16-0F52-4B95-9719-55D2876FBDE9}"/>
              </a:ext>
            </a:extLst>
          </p:cNvPr>
          <p:cNvSpPr>
            <a:spLocks noGrp="1"/>
          </p:cNvSpPr>
          <p:nvPr>
            <p:ph idx="1" hasCustomPrompt="1"/>
          </p:nvPr>
        </p:nvSpPr>
        <p:spPr>
          <a:xfrm>
            <a:off x="4414058" y="796588"/>
            <a:ext cx="7423266" cy="5232737"/>
          </a:xfrm>
          <a:prstGeom prst="rect">
            <a:avLst/>
          </a:prstGeom>
        </p:spPr>
        <p:txBody>
          <a:bodyPr/>
          <a:lstStyle>
            <a:lvl1pPr>
              <a:defRPr lang="en-GB" sz="2800" noProof="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a:lvl2pPr>
            <a:lvl3pPr>
              <a:defRPr lang="en-GB" noProof="0"/>
            </a:lvl3pPr>
            <a:lvl4pPr>
              <a:defRPr lang="en-GB" noProof="0"/>
            </a:lvl4pPr>
            <a:lvl5pPr>
              <a:defRPr lang="en-GB" noProof="0"/>
            </a:lvl5pPr>
          </a:lstStyle>
          <a:p>
            <a:pPr marL="0" lvl="0" indent="0">
              <a:buNone/>
            </a:pPr>
            <a:r>
              <a:rPr lang="en-GB" noProof="0" dirty="0"/>
              <a:t>Click to add content</a:t>
            </a:r>
          </a:p>
        </p:txBody>
      </p:sp>
      <p:sp>
        <p:nvSpPr>
          <p:cNvPr id="10" name="Title 1">
            <a:extLst>
              <a:ext uri="{FF2B5EF4-FFF2-40B4-BE49-F238E27FC236}">
                <a16:creationId xmlns:a16="http://schemas.microsoft.com/office/drawing/2014/main" id="{61AFDD20-8E83-496D-82D9-CED0998D70DF}"/>
              </a:ext>
            </a:extLst>
          </p:cNvPr>
          <p:cNvSpPr>
            <a:spLocks noGrp="1"/>
          </p:cNvSpPr>
          <p:nvPr>
            <p:ph type="title" hasCustomPrompt="1"/>
          </p:nvPr>
        </p:nvSpPr>
        <p:spPr>
          <a:xfrm>
            <a:off x="332509" y="796588"/>
            <a:ext cx="3849877" cy="1069975"/>
          </a:xfrm>
          <a:prstGeom prst="rect">
            <a:avLst/>
          </a:prstGeom>
        </p:spPr>
        <p:txBody>
          <a:bodyPr anchor="b"/>
          <a:lstStyle>
            <a:lvl1pPr algn="l">
              <a:defRPr sz="3200">
                <a:latin typeface="Consolas" panose="020B0609020204030204" pitchFamily="49" charset="0"/>
                <a:cs typeface="Consolas" panose="020B0609020204030204" pitchFamily="49" charset="0"/>
              </a:defRPr>
            </a:lvl1pPr>
          </a:lstStyle>
          <a:p>
            <a:r>
              <a:rPr lang="en-GB" noProof="0" dirty="0"/>
              <a:t>Click to add title</a:t>
            </a:r>
          </a:p>
        </p:txBody>
      </p:sp>
      <p:sp>
        <p:nvSpPr>
          <p:cNvPr id="14" name="Text Placeholder 3">
            <a:extLst>
              <a:ext uri="{FF2B5EF4-FFF2-40B4-BE49-F238E27FC236}">
                <a16:creationId xmlns:a16="http://schemas.microsoft.com/office/drawing/2014/main" id="{773707B7-2D0C-4BFC-AF32-74BF1CA70BB7}"/>
              </a:ext>
            </a:extLst>
          </p:cNvPr>
          <p:cNvSpPr>
            <a:spLocks noGrp="1"/>
          </p:cNvSpPr>
          <p:nvPr>
            <p:ph type="body" sz="half" idx="2" hasCustomPrompt="1"/>
          </p:nvPr>
        </p:nvSpPr>
        <p:spPr>
          <a:xfrm>
            <a:off x="332509" y="1866563"/>
            <a:ext cx="3849877" cy="4162761"/>
          </a:xfrm>
          <a:prstGeom prst="rect">
            <a:avLst/>
          </a:prstGeom>
        </p:spPr>
        <p:txBody>
          <a:bodyPr/>
          <a:lstStyle>
            <a:lvl1pPr marL="0" indent="0">
              <a:buNone/>
              <a:defRPr sz="1600">
                <a:solidFill>
                  <a:schemeClr val="tx2"/>
                </a:solidFill>
                <a:latin typeface="Consolas" panose="020B0609020204030204" pitchFamily="49" charset="0"/>
                <a:cs typeface="Consolas" panose="020B06090202040302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Click to add content</a:t>
            </a:r>
          </a:p>
        </p:txBody>
      </p:sp>
      <p:sp>
        <p:nvSpPr>
          <p:cNvPr id="11" name="Slide Number Placeholder 31">
            <a:extLst>
              <a:ext uri="{FF2B5EF4-FFF2-40B4-BE49-F238E27FC236}">
                <a16:creationId xmlns:a16="http://schemas.microsoft.com/office/drawing/2014/main" id="{886D0834-66B4-416E-BD5F-5AE9F0A18A64}"/>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2595332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31"/>
          <p:cNvSpPr>
            <a:spLocks noGrp="1"/>
          </p:cNvSpPr>
          <p:nvPr>
            <p:ph type="sldNum" sz="quarter" idx="4"/>
          </p:nvPr>
        </p:nvSpPr>
        <p:spPr>
          <a:xfrm>
            <a:off x="11489267" y="6408743"/>
            <a:ext cx="571500" cy="365125"/>
          </a:xfrm>
          <a:prstGeom prst="rect">
            <a:avLst/>
          </a:prstGeom>
        </p:spPr>
        <p:txBody>
          <a:bodyPr vert="horz" lIns="91440" tIns="45720" rIns="91440" bIns="45720" rtlCol="0" anchor="ctr"/>
          <a:lstStyle>
            <a:lvl1pPr algn="r" fontAlgn="auto">
              <a:spcBef>
                <a:spcPts val="0"/>
              </a:spcBef>
              <a:spcAft>
                <a:spcPts val="0"/>
              </a:spcAft>
              <a:defRPr sz="800" b="1" smtClean="0">
                <a:solidFill>
                  <a:srgbClr val="004D71"/>
                </a:solidFill>
                <a:latin typeface="+mn-lt"/>
                <a:ea typeface="+mn-ea"/>
                <a:cs typeface="+mn-cs"/>
              </a:defRPr>
            </a:lvl1pPr>
          </a:lstStyle>
          <a:p>
            <a:pPr>
              <a:defRPr/>
            </a:pPr>
            <a:fld id="{457A228E-832B-FB41-BA09-824FAF44EB71}" type="slidenum">
              <a:rPr lang="en-US"/>
              <a:pPr>
                <a:defRPr/>
              </a:pPr>
              <a:t>‹#›</a:t>
            </a:fld>
            <a:endParaRPr lang="en-US" dirty="0"/>
          </a:p>
        </p:txBody>
      </p:sp>
      <p:sp>
        <p:nvSpPr>
          <p:cNvPr id="3" name="TextBox 2">
            <a:extLst>
              <a:ext uri="{FF2B5EF4-FFF2-40B4-BE49-F238E27FC236}">
                <a16:creationId xmlns:a16="http://schemas.microsoft.com/office/drawing/2014/main" id="{25A93A5B-CB4A-41D2-8DA3-86954CE16A6E}"/>
              </a:ext>
            </a:extLst>
          </p:cNvPr>
          <p:cNvSpPr txBox="1"/>
          <p:nvPr userDrawn="1"/>
        </p:nvSpPr>
        <p:spPr>
          <a:xfrm>
            <a:off x="3712809" y="141321"/>
            <a:ext cx="4766387" cy="246221"/>
          </a:xfrm>
          <a:prstGeom prst="rect">
            <a:avLst/>
          </a:prstGeom>
        </p:spPr>
        <p:txBody>
          <a:bodyPr wrap="square" rtlCol="0">
            <a:spAutoFit/>
          </a:bodyPr>
          <a:lstStyle/>
          <a:p>
            <a:pPr algn="ctr"/>
            <a:r>
              <a:rPr lang="en-GB" sz="1000" b="1" dirty="0">
                <a:solidFill>
                  <a:schemeClr val="tx2"/>
                </a:solidFill>
              </a:rPr>
              <a:t>OFFICIAL</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Lst>
  <p:txStyles>
    <p:titleStyle>
      <a:lvl1pPr algn="ctr" defTabSz="457200" rtl="0" fontAlgn="base">
        <a:spcBef>
          <a:spcPct val="0"/>
        </a:spcBef>
        <a:spcAft>
          <a:spcPct val="0"/>
        </a:spcAft>
        <a:defRPr sz="800" b="1" kern="1200">
          <a:solidFill>
            <a:srgbClr val="004D71"/>
          </a:solidFill>
          <a:latin typeface="Arial"/>
          <a:ea typeface="ＭＳ Ｐゴシック" charset="0"/>
          <a:cs typeface="Arial"/>
        </a:defRPr>
      </a:lvl1pPr>
      <a:lvl2pPr algn="ctr" defTabSz="457200" rtl="0" fontAlgn="base">
        <a:spcBef>
          <a:spcPct val="0"/>
        </a:spcBef>
        <a:spcAft>
          <a:spcPct val="0"/>
        </a:spcAft>
        <a:defRPr sz="800" b="1">
          <a:solidFill>
            <a:srgbClr val="004D71"/>
          </a:solidFill>
          <a:latin typeface="Arial" charset="0"/>
          <a:ea typeface="ＭＳ Ｐゴシック" charset="0"/>
        </a:defRPr>
      </a:lvl2pPr>
      <a:lvl3pPr algn="ctr" defTabSz="457200" rtl="0" fontAlgn="base">
        <a:spcBef>
          <a:spcPct val="0"/>
        </a:spcBef>
        <a:spcAft>
          <a:spcPct val="0"/>
        </a:spcAft>
        <a:defRPr sz="800" b="1">
          <a:solidFill>
            <a:srgbClr val="004D71"/>
          </a:solidFill>
          <a:latin typeface="Arial" charset="0"/>
          <a:ea typeface="ＭＳ Ｐゴシック" charset="0"/>
        </a:defRPr>
      </a:lvl3pPr>
      <a:lvl4pPr algn="ctr" defTabSz="457200" rtl="0" fontAlgn="base">
        <a:spcBef>
          <a:spcPct val="0"/>
        </a:spcBef>
        <a:spcAft>
          <a:spcPct val="0"/>
        </a:spcAft>
        <a:defRPr sz="800" b="1">
          <a:solidFill>
            <a:srgbClr val="004D71"/>
          </a:solidFill>
          <a:latin typeface="Arial" charset="0"/>
          <a:ea typeface="ＭＳ Ｐゴシック" charset="0"/>
        </a:defRPr>
      </a:lvl4pPr>
      <a:lvl5pPr algn="ctr" defTabSz="457200" rtl="0" fontAlgn="base">
        <a:spcBef>
          <a:spcPct val="0"/>
        </a:spcBef>
        <a:spcAft>
          <a:spcPct val="0"/>
        </a:spcAft>
        <a:defRPr sz="800" b="1">
          <a:solidFill>
            <a:srgbClr val="004D71"/>
          </a:solidFill>
          <a:latin typeface="Arial" charset="0"/>
          <a:ea typeface="ＭＳ Ｐゴシック" charset="0"/>
        </a:defRPr>
      </a:lvl5pPr>
      <a:lvl6pPr marL="457200" algn="ctr" defTabSz="457200" rtl="0" fontAlgn="base">
        <a:spcBef>
          <a:spcPct val="0"/>
        </a:spcBef>
        <a:spcAft>
          <a:spcPct val="0"/>
        </a:spcAft>
        <a:defRPr sz="800" b="1">
          <a:solidFill>
            <a:srgbClr val="004D71"/>
          </a:solidFill>
          <a:latin typeface="Arial" charset="0"/>
          <a:ea typeface="ＭＳ Ｐゴシック" charset="0"/>
        </a:defRPr>
      </a:lvl6pPr>
      <a:lvl7pPr marL="914400" algn="ctr" defTabSz="457200" rtl="0" fontAlgn="base">
        <a:spcBef>
          <a:spcPct val="0"/>
        </a:spcBef>
        <a:spcAft>
          <a:spcPct val="0"/>
        </a:spcAft>
        <a:defRPr sz="800" b="1">
          <a:solidFill>
            <a:srgbClr val="004D71"/>
          </a:solidFill>
          <a:latin typeface="Arial" charset="0"/>
          <a:ea typeface="ＭＳ Ｐゴシック" charset="0"/>
        </a:defRPr>
      </a:lvl7pPr>
      <a:lvl8pPr marL="1371600" algn="ctr" defTabSz="457200" rtl="0" fontAlgn="base">
        <a:spcBef>
          <a:spcPct val="0"/>
        </a:spcBef>
        <a:spcAft>
          <a:spcPct val="0"/>
        </a:spcAft>
        <a:defRPr sz="800" b="1">
          <a:solidFill>
            <a:srgbClr val="004D71"/>
          </a:solidFill>
          <a:latin typeface="Arial" charset="0"/>
          <a:ea typeface="ＭＳ Ｐゴシック" charset="0"/>
        </a:defRPr>
      </a:lvl8pPr>
      <a:lvl9pPr marL="1828800" algn="ctr" defTabSz="457200" rtl="0" fontAlgn="base">
        <a:spcBef>
          <a:spcPct val="0"/>
        </a:spcBef>
        <a:spcAft>
          <a:spcPct val="0"/>
        </a:spcAft>
        <a:defRPr sz="800" b="1">
          <a:solidFill>
            <a:srgbClr val="004D71"/>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la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a:t>Introduction to IES</a:t>
            </a:r>
          </a:p>
        </p:txBody>
      </p:sp>
      <p:sp>
        <p:nvSpPr>
          <p:cNvPr id="3" name="TextBox 2"/>
          <p:cNvSpPr txBox="1"/>
          <p:nvPr/>
        </p:nvSpPr>
        <p:spPr>
          <a:xfrm>
            <a:off x="4039315" y="6253566"/>
            <a:ext cx="3922869" cy="461665"/>
          </a:xfrm>
          <a:prstGeom prst="rect">
            <a:avLst/>
          </a:prstGeom>
          <a:noFill/>
        </p:spPr>
        <p:txBody>
          <a:bodyPr wrap="none" rtlCol="0">
            <a:spAutoFit/>
          </a:bodyPr>
          <a:lstStyle/>
          <a:p>
            <a:pPr algn="l"/>
            <a:r>
              <a:rPr lang="en-GB" sz="2400" dirty="0">
                <a:solidFill>
                  <a:schemeClr val="tx2"/>
                </a:solidFill>
                <a:latin typeface="Consolas" panose="020B0609020204030204" pitchFamily="49" charset="0"/>
                <a:cs typeface="Consolas" panose="020B0609020204030204" pitchFamily="49" charset="0"/>
              </a:rPr>
              <a:t>Based on version 4.1.0</a:t>
            </a:r>
          </a:p>
        </p:txBody>
      </p:sp>
    </p:spTree>
    <p:extLst>
      <p:ext uri="{BB962C8B-B14F-4D97-AF65-F5344CB8AC3E}">
        <p14:creationId xmlns:p14="http://schemas.microsoft.com/office/powerpoint/2010/main" val="364586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Notation</a:t>
            </a:r>
          </a:p>
        </p:txBody>
      </p:sp>
      <p:sp>
        <p:nvSpPr>
          <p:cNvPr id="3" name="Text Placeholder 2"/>
          <p:cNvSpPr>
            <a:spLocks noGrp="1"/>
          </p:cNvSpPr>
          <p:nvPr>
            <p:ph type="body" sz="quarter" idx="10"/>
          </p:nvPr>
        </p:nvSpPr>
        <p:spPr>
          <a:xfrm>
            <a:off x="842437" y="1301919"/>
            <a:ext cx="10632017" cy="739318"/>
          </a:xfrm>
        </p:spPr>
        <p:txBody>
          <a:bodyPr/>
          <a:lstStyle/>
          <a:p>
            <a:r>
              <a:rPr lang="en-GB" sz="1800" dirty="0"/>
              <a:t>The model is authored using the OMG’s ODM profile for UML. This allows us to export the model as RDF Schema, a Word document and a website all from one </a:t>
            </a:r>
            <a:r>
              <a:rPr lang="en-GB" sz="1800" dirty="0" err="1"/>
              <a:t>Sparx</a:t>
            </a:r>
            <a:r>
              <a:rPr lang="en-GB" sz="1800" dirty="0"/>
              <a:t> EA model. </a:t>
            </a:r>
          </a:p>
        </p:txBody>
      </p:sp>
      <p:sp>
        <p:nvSpPr>
          <p:cNvPr id="228" name="Text Placeholder 2"/>
          <p:cNvSpPr txBox="1">
            <a:spLocks/>
          </p:cNvSpPr>
          <p:nvPr/>
        </p:nvSpPr>
        <p:spPr>
          <a:xfrm>
            <a:off x="837142" y="4464279"/>
            <a:ext cx="10632017" cy="1296759"/>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The ODM stereotypes (shown in chevrons &lt;&lt;&gt;&gt;) signify the underlying RDF Schema type – </a:t>
            </a:r>
            <a:r>
              <a:rPr lang="en-GB" sz="1800" dirty="0" err="1"/>
              <a:t>e.g</a:t>
            </a:r>
            <a:r>
              <a:rPr lang="en-GB" sz="1800" dirty="0"/>
              <a:t> Entity is an </a:t>
            </a:r>
            <a:r>
              <a:rPr lang="en-GB" sz="1800" dirty="0" err="1"/>
              <a:t>rdfs:Class</a:t>
            </a:r>
            <a:r>
              <a:rPr lang="en-GB" sz="1800" dirty="0"/>
              <a:t>. We also chose to keep the colour coding that had been used in previous IES version – e.g. yellow for entities, pink for events, etc.</a:t>
            </a:r>
          </a:p>
        </p:txBody>
      </p:sp>
      <p:grpSp>
        <p:nvGrpSpPr>
          <p:cNvPr id="438" name="Group 437"/>
          <p:cNvGrpSpPr/>
          <p:nvPr/>
        </p:nvGrpSpPr>
        <p:grpSpPr>
          <a:xfrm>
            <a:off x="4158507" y="2245489"/>
            <a:ext cx="4340226" cy="2014538"/>
            <a:chOff x="5484813" y="5046663"/>
            <a:chExt cx="4340226" cy="2014538"/>
          </a:xfrm>
        </p:grpSpPr>
        <p:sp>
          <p:nvSpPr>
            <p:cNvPr id="242" name="Rectangle 232"/>
            <p:cNvSpPr>
              <a:spLocks noChangeArrowheads="1"/>
            </p:cNvSpPr>
            <p:nvPr/>
          </p:nvSpPr>
          <p:spPr bwMode="auto">
            <a:xfrm>
              <a:off x="5522913" y="6564313"/>
              <a:ext cx="942975"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Rectangle 233"/>
            <p:cNvSpPr>
              <a:spLocks noChangeArrowheads="1"/>
            </p:cNvSpPr>
            <p:nvPr/>
          </p:nvSpPr>
          <p:spPr bwMode="auto">
            <a:xfrm>
              <a:off x="5522913" y="6564313"/>
              <a:ext cx="942975"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4" name="Rectangle 234"/>
            <p:cNvSpPr>
              <a:spLocks noChangeArrowheads="1"/>
            </p:cNvSpPr>
            <p:nvPr/>
          </p:nvSpPr>
          <p:spPr bwMode="auto">
            <a:xfrm>
              <a:off x="5484813" y="6526213"/>
              <a:ext cx="484188" cy="496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Rectangle 235"/>
            <p:cNvSpPr>
              <a:spLocks noChangeArrowheads="1"/>
            </p:cNvSpPr>
            <p:nvPr/>
          </p:nvSpPr>
          <p:spPr bwMode="auto">
            <a:xfrm>
              <a:off x="5969001" y="6526213"/>
              <a:ext cx="12700" cy="496888"/>
            </a:xfrm>
            <a:prstGeom prst="rect">
              <a:avLst/>
            </a:prstGeom>
            <a:solidFill>
              <a:srgbClr val="FDFD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Rectangle 236"/>
            <p:cNvSpPr>
              <a:spLocks noChangeArrowheads="1"/>
            </p:cNvSpPr>
            <p:nvPr/>
          </p:nvSpPr>
          <p:spPr bwMode="auto">
            <a:xfrm>
              <a:off x="5981701" y="6526213"/>
              <a:ext cx="12700" cy="496888"/>
            </a:xfrm>
            <a:prstGeom prst="rect">
              <a:avLst/>
            </a:prstGeom>
            <a:solidFill>
              <a:srgbClr val="FAFA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Rectangle 237"/>
            <p:cNvSpPr>
              <a:spLocks noChangeArrowheads="1"/>
            </p:cNvSpPr>
            <p:nvPr/>
          </p:nvSpPr>
          <p:spPr bwMode="auto">
            <a:xfrm>
              <a:off x="5994401" y="6526213"/>
              <a:ext cx="12700" cy="496888"/>
            </a:xfrm>
            <a:prstGeom prst="rect">
              <a:avLst/>
            </a:prstGeom>
            <a:solidFill>
              <a:srgbClr val="F8F8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Rectangle 238"/>
            <p:cNvSpPr>
              <a:spLocks noChangeArrowheads="1"/>
            </p:cNvSpPr>
            <p:nvPr/>
          </p:nvSpPr>
          <p:spPr bwMode="auto">
            <a:xfrm>
              <a:off x="6007101" y="6526213"/>
              <a:ext cx="12700" cy="496888"/>
            </a:xfrm>
            <a:prstGeom prst="rect">
              <a:avLst/>
            </a:prstGeom>
            <a:solidFill>
              <a:srgbClr val="F6F6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9" name="Rectangle 239"/>
            <p:cNvSpPr>
              <a:spLocks noChangeArrowheads="1"/>
            </p:cNvSpPr>
            <p:nvPr/>
          </p:nvSpPr>
          <p:spPr bwMode="auto">
            <a:xfrm>
              <a:off x="6019801" y="6526213"/>
              <a:ext cx="12700" cy="496888"/>
            </a:xfrm>
            <a:prstGeom prst="rect">
              <a:avLst/>
            </a:prstGeom>
            <a:solidFill>
              <a:srgbClr val="F3F3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0" name="Rectangle 240"/>
            <p:cNvSpPr>
              <a:spLocks noChangeArrowheads="1"/>
            </p:cNvSpPr>
            <p:nvPr/>
          </p:nvSpPr>
          <p:spPr bwMode="auto">
            <a:xfrm>
              <a:off x="6032501" y="6526213"/>
              <a:ext cx="12700" cy="496888"/>
            </a:xfrm>
            <a:prstGeom prst="rect">
              <a:avLst/>
            </a:prstGeom>
            <a:solidFill>
              <a:srgbClr val="F1F10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1" name="Rectangle 241"/>
            <p:cNvSpPr>
              <a:spLocks noChangeArrowheads="1"/>
            </p:cNvSpPr>
            <p:nvPr/>
          </p:nvSpPr>
          <p:spPr bwMode="auto">
            <a:xfrm>
              <a:off x="6045201" y="6526213"/>
              <a:ext cx="12700" cy="496888"/>
            </a:xfrm>
            <a:prstGeom prst="rect">
              <a:avLst/>
            </a:prstGeom>
            <a:solidFill>
              <a:srgbClr val="EEEE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2" name="Rectangle 242"/>
            <p:cNvSpPr>
              <a:spLocks noChangeArrowheads="1"/>
            </p:cNvSpPr>
            <p:nvPr/>
          </p:nvSpPr>
          <p:spPr bwMode="auto">
            <a:xfrm>
              <a:off x="6057901" y="6526213"/>
              <a:ext cx="12700" cy="496888"/>
            </a:xfrm>
            <a:prstGeom prst="rect">
              <a:avLst/>
            </a:prstGeom>
            <a:solidFill>
              <a:srgbClr val="ECEC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3" name="Rectangle 243"/>
            <p:cNvSpPr>
              <a:spLocks noChangeArrowheads="1"/>
            </p:cNvSpPr>
            <p:nvPr/>
          </p:nvSpPr>
          <p:spPr bwMode="auto">
            <a:xfrm>
              <a:off x="6070601" y="6526213"/>
              <a:ext cx="12700" cy="496888"/>
            </a:xfrm>
            <a:prstGeom prst="rect">
              <a:avLst/>
            </a:prstGeom>
            <a:solidFill>
              <a:srgbClr val="EAEA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4" name="Rectangle 244"/>
            <p:cNvSpPr>
              <a:spLocks noChangeArrowheads="1"/>
            </p:cNvSpPr>
            <p:nvPr/>
          </p:nvSpPr>
          <p:spPr bwMode="auto">
            <a:xfrm>
              <a:off x="6083301" y="6526213"/>
              <a:ext cx="12700" cy="496888"/>
            </a:xfrm>
            <a:prstGeom prst="rect">
              <a:avLst/>
            </a:prstGeom>
            <a:solidFill>
              <a:srgbClr val="E7E7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5" name="Rectangle 245"/>
            <p:cNvSpPr>
              <a:spLocks noChangeArrowheads="1"/>
            </p:cNvSpPr>
            <p:nvPr/>
          </p:nvSpPr>
          <p:spPr bwMode="auto">
            <a:xfrm>
              <a:off x="6096001" y="6526213"/>
              <a:ext cx="12700" cy="496888"/>
            </a:xfrm>
            <a:prstGeom prst="rect">
              <a:avLst/>
            </a:prstGeom>
            <a:solidFill>
              <a:srgbClr val="E5E5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6" name="Rectangle 246"/>
            <p:cNvSpPr>
              <a:spLocks noChangeArrowheads="1"/>
            </p:cNvSpPr>
            <p:nvPr/>
          </p:nvSpPr>
          <p:spPr bwMode="auto">
            <a:xfrm>
              <a:off x="6108701" y="6526213"/>
              <a:ext cx="12700" cy="496888"/>
            </a:xfrm>
            <a:prstGeom prst="rect">
              <a:avLst/>
            </a:prstGeom>
            <a:solidFill>
              <a:srgbClr val="E2E2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7" name="Rectangle 247"/>
            <p:cNvSpPr>
              <a:spLocks noChangeArrowheads="1"/>
            </p:cNvSpPr>
            <p:nvPr/>
          </p:nvSpPr>
          <p:spPr bwMode="auto">
            <a:xfrm>
              <a:off x="6121401" y="6526213"/>
              <a:ext cx="12700" cy="496888"/>
            </a:xfrm>
            <a:prstGeom prst="rect">
              <a:avLst/>
            </a:prstGeom>
            <a:solidFill>
              <a:srgbClr val="E0E0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8" name="Rectangle 248"/>
            <p:cNvSpPr>
              <a:spLocks noChangeArrowheads="1"/>
            </p:cNvSpPr>
            <p:nvPr/>
          </p:nvSpPr>
          <p:spPr bwMode="auto">
            <a:xfrm>
              <a:off x="6134101" y="6526213"/>
              <a:ext cx="12700" cy="496888"/>
            </a:xfrm>
            <a:prstGeom prst="rect">
              <a:avLst/>
            </a:prstGeom>
            <a:solidFill>
              <a:srgbClr val="DEDE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9" name="Rectangle 249"/>
            <p:cNvSpPr>
              <a:spLocks noChangeArrowheads="1"/>
            </p:cNvSpPr>
            <p:nvPr/>
          </p:nvSpPr>
          <p:spPr bwMode="auto">
            <a:xfrm>
              <a:off x="6146801" y="6526213"/>
              <a:ext cx="12700" cy="496888"/>
            </a:xfrm>
            <a:prstGeom prst="rect">
              <a:avLst/>
            </a:prstGeom>
            <a:solidFill>
              <a:srgbClr val="DBD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0" name="Rectangle 250"/>
            <p:cNvSpPr>
              <a:spLocks noChangeArrowheads="1"/>
            </p:cNvSpPr>
            <p:nvPr/>
          </p:nvSpPr>
          <p:spPr bwMode="auto">
            <a:xfrm>
              <a:off x="6159501" y="6526213"/>
              <a:ext cx="12700" cy="496888"/>
            </a:xfrm>
            <a:prstGeom prst="rect">
              <a:avLst/>
            </a:prstGeom>
            <a:solidFill>
              <a:srgbClr val="D9D9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1" name="Rectangle 251"/>
            <p:cNvSpPr>
              <a:spLocks noChangeArrowheads="1"/>
            </p:cNvSpPr>
            <p:nvPr/>
          </p:nvSpPr>
          <p:spPr bwMode="auto">
            <a:xfrm>
              <a:off x="6172201" y="6526213"/>
              <a:ext cx="12700" cy="496888"/>
            </a:xfrm>
            <a:prstGeom prst="rect">
              <a:avLst/>
            </a:prstGeom>
            <a:solidFill>
              <a:srgbClr val="D7D7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2" name="Rectangle 252"/>
            <p:cNvSpPr>
              <a:spLocks noChangeArrowheads="1"/>
            </p:cNvSpPr>
            <p:nvPr/>
          </p:nvSpPr>
          <p:spPr bwMode="auto">
            <a:xfrm>
              <a:off x="6184901" y="6526213"/>
              <a:ext cx="12700" cy="496888"/>
            </a:xfrm>
            <a:prstGeom prst="rect">
              <a:avLst/>
            </a:prstGeom>
            <a:solidFill>
              <a:srgbClr val="D4D4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3" name="Rectangle 253"/>
            <p:cNvSpPr>
              <a:spLocks noChangeArrowheads="1"/>
            </p:cNvSpPr>
            <p:nvPr/>
          </p:nvSpPr>
          <p:spPr bwMode="auto">
            <a:xfrm>
              <a:off x="6197601" y="6526213"/>
              <a:ext cx="12700" cy="496888"/>
            </a:xfrm>
            <a:prstGeom prst="rect">
              <a:avLst/>
            </a:prstGeom>
            <a:solidFill>
              <a:srgbClr val="D2D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4" name="Rectangle 254"/>
            <p:cNvSpPr>
              <a:spLocks noChangeArrowheads="1"/>
            </p:cNvSpPr>
            <p:nvPr/>
          </p:nvSpPr>
          <p:spPr bwMode="auto">
            <a:xfrm>
              <a:off x="6210301" y="6526213"/>
              <a:ext cx="12700" cy="496888"/>
            </a:xfrm>
            <a:prstGeom prst="rect">
              <a:avLst/>
            </a:prstGeom>
            <a:solidFill>
              <a:srgbClr val="CFCF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5" name="Rectangle 255"/>
            <p:cNvSpPr>
              <a:spLocks noChangeArrowheads="1"/>
            </p:cNvSpPr>
            <p:nvPr/>
          </p:nvSpPr>
          <p:spPr bwMode="auto">
            <a:xfrm>
              <a:off x="6223001" y="6526213"/>
              <a:ext cx="12700" cy="496888"/>
            </a:xfrm>
            <a:prstGeom prst="rect">
              <a:avLst/>
            </a:prstGeom>
            <a:solidFill>
              <a:srgbClr val="CDCD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6" name="Rectangle 256"/>
            <p:cNvSpPr>
              <a:spLocks noChangeArrowheads="1"/>
            </p:cNvSpPr>
            <p:nvPr/>
          </p:nvSpPr>
          <p:spPr bwMode="auto">
            <a:xfrm>
              <a:off x="6235701" y="6526213"/>
              <a:ext cx="12700" cy="496888"/>
            </a:xfrm>
            <a:prstGeom prst="rect">
              <a:avLst/>
            </a:prstGeom>
            <a:solidFill>
              <a:srgbClr val="CACA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7" name="Rectangle 257"/>
            <p:cNvSpPr>
              <a:spLocks noChangeArrowheads="1"/>
            </p:cNvSpPr>
            <p:nvPr/>
          </p:nvSpPr>
          <p:spPr bwMode="auto">
            <a:xfrm>
              <a:off x="6248401" y="6526213"/>
              <a:ext cx="12700" cy="496888"/>
            </a:xfrm>
            <a:prstGeom prst="rect">
              <a:avLst/>
            </a:prstGeom>
            <a:solidFill>
              <a:srgbClr val="C7C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8" name="Rectangle 258"/>
            <p:cNvSpPr>
              <a:spLocks noChangeArrowheads="1"/>
            </p:cNvSpPr>
            <p:nvPr/>
          </p:nvSpPr>
          <p:spPr bwMode="auto">
            <a:xfrm>
              <a:off x="6261101" y="6526213"/>
              <a:ext cx="12700" cy="496888"/>
            </a:xfrm>
            <a:prstGeom prst="rect">
              <a:avLst/>
            </a:prstGeom>
            <a:solidFill>
              <a:srgbClr val="C5C5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9" name="Rectangle 259"/>
            <p:cNvSpPr>
              <a:spLocks noChangeArrowheads="1"/>
            </p:cNvSpPr>
            <p:nvPr/>
          </p:nvSpPr>
          <p:spPr bwMode="auto">
            <a:xfrm>
              <a:off x="6273801" y="6526213"/>
              <a:ext cx="12700" cy="496888"/>
            </a:xfrm>
            <a:prstGeom prst="rect">
              <a:avLst/>
            </a:prstGeom>
            <a:solidFill>
              <a:srgbClr val="C3C3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0" name="Rectangle 260"/>
            <p:cNvSpPr>
              <a:spLocks noChangeArrowheads="1"/>
            </p:cNvSpPr>
            <p:nvPr/>
          </p:nvSpPr>
          <p:spPr bwMode="auto">
            <a:xfrm>
              <a:off x="6286501" y="6526213"/>
              <a:ext cx="12700" cy="496888"/>
            </a:xfrm>
            <a:prstGeom prst="rect">
              <a:avLst/>
            </a:prstGeom>
            <a:solidFill>
              <a:srgbClr val="C0C0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1" name="Rectangle 261"/>
            <p:cNvSpPr>
              <a:spLocks noChangeArrowheads="1"/>
            </p:cNvSpPr>
            <p:nvPr/>
          </p:nvSpPr>
          <p:spPr bwMode="auto">
            <a:xfrm>
              <a:off x="6299201" y="6526213"/>
              <a:ext cx="12700" cy="496888"/>
            </a:xfrm>
            <a:prstGeom prst="rect">
              <a:avLst/>
            </a:prstGeom>
            <a:solidFill>
              <a:srgbClr val="BEBE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2" name="Rectangle 262"/>
            <p:cNvSpPr>
              <a:spLocks noChangeArrowheads="1"/>
            </p:cNvSpPr>
            <p:nvPr/>
          </p:nvSpPr>
          <p:spPr bwMode="auto">
            <a:xfrm>
              <a:off x="6311901" y="6526213"/>
              <a:ext cx="12700" cy="496888"/>
            </a:xfrm>
            <a:prstGeom prst="rect">
              <a:avLst/>
            </a:prstGeom>
            <a:solidFill>
              <a:srgbClr val="BBBB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3" name="Rectangle 263"/>
            <p:cNvSpPr>
              <a:spLocks noChangeArrowheads="1"/>
            </p:cNvSpPr>
            <p:nvPr/>
          </p:nvSpPr>
          <p:spPr bwMode="auto">
            <a:xfrm>
              <a:off x="6324601" y="6526213"/>
              <a:ext cx="12700" cy="496888"/>
            </a:xfrm>
            <a:prstGeom prst="rect">
              <a:avLst/>
            </a:prstGeom>
            <a:solidFill>
              <a:srgbClr val="B9B9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4" name="Rectangle 264"/>
            <p:cNvSpPr>
              <a:spLocks noChangeArrowheads="1"/>
            </p:cNvSpPr>
            <p:nvPr/>
          </p:nvSpPr>
          <p:spPr bwMode="auto">
            <a:xfrm>
              <a:off x="6337301" y="6526213"/>
              <a:ext cx="12700" cy="496888"/>
            </a:xfrm>
            <a:prstGeom prst="rect">
              <a:avLst/>
            </a:prstGeom>
            <a:solidFill>
              <a:srgbClr val="B7B7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5" name="Rectangle 265"/>
            <p:cNvSpPr>
              <a:spLocks noChangeArrowheads="1"/>
            </p:cNvSpPr>
            <p:nvPr/>
          </p:nvSpPr>
          <p:spPr bwMode="auto">
            <a:xfrm>
              <a:off x="6350001" y="6526213"/>
              <a:ext cx="12700" cy="496888"/>
            </a:xfrm>
            <a:prstGeom prst="rect">
              <a:avLst/>
            </a:prstGeom>
            <a:solidFill>
              <a:srgbClr val="B4B4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6" name="Rectangle 266"/>
            <p:cNvSpPr>
              <a:spLocks noChangeArrowheads="1"/>
            </p:cNvSpPr>
            <p:nvPr/>
          </p:nvSpPr>
          <p:spPr bwMode="auto">
            <a:xfrm>
              <a:off x="6362701" y="6526213"/>
              <a:ext cx="12700" cy="496888"/>
            </a:xfrm>
            <a:prstGeom prst="rect">
              <a:avLst/>
            </a:prstGeom>
            <a:solidFill>
              <a:srgbClr val="B2B2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7" name="Rectangle 267"/>
            <p:cNvSpPr>
              <a:spLocks noChangeArrowheads="1"/>
            </p:cNvSpPr>
            <p:nvPr/>
          </p:nvSpPr>
          <p:spPr bwMode="auto">
            <a:xfrm>
              <a:off x="6375401" y="6526213"/>
              <a:ext cx="12700" cy="496888"/>
            </a:xfrm>
            <a:prstGeom prst="rect">
              <a:avLst/>
            </a:prstGeom>
            <a:solidFill>
              <a:srgbClr val="B0B0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8" name="Rectangle 268"/>
            <p:cNvSpPr>
              <a:spLocks noChangeArrowheads="1"/>
            </p:cNvSpPr>
            <p:nvPr/>
          </p:nvSpPr>
          <p:spPr bwMode="auto">
            <a:xfrm>
              <a:off x="6388101" y="6526213"/>
              <a:ext cx="14288" cy="496888"/>
            </a:xfrm>
            <a:prstGeom prst="rect">
              <a:avLst/>
            </a:prstGeom>
            <a:solidFill>
              <a:srgbClr val="ADAD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9" name="Rectangle 269"/>
            <p:cNvSpPr>
              <a:spLocks noChangeArrowheads="1"/>
            </p:cNvSpPr>
            <p:nvPr/>
          </p:nvSpPr>
          <p:spPr bwMode="auto">
            <a:xfrm>
              <a:off x="6402388" y="6526213"/>
              <a:ext cx="12700" cy="496888"/>
            </a:xfrm>
            <a:prstGeom prst="rect">
              <a:avLst/>
            </a:prstGeom>
            <a:solidFill>
              <a:srgbClr val="ABAB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0" name="Rectangle 270"/>
            <p:cNvSpPr>
              <a:spLocks noChangeArrowheads="1"/>
            </p:cNvSpPr>
            <p:nvPr/>
          </p:nvSpPr>
          <p:spPr bwMode="auto">
            <a:xfrm>
              <a:off x="6415088" y="6526213"/>
              <a:ext cx="12700" cy="496888"/>
            </a:xfrm>
            <a:prstGeom prst="rect">
              <a:avLst/>
            </a:prstGeom>
            <a:solidFill>
              <a:srgbClr val="A8A8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1" name="Rectangle 271"/>
            <p:cNvSpPr>
              <a:spLocks noChangeArrowheads="1"/>
            </p:cNvSpPr>
            <p:nvPr/>
          </p:nvSpPr>
          <p:spPr bwMode="auto">
            <a:xfrm>
              <a:off x="5484813" y="6526213"/>
              <a:ext cx="942975"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2" name="Rectangle 272"/>
            <p:cNvSpPr>
              <a:spLocks noChangeArrowheads="1"/>
            </p:cNvSpPr>
            <p:nvPr/>
          </p:nvSpPr>
          <p:spPr bwMode="auto">
            <a:xfrm>
              <a:off x="5613401"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3" name="Rectangle 273"/>
            <p:cNvSpPr>
              <a:spLocks noChangeArrowheads="1"/>
            </p:cNvSpPr>
            <p:nvPr/>
          </p:nvSpPr>
          <p:spPr bwMode="auto">
            <a:xfrm>
              <a:off x="5765801" y="675481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Entity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 name="Rectangle 274"/>
            <p:cNvSpPr>
              <a:spLocks noChangeArrowheads="1"/>
            </p:cNvSpPr>
            <p:nvPr/>
          </p:nvSpPr>
          <p:spPr bwMode="auto">
            <a:xfrm>
              <a:off x="7762876"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5" name="Rectangle 275"/>
            <p:cNvSpPr>
              <a:spLocks noChangeArrowheads="1"/>
            </p:cNvSpPr>
            <p:nvPr/>
          </p:nvSpPr>
          <p:spPr bwMode="auto">
            <a:xfrm>
              <a:off x="7762876"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6" name="Rectangle 276"/>
            <p:cNvSpPr>
              <a:spLocks noChangeArrowheads="1"/>
            </p:cNvSpPr>
            <p:nvPr/>
          </p:nvSpPr>
          <p:spPr bwMode="auto">
            <a:xfrm>
              <a:off x="7724776" y="6526213"/>
              <a:ext cx="484188" cy="496888"/>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7" name="Rectangle 277"/>
            <p:cNvSpPr>
              <a:spLocks noChangeArrowheads="1"/>
            </p:cNvSpPr>
            <p:nvPr/>
          </p:nvSpPr>
          <p:spPr bwMode="auto">
            <a:xfrm>
              <a:off x="8208963" y="6526213"/>
              <a:ext cx="12700" cy="496888"/>
            </a:xfrm>
            <a:prstGeom prst="rect">
              <a:avLst/>
            </a:prstGeom>
            <a:solidFill>
              <a:srgbClr val="FFBF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8" name="Rectangle 278"/>
            <p:cNvSpPr>
              <a:spLocks noChangeArrowheads="1"/>
            </p:cNvSpPr>
            <p:nvPr/>
          </p:nvSpPr>
          <p:spPr bwMode="auto">
            <a:xfrm>
              <a:off x="8221663" y="6526213"/>
              <a:ext cx="12700" cy="496888"/>
            </a:xfrm>
            <a:prstGeom prst="rect">
              <a:avLst/>
            </a:prstGeom>
            <a:solidFill>
              <a:srgbClr val="FEBE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9" name="Rectangle 279"/>
            <p:cNvSpPr>
              <a:spLocks noChangeArrowheads="1"/>
            </p:cNvSpPr>
            <p:nvPr/>
          </p:nvSpPr>
          <p:spPr bwMode="auto">
            <a:xfrm>
              <a:off x="8234363" y="6526213"/>
              <a:ext cx="12700" cy="496888"/>
            </a:xfrm>
            <a:prstGeom prst="rect">
              <a:avLst/>
            </a:prstGeom>
            <a:solidFill>
              <a:srgbClr val="FEB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0" name="Rectangle 280"/>
            <p:cNvSpPr>
              <a:spLocks noChangeArrowheads="1"/>
            </p:cNvSpPr>
            <p:nvPr/>
          </p:nvSpPr>
          <p:spPr bwMode="auto">
            <a:xfrm>
              <a:off x="8247063" y="6526213"/>
              <a:ext cx="12700" cy="496888"/>
            </a:xfrm>
            <a:prstGeom prst="rect">
              <a:avLst/>
            </a:prstGeom>
            <a:solidFill>
              <a:srgbClr val="FDBC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1" name="Rectangle 281"/>
            <p:cNvSpPr>
              <a:spLocks noChangeArrowheads="1"/>
            </p:cNvSpPr>
            <p:nvPr/>
          </p:nvSpPr>
          <p:spPr bwMode="auto">
            <a:xfrm>
              <a:off x="8259763" y="6526213"/>
              <a:ext cx="12700" cy="496888"/>
            </a:xfrm>
            <a:prstGeom prst="rect">
              <a:avLst/>
            </a:prstGeom>
            <a:solidFill>
              <a:srgbClr val="FDBB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2" name="Rectangle 282"/>
            <p:cNvSpPr>
              <a:spLocks noChangeArrowheads="1"/>
            </p:cNvSpPr>
            <p:nvPr/>
          </p:nvSpPr>
          <p:spPr bwMode="auto">
            <a:xfrm>
              <a:off x="8272463" y="6526213"/>
              <a:ext cx="12700" cy="496888"/>
            </a:xfrm>
            <a:prstGeom prst="rect">
              <a:avLst/>
            </a:prstGeom>
            <a:solidFill>
              <a:srgbClr val="FCBA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3" name="Rectangle 283"/>
            <p:cNvSpPr>
              <a:spLocks noChangeArrowheads="1"/>
            </p:cNvSpPr>
            <p:nvPr/>
          </p:nvSpPr>
          <p:spPr bwMode="auto">
            <a:xfrm>
              <a:off x="8285163" y="6526213"/>
              <a:ext cx="12700" cy="496888"/>
            </a:xfrm>
            <a:prstGeom prst="rect">
              <a:avLst/>
            </a:prstGeom>
            <a:solidFill>
              <a:srgbClr val="FBB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4" name="Rectangle 284"/>
            <p:cNvSpPr>
              <a:spLocks noChangeArrowheads="1"/>
            </p:cNvSpPr>
            <p:nvPr/>
          </p:nvSpPr>
          <p:spPr bwMode="auto">
            <a:xfrm>
              <a:off x="8297863" y="6526213"/>
              <a:ext cx="12700" cy="496888"/>
            </a:xfrm>
            <a:prstGeom prst="rect">
              <a:avLst/>
            </a:prstGeom>
            <a:solidFill>
              <a:srgbClr val="FBB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5" name="Rectangle 285"/>
            <p:cNvSpPr>
              <a:spLocks noChangeArrowheads="1"/>
            </p:cNvSpPr>
            <p:nvPr/>
          </p:nvSpPr>
          <p:spPr bwMode="auto">
            <a:xfrm>
              <a:off x="8310563" y="6526213"/>
              <a:ext cx="12700" cy="496888"/>
            </a:xfrm>
            <a:prstGeom prst="rect">
              <a:avLst/>
            </a:prstGeom>
            <a:solidFill>
              <a:srgbClr val="FAB7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6" name="Rectangle 286"/>
            <p:cNvSpPr>
              <a:spLocks noChangeArrowheads="1"/>
            </p:cNvSpPr>
            <p:nvPr/>
          </p:nvSpPr>
          <p:spPr bwMode="auto">
            <a:xfrm>
              <a:off x="8323263" y="6526213"/>
              <a:ext cx="12700" cy="496888"/>
            </a:xfrm>
            <a:prstGeom prst="rect">
              <a:avLst/>
            </a:prstGeom>
            <a:solidFill>
              <a:srgbClr val="FAB6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7" name="Rectangle 287"/>
            <p:cNvSpPr>
              <a:spLocks noChangeArrowheads="1"/>
            </p:cNvSpPr>
            <p:nvPr/>
          </p:nvSpPr>
          <p:spPr bwMode="auto">
            <a:xfrm>
              <a:off x="8335963" y="6526213"/>
              <a:ext cx="12700" cy="496888"/>
            </a:xfrm>
            <a:prstGeom prst="rect">
              <a:avLst/>
            </a:prstGeom>
            <a:solidFill>
              <a:srgbClr val="F9B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8" name="Rectangle 288"/>
            <p:cNvSpPr>
              <a:spLocks noChangeArrowheads="1"/>
            </p:cNvSpPr>
            <p:nvPr/>
          </p:nvSpPr>
          <p:spPr bwMode="auto">
            <a:xfrm>
              <a:off x="8348663" y="6526213"/>
              <a:ext cx="12700" cy="496888"/>
            </a:xfrm>
            <a:prstGeom prst="rect">
              <a:avLst/>
            </a:prstGeom>
            <a:solidFill>
              <a:srgbClr val="F9B4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9" name="Rectangle 289"/>
            <p:cNvSpPr>
              <a:spLocks noChangeArrowheads="1"/>
            </p:cNvSpPr>
            <p:nvPr/>
          </p:nvSpPr>
          <p:spPr bwMode="auto">
            <a:xfrm>
              <a:off x="8361363" y="6526213"/>
              <a:ext cx="12700" cy="496888"/>
            </a:xfrm>
            <a:prstGeom prst="rect">
              <a:avLst/>
            </a:prstGeom>
            <a:solidFill>
              <a:srgbClr val="F8B3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0" name="Rectangle 290"/>
            <p:cNvSpPr>
              <a:spLocks noChangeArrowheads="1"/>
            </p:cNvSpPr>
            <p:nvPr/>
          </p:nvSpPr>
          <p:spPr bwMode="auto">
            <a:xfrm>
              <a:off x="8374063" y="6526213"/>
              <a:ext cx="12700" cy="496888"/>
            </a:xfrm>
            <a:prstGeom prst="rect">
              <a:avLst/>
            </a:prstGeom>
            <a:solidFill>
              <a:srgbClr val="F8B2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Rectangle 291"/>
            <p:cNvSpPr>
              <a:spLocks noChangeArrowheads="1"/>
            </p:cNvSpPr>
            <p:nvPr/>
          </p:nvSpPr>
          <p:spPr bwMode="auto">
            <a:xfrm>
              <a:off x="8386763" y="6526213"/>
              <a:ext cx="12700" cy="496888"/>
            </a:xfrm>
            <a:prstGeom prst="rect">
              <a:avLst/>
            </a:prstGeom>
            <a:solidFill>
              <a:srgbClr val="F7B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Rectangle 292"/>
            <p:cNvSpPr>
              <a:spLocks noChangeArrowheads="1"/>
            </p:cNvSpPr>
            <p:nvPr/>
          </p:nvSpPr>
          <p:spPr bwMode="auto">
            <a:xfrm>
              <a:off x="8399463" y="6526213"/>
              <a:ext cx="12700" cy="496888"/>
            </a:xfrm>
            <a:prstGeom prst="rect">
              <a:avLst/>
            </a:prstGeom>
            <a:solidFill>
              <a:srgbClr val="F7B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Rectangle 293"/>
            <p:cNvSpPr>
              <a:spLocks noChangeArrowheads="1"/>
            </p:cNvSpPr>
            <p:nvPr/>
          </p:nvSpPr>
          <p:spPr bwMode="auto">
            <a:xfrm>
              <a:off x="8412163" y="6526213"/>
              <a:ext cx="12700" cy="496888"/>
            </a:xfrm>
            <a:prstGeom prst="rect">
              <a:avLst/>
            </a:prstGeom>
            <a:solidFill>
              <a:srgbClr val="F6AF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Rectangle 294"/>
            <p:cNvSpPr>
              <a:spLocks noChangeArrowheads="1"/>
            </p:cNvSpPr>
            <p:nvPr/>
          </p:nvSpPr>
          <p:spPr bwMode="auto">
            <a:xfrm>
              <a:off x="8424863" y="6526213"/>
              <a:ext cx="12700" cy="496888"/>
            </a:xfrm>
            <a:prstGeom prst="rect">
              <a:avLst/>
            </a:prstGeom>
            <a:solidFill>
              <a:srgbClr val="F5AE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Rectangle 295"/>
            <p:cNvSpPr>
              <a:spLocks noChangeArrowheads="1"/>
            </p:cNvSpPr>
            <p:nvPr/>
          </p:nvSpPr>
          <p:spPr bwMode="auto">
            <a:xfrm>
              <a:off x="8437563" y="6526213"/>
              <a:ext cx="12700" cy="496888"/>
            </a:xfrm>
            <a:prstGeom prst="rect">
              <a:avLst/>
            </a:prstGeom>
            <a:solidFill>
              <a:srgbClr val="F5A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Rectangle 296"/>
            <p:cNvSpPr>
              <a:spLocks noChangeArrowheads="1"/>
            </p:cNvSpPr>
            <p:nvPr/>
          </p:nvSpPr>
          <p:spPr bwMode="auto">
            <a:xfrm>
              <a:off x="8450263" y="6526213"/>
              <a:ext cx="12700" cy="496888"/>
            </a:xfrm>
            <a:prstGeom prst="rect">
              <a:avLst/>
            </a:prstGeom>
            <a:solidFill>
              <a:srgbClr val="F4AC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Rectangle 297"/>
            <p:cNvSpPr>
              <a:spLocks noChangeArrowheads="1"/>
            </p:cNvSpPr>
            <p:nvPr/>
          </p:nvSpPr>
          <p:spPr bwMode="auto">
            <a:xfrm>
              <a:off x="8462963" y="6526213"/>
              <a:ext cx="12700" cy="496888"/>
            </a:xfrm>
            <a:prstGeom prst="rect">
              <a:avLst/>
            </a:prstGeom>
            <a:solidFill>
              <a:srgbClr val="F4AB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Rectangle 298"/>
            <p:cNvSpPr>
              <a:spLocks noChangeArrowheads="1"/>
            </p:cNvSpPr>
            <p:nvPr/>
          </p:nvSpPr>
          <p:spPr bwMode="auto">
            <a:xfrm>
              <a:off x="8475663" y="6526213"/>
              <a:ext cx="12700" cy="496888"/>
            </a:xfrm>
            <a:prstGeom prst="rect">
              <a:avLst/>
            </a:prstGeom>
            <a:solidFill>
              <a:srgbClr val="F3A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Rectangle 299"/>
            <p:cNvSpPr>
              <a:spLocks noChangeArrowheads="1"/>
            </p:cNvSpPr>
            <p:nvPr/>
          </p:nvSpPr>
          <p:spPr bwMode="auto">
            <a:xfrm>
              <a:off x="8488363" y="6526213"/>
              <a:ext cx="12700" cy="496888"/>
            </a:xfrm>
            <a:prstGeom prst="rect">
              <a:avLst/>
            </a:prstGeom>
            <a:solidFill>
              <a:srgbClr val="F3A9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Rectangle 300"/>
            <p:cNvSpPr>
              <a:spLocks noChangeArrowheads="1"/>
            </p:cNvSpPr>
            <p:nvPr/>
          </p:nvSpPr>
          <p:spPr bwMode="auto">
            <a:xfrm>
              <a:off x="8501063" y="6526213"/>
              <a:ext cx="12700" cy="496888"/>
            </a:xfrm>
            <a:prstGeom prst="rect">
              <a:avLst/>
            </a:prstGeom>
            <a:solidFill>
              <a:srgbClr val="F2A8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Rectangle 301"/>
            <p:cNvSpPr>
              <a:spLocks noChangeArrowheads="1"/>
            </p:cNvSpPr>
            <p:nvPr/>
          </p:nvSpPr>
          <p:spPr bwMode="auto">
            <a:xfrm>
              <a:off x="8513763" y="6526213"/>
              <a:ext cx="12700" cy="496888"/>
            </a:xfrm>
            <a:prstGeom prst="rect">
              <a:avLst/>
            </a:prstGeom>
            <a:solidFill>
              <a:srgbClr val="F2A7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Rectangle 302"/>
            <p:cNvSpPr>
              <a:spLocks noChangeArrowheads="1"/>
            </p:cNvSpPr>
            <p:nvPr/>
          </p:nvSpPr>
          <p:spPr bwMode="auto">
            <a:xfrm>
              <a:off x="8526463" y="6526213"/>
              <a:ext cx="12700" cy="496888"/>
            </a:xfrm>
            <a:prstGeom prst="rect">
              <a:avLst/>
            </a:prstGeom>
            <a:solidFill>
              <a:srgbClr val="F1A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3" name="Rectangle 303"/>
            <p:cNvSpPr>
              <a:spLocks noChangeArrowheads="1"/>
            </p:cNvSpPr>
            <p:nvPr/>
          </p:nvSpPr>
          <p:spPr bwMode="auto">
            <a:xfrm>
              <a:off x="8539163" y="6526213"/>
              <a:ext cx="12700" cy="496888"/>
            </a:xfrm>
            <a:prstGeom prst="rect">
              <a:avLst/>
            </a:prstGeom>
            <a:solidFill>
              <a:srgbClr val="F0A5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4" name="Rectangle 304"/>
            <p:cNvSpPr>
              <a:spLocks noChangeArrowheads="1"/>
            </p:cNvSpPr>
            <p:nvPr/>
          </p:nvSpPr>
          <p:spPr bwMode="auto">
            <a:xfrm>
              <a:off x="8551863" y="6526213"/>
              <a:ext cx="12700" cy="496888"/>
            </a:xfrm>
            <a:prstGeom prst="rect">
              <a:avLst/>
            </a:prstGeom>
            <a:solidFill>
              <a:srgbClr val="F0A4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5" name="Rectangle 305"/>
            <p:cNvSpPr>
              <a:spLocks noChangeArrowheads="1"/>
            </p:cNvSpPr>
            <p:nvPr/>
          </p:nvSpPr>
          <p:spPr bwMode="auto">
            <a:xfrm>
              <a:off x="8564563" y="6526213"/>
              <a:ext cx="12700" cy="496888"/>
            </a:xfrm>
            <a:prstGeom prst="rect">
              <a:avLst/>
            </a:prstGeom>
            <a:solidFill>
              <a:srgbClr val="EFA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6" name="Rectangle 306"/>
            <p:cNvSpPr>
              <a:spLocks noChangeArrowheads="1"/>
            </p:cNvSpPr>
            <p:nvPr/>
          </p:nvSpPr>
          <p:spPr bwMode="auto">
            <a:xfrm>
              <a:off x="8577263" y="6526213"/>
              <a:ext cx="12700" cy="496888"/>
            </a:xfrm>
            <a:prstGeom prst="rect">
              <a:avLst/>
            </a:prstGeom>
            <a:solidFill>
              <a:srgbClr val="EFA2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7" name="Rectangle 307"/>
            <p:cNvSpPr>
              <a:spLocks noChangeArrowheads="1"/>
            </p:cNvSpPr>
            <p:nvPr/>
          </p:nvSpPr>
          <p:spPr bwMode="auto">
            <a:xfrm>
              <a:off x="8589963" y="6526213"/>
              <a:ext cx="12700" cy="496888"/>
            </a:xfrm>
            <a:prstGeom prst="rect">
              <a:avLst/>
            </a:prstGeom>
            <a:solidFill>
              <a:srgbClr val="EFA1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8" name="Rectangle 308"/>
            <p:cNvSpPr>
              <a:spLocks noChangeArrowheads="1"/>
            </p:cNvSpPr>
            <p:nvPr/>
          </p:nvSpPr>
          <p:spPr bwMode="auto">
            <a:xfrm>
              <a:off x="8602663" y="6526213"/>
              <a:ext cx="12700" cy="496888"/>
            </a:xfrm>
            <a:prstGeom prst="rect">
              <a:avLst/>
            </a:prstGeom>
            <a:solidFill>
              <a:srgbClr val="EEA0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9" name="Rectangle 309"/>
            <p:cNvSpPr>
              <a:spLocks noChangeArrowheads="1"/>
            </p:cNvSpPr>
            <p:nvPr/>
          </p:nvSpPr>
          <p:spPr bwMode="auto">
            <a:xfrm>
              <a:off x="8615363" y="6526213"/>
              <a:ext cx="12700" cy="496888"/>
            </a:xfrm>
            <a:prstGeom prst="rect">
              <a:avLst/>
            </a:prstGeom>
            <a:solidFill>
              <a:srgbClr val="EE9F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0" name="Rectangle 310"/>
            <p:cNvSpPr>
              <a:spLocks noChangeArrowheads="1"/>
            </p:cNvSpPr>
            <p:nvPr/>
          </p:nvSpPr>
          <p:spPr bwMode="auto">
            <a:xfrm>
              <a:off x="8628063" y="6526213"/>
              <a:ext cx="12700" cy="496888"/>
            </a:xfrm>
            <a:prstGeom prst="rect">
              <a:avLst/>
            </a:prstGeom>
            <a:solidFill>
              <a:srgbClr val="ED9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1" name="Rectangle 311"/>
            <p:cNvSpPr>
              <a:spLocks noChangeArrowheads="1"/>
            </p:cNvSpPr>
            <p:nvPr/>
          </p:nvSpPr>
          <p:spPr bwMode="auto">
            <a:xfrm>
              <a:off x="8640763" y="6526213"/>
              <a:ext cx="12700" cy="496888"/>
            </a:xfrm>
            <a:prstGeom prst="rect">
              <a:avLst/>
            </a:prstGeom>
            <a:solidFill>
              <a:srgbClr val="EC9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2" name="Rectangle 312"/>
            <p:cNvSpPr>
              <a:spLocks noChangeArrowheads="1"/>
            </p:cNvSpPr>
            <p:nvPr/>
          </p:nvSpPr>
          <p:spPr bwMode="auto">
            <a:xfrm>
              <a:off x="8653463" y="6526213"/>
              <a:ext cx="12700" cy="496888"/>
            </a:xfrm>
            <a:prstGeom prst="rect">
              <a:avLst/>
            </a:prstGeom>
            <a:solidFill>
              <a:srgbClr val="EC9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3" name="Rectangle 313"/>
            <p:cNvSpPr>
              <a:spLocks noChangeArrowheads="1"/>
            </p:cNvSpPr>
            <p:nvPr/>
          </p:nvSpPr>
          <p:spPr bwMode="auto">
            <a:xfrm>
              <a:off x="7724776"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4" name="Rectangle 314"/>
            <p:cNvSpPr>
              <a:spLocks noChangeArrowheads="1"/>
            </p:cNvSpPr>
            <p:nvPr/>
          </p:nvSpPr>
          <p:spPr bwMode="auto">
            <a:xfrm>
              <a:off x="7851776"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5" name="Rectangle 315"/>
            <p:cNvSpPr>
              <a:spLocks noChangeArrowheads="1"/>
            </p:cNvSpPr>
            <p:nvPr/>
          </p:nvSpPr>
          <p:spPr bwMode="auto">
            <a:xfrm>
              <a:off x="8043863" y="6754813"/>
              <a:ext cx="368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6" name="Rectangle 316"/>
            <p:cNvSpPr>
              <a:spLocks noChangeArrowheads="1"/>
            </p:cNvSpPr>
            <p:nvPr/>
          </p:nvSpPr>
          <p:spPr bwMode="auto">
            <a:xfrm>
              <a:off x="6045201" y="5084763"/>
              <a:ext cx="1692275" cy="53657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7" name="Rectangle 317"/>
            <p:cNvSpPr>
              <a:spLocks noChangeArrowheads="1"/>
            </p:cNvSpPr>
            <p:nvPr/>
          </p:nvSpPr>
          <p:spPr bwMode="auto">
            <a:xfrm>
              <a:off x="6045201" y="5084763"/>
              <a:ext cx="1692275" cy="536575"/>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8" name="Rectangle 318"/>
            <p:cNvSpPr>
              <a:spLocks noChangeArrowheads="1"/>
            </p:cNvSpPr>
            <p:nvPr/>
          </p:nvSpPr>
          <p:spPr bwMode="auto">
            <a:xfrm>
              <a:off x="6007101" y="5046663"/>
              <a:ext cx="890588"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9" name="Rectangle 319"/>
            <p:cNvSpPr>
              <a:spLocks noChangeArrowheads="1"/>
            </p:cNvSpPr>
            <p:nvPr/>
          </p:nvSpPr>
          <p:spPr bwMode="auto">
            <a:xfrm>
              <a:off x="6897688" y="5046663"/>
              <a:ext cx="50800" cy="5349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0" name="Rectangle 320"/>
            <p:cNvSpPr>
              <a:spLocks noChangeArrowheads="1"/>
            </p:cNvSpPr>
            <p:nvPr/>
          </p:nvSpPr>
          <p:spPr bwMode="auto">
            <a:xfrm>
              <a:off x="6948488" y="5046663"/>
              <a:ext cx="76200" cy="53498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1" name="Rectangle 321"/>
            <p:cNvSpPr>
              <a:spLocks noChangeArrowheads="1"/>
            </p:cNvSpPr>
            <p:nvPr/>
          </p:nvSpPr>
          <p:spPr bwMode="auto">
            <a:xfrm>
              <a:off x="7024688" y="5046663"/>
              <a:ext cx="63500" cy="53498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2" name="Rectangle 322"/>
            <p:cNvSpPr>
              <a:spLocks noChangeArrowheads="1"/>
            </p:cNvSpPr>
            <p:nvPr/>
          </p:nvSpPr>
          <p:spPr bwMode="auto">
            <a:xfrm>
              <a:off x="7088188" y="5046663"/>
              <a:ext cx="50800" cy="53498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3" name="Rectangle 323"/>
            <p:cNvSpPr>
              <a:spLocks noChangeArrowheads="1"/>
            </p:cNvSpPr>
            <p:nvPr/>
          </p:nvSpPr>
          <p:spPr bwMode="auto">
            <a:xfrm>
              <a:off x="7138988" y="5046663"/>
              <a:ext cx="50800" cy="5349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4" name="Rectangle 324"/>
            <p:cNvSpPr>
              <a:spLocks noChangeArrowheads="1"/>
            </p:cNvSpPr>
            <p:nvPr/>
          </p:nvSpPr>
          <p:spPr bwMode="auto">
            <a:xfrm>
              <a:off x="7189788" y="5046663"/>
              <a:ext cx="77788" cy="53498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5" name="Rectangle 325"/>
            <p:cNvSpPr>
              <a:spLocks noChangeArrowheads="1"/>
            </p:cNvSpPr>
            <p:nvPr/>
          </p:nvSpPr>
          <p:spPr bwMode="auto">
            <a:xfrm>
              <a:off x="7267576" y="5046663"/>
              <a:ext cx="50800" cy="53498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6" name="Rectangle 326"/>
            <p:cNvSpPr>
              <a:spLocks noChangeArrowheads="1"/>
            </p:cNvSpPr>
            <p:nvPr/>
          </p:nvSpPr>
          <p:spPr bwMode="auto">
            <a:xfrm>
              <a:off x="7318376" y="5046663"/>
              <a:ext cx="63500" cy="53498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7" name="Rectangle 327"/>
            <p:cNvSpPr>
              <a:spLocks noChangeArrowheads="1"/>
            </p:cNvSpPr>
            <p:nvPr/>
          </p:nvSpPr>
          <p:spPr bwMode="auto">
            <a:xfrm>
              <a:off x="7381876" y="5046663"/>
              <a:ext cx="50800" cy="53498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8" name="Rectangle 328"/>
            <p:cNvSpPr>
              <a:spLocks noChangeArrowheads="1"/>
            </p:cNvSpPr>
            <p:nvPr/>
          </p:nvSpPr>
          <p:spPr bwMode="auto">
            <a:xfrm>
              <a:off x="7432676" y="5046663"/>
              <a:ext cx="50800" cy="53498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9" name="Rectangle 329"/>
            <p:cNvSpPr>
              <a:spLocks noChangeArrowheads="1"/>
            </p:cNvSpPr>
            <p:nvPr/>
          </p:nvSpPr>
          <p:spPr bwMode="auto">
            <a:xfrm>
              <a:off x="7483476" y="5046663"/>
              <a:ext cx="63500" cy="5349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0" name="Rectangle 330"/>
            <p:cNvSpPr>
              <a:spLocks noChangeArrowheads="1"/>
            </p:cNvSpPr>
            <p:nvPr/>
          </p:nvSpPr>
          <p:spPr bwMode="auto">
            <a:xfrm>
              <a:off x="7546976" y="5046663"/>
              <a:ext cx="63500" cy="53498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1" name="Rectangle 331"/>
            <p:cNvSpPr>
              <a:spLocks noChangeArrowheads="1"/>
            </p:cNvSpPr>
            <p:nvPr/>
          </p:nvSpPr>
          <p:spPr bwMode="auto">
            <a:xfrm>
              <a:off x="7610476" y="5046663"/>
              <a:ext cx="50800" cy="53498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2" name="Rectangle 332"/>
            <p:cNvSpPr>
              <a:spLocks noChangeArrowheads="1"/>
            </p:cNvSpPr>
            <p:nvPr/>
          </p:nvSpPr>
          <p:spPr bwMode="auto">
            <a:xfrm>
              <a:off x="7661276" y="5046663"/>
              <a:ext cx="38100" cy="534988"/>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3" name="Rectangle 333"/>
            <p:cNvSpPr>
              <a:spLocks noChangeArrowheads="1"/>
            </p:cNvSpPr>
            <p:nvPr/>
          </p:nvSpPr>
          <p:spPr bwMode="auto">
            <a:xfrm>
              <a:off x="6007101" y="5046663"/>
              <a:ext cx="1692275" cy="5349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4" name="Rectangle 334"/>
            <p:cNvSpPr>
              <a:spLocks noChangeArrowheads="1"/>
            </p:cNvSpPr>
            <p:nvPr/>
          </p:nvSpPr>
          <p:spPr bwMode="auto">
            <a:xfrm>
              <a:off x="6503988" y="512286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nsolas" panose="020B0609020204030204" pitchFamily="49" charset="0"/>
                </a:rPr>
                <a:t>«</a:t>
              </a:r>
              <a:r>
                <a:rPr kumimoji="0" lang="en-US" altLang="en-US" sz="1000" b="1" i="0" u="none" strike="noStrike" cap="none" normalizeH="0" baseline="0" dirty="0" err="1">
                  <a:ln>
                    <a:noFill/>
                  </a:ln>
                  <a:solidFill>
                    <a:srgbClr val="000000"/>
                  </a:solidFill>
                  <a:effectLst/>
                  <a:latin typeface="Consolas" panose="020B0609020204030204" pitchFamily="49" charset="0"/>
                </a:rPr>
                <a:t>rdfsClass</a:t>
              </a:r>
              <a:r>
                <a:rPr kumimoji="0" lang="en-US" altLang="en-US" sz="1000" b="1"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5" name="Rectangle 335"/>
            <p:cNvSpPr>
              <a:spLocks noChangeArrowheads="1"/>
            </p:cNvSpPr>
            <p:nvPr/>
          </p:nvSpPr>
          <p:spPr bwMode="auto">
            <a:xfrm>
              <a:off x="6630988" y="5276850"/>
              <a:ext cx="482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Element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6" name="Rectangle 336"/>
            <p:cNvSpPr>
              <a:spLocks noChangeArrowheads="1"/>
            </p:cNvSpPr>
            <p:nvPr/>
          </p:nvSpPr>
          <p:spPr bwMode="auto">
            <a:xfrm>
              <a:off x="6656388"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7" name="Rectangle 337"/>
            <p:cNvSpPr>
              <a:spLocks noChangeArrowheads="1"/>
            </p:cNvSpPr>
            <p:nvPr/>
          </p:nvSpPr>
          <p:spPr bwMode="auto">
            <a:xfrm>
              <a:off x="6656388"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8" name="Rectangle 338"/>
            <p:cNvSpPr>
              <a:spLocks noChangeArrowheads="1"/>
            </p:cNvSpPr>
            <p:nvPr/>
          </p:nvSpPr>
          <p:spPr bwMode="auto">
            <a:xfrm>
              <a:off x="6618288" y="6526213"/>
              <a:ext cx="482600" cy="496888"/>
            </a:xfrm>
            <a:prstGeom prst="rect">
              <a:avLst/>
            </a:prstGeom>
            <a:solidFill>
              <a:srgbClr val="FFD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9" name="Rectangle 339"/>
            <p:cNvSpPr>
              <a:spLocks noChangeArrowheads="1"/>
            </p:cNvSpPr>
            <p:nvPr/>
          </p:nvSpPr>
          <p:spPr bwMode="auto">
            <a:xfrm>
              <a:off x="7100888" y="6526213"/>
              <a:ext cx="12700" cy="496888"/>
            </a:xfrm>
            <a:prstGeom prst="rect">
              <a:avLst/>
            </a:prstGeom>
            <a:solidFill>
              <a:srgbClr val="FDD5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0" name="Rectangle 340"/>
            <p:cNvSpPr>
              <a:spLocks noChangeArrowheads="1"/>
            </p:cNvSpPr>
            <p:nvPr/>
          </p:nvSpPr>
          <p:spPr bwMode="auto">
            <a:xfrm>
              <a:off x="7113588" y="6526213"/>
              <a:ext cx="12700" cy="496888"/>
            </a:xfrm>
            <a:prstGeom prst="rect">
              <a:avLst/>
            </a:prstGeom>
            <a:solidFill>
              <a:srgbClr val="FAD3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1" name="Rectangle 341"/>
            <p:cNvSpPr>
              <a:spLocks noChangeArrowheads="1"/>
            </p:cNvSpPr>
            <p:nvPr/>
          </p:nvSpPr>
          <p:spPr bwMode="auto">
            <a:xfrm>
              <a:off x="7126288" y="6526213"/>
              <a:ext cx="12700" cy="496888"/>
            </a:xfrm>
            <a:prstGeom prst="rect">
              <a:avLst/>
            </a:prstGeom>
            <a:solidFill>
              <a:srgbClr val="F8D1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2" name="Rectangle 342"/>
            <p:cNvSpPr>
              <a:spLocks noChangeArrowheads="1"/>
            </p:cNvSpPr>
            <p:nvPr/>
          </p:nvSpPr>
          <p:spPr bwMode="auto">
            <a:xfrm>
              <a:off x="7138988" y="6526213"/>
              <a:ext cx="12700" cy="496888"/>
            </a:xfrm>
            <a:prstGeom prst="rect">
              <a:avLst/>
            </a:prstGeom>
            <a:solidFill>
              <a:srgbClr val="F6CF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3" name="Rectangle 343"/>
            <p:cNvSpPr>
              <a:spLocks noChangeArrowheads="1"/>
            </p:cNvSpPr>
            <p:nvPr/>
          </p:nvSpPr>
          <p:spPr bwMode="auto">
            <a:xfrm>
              <a:off x="7151688" y="6526213"/>
              <a:ext cx="12700" cy="496888"/>
            </a:xfrm>
            <a:prstGeom prst="rect">
              <a:avLst/>
            </a:prstGeom>
            <a:solidFill>
              <a:srgbClr val="F3CD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4" name="Rectangle 344"/>
            <p:cNvSpPr>
              <a:spLocks noChangeArrowheads="1"/>
            </p:cNvSpPr>
            <p:nvPr/>
          </p:nvSpPr>
          <p:spPr bwMode="auto">
            <a:xfrm>
              <a:off x="7164388" y="6526213"/>
              <a:ext cx="12700" cy="496888"/>
            </a:xfrm>
            <a:prstGeom prst="rect">
              <a:avLst/>
            </a:prstGeom>
            <a:solidFill>
              <a:srgbClr val="F1CC0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5" name="Rectangle 345"/>
            <p:cNvSpPr>
              <a:spLocks noChangeArrowheads="1"/>
            </p:cNvSpPr>
            <p:nvPr/>
          </p:nvSpPr>
          <p:spPr bwMode="auto">
            <a:xfrm>
              <a:off x="7177088" y="6526213"/>
              <a:ext cx="12700" cy="496888"/>
            </a:xfrm>
            <a:prstGeom prst="rect">
              <a:avLst/>
            </a:prstGeom>
            <a:solidFill>
              <a:srgbClr val="EECA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6" name="Rectangle 346"/>
            <p:cNvSpPr>
              <a:spLocks noChangeArrowheads="1"/>
            </p:cNvSpPr>
            <p:nvPr/>
          </p:nvSpPr>
          <p:spPr bwMode="auto">
            <a:xfrm>
              <a:off x="7189788" y="6526213"/>
              <a:ext cx="12700" cy="496888"/>
            </a:xfrm>
            <a:prstGeom prst="rect">
              <a:avLst/>
            </a:prstGeom>
            <a:solidFill>
              <a:srgbClr val="ECC8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7" name="Rectangle 347"/>
            <p:cNvSpPr>
              <a:spLocks noChangeArrowheads="1"/>
            </p:cNvSpPr>
            <p:nvPr/>
          </p:nvSpPr>
          <p:spPr bwMode="auto">
            <a:xfrm>
              <a:off x="7202488" y="6526213"/>
              <a:ext cx="14288" cy="496888"/>
            </a:xfrm>
            <a:prstGeom prst="rect">
              <a:avLst/>
            </a:prstGeom>
            <a:solidFill>
              <a:srgbClr val="EAC6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8" name="Rectangle 348"/>
            <p:cNvSpPr>
              <a:spLocks noChangeArrowheads="1"/>
            </p:cNvSpPr>
            <p:nvPr/>
          </p:nvSpPr>
          <p:spPr bwMode="auto">
            <a:xfrm>
              <a:off x="7216776" y="6526213"/>
              <a:ext cx="12700" cy="496888"/>
            </a:xfrm>
            <a:prstGeom prst="rect">
              <a:avLst/>
            </a:prstGeom>
            <a:solidFill>
              <a:srgbClr val="E7C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9" name="Rectangle 349"/>
            <p:cNvSpPr>
              <a:spLocks noChangeArrowheads="1"/>
            </p:cNvSpPr>
            <p:nvPr/>
          </p:nvSpPr>
          <p:spPr bwMode="auto">
            <a:xfrm>
              <a:off x="7229476" y="6526213"/>
              <a:ext cx="12700" cy="496888"/>
            </a:xfrm>
            <a:prstGeom prst="rect">
              <a:avLst/>
            </a:prstGeom>
            <a:solidFill>
              <a:srgbClr val="E5C3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0" name="Rectangle 350"/>
            <p:cNvSpPr>
              <a:spLocks noChangeArrowheads="1"/>
            </p:cNvSpPr>
            <p:nvPr/>
          </p:nvSpPr>
          <p:spPr bwMode="auto">
            <a:xfrm>
              <a:off x="7242176" y="6526213"/>
              <a:ext cx="12700" cy="496888"/>
            </a:xfrm>
            <a:prstGeom prst="rect">
              <a:avLst/>
            </a:prstGeom>
            <a:solidFill>
              <a:srgbClr val="E2C1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1" name="Rectangle 351"/>
            <p:cNvSpPr>
              <a:spLocks noChangeArrowheads="1"/>
            </p:cNvSpPr>
            <p:nvPr/>
          </p:nvSpPr>
          <p:spPr bwMode="auto">
            <a:xfrm>
              <a:off x="7254876" y="6526213"/>
              <a:ext cx="12700" cy="496888"/>
            </a:xfrm>
            <a:prstGeom prst="rect">
              <a:avLst/>
            </a:prstGeom>
            <a:solidFill>
              <a:srgbClr val="E0BF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2" name="Rectangle 352"/>
            <p:cNvSpPr>
              <a:spLocks noChangeArrowheads="1"/>
            </p:cNvSpPr>
            <p:nvPr/>
          </p:nvSpPr>
          <p:spPr bwMode="auto">
            <a:xfrm>
              <a:off x="7267576" y="6526213"/>
              <a:ext cx="12700" cy="496888"/>
            </a:xfrm>
            <a:prstGeom prst="rect">
              <a:avLst/>
            </a:prstGeom>
            <a:solidFill>
              <a:srgbClr val="DEBD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3" name="Rectangle 353"/>
            <p:cNvSpPr>
              <a:spLocks noChangeArrowheads="1"/>
            </p:cNvSpPr>
            <p:nvPr/>
          </p:nvSpPr>
          <p:spPr bwMode="auto">
            <a:xfrm>
              <a:off x="7280276" y="6526213"/>
              <a:ext cx="12700" cy="496888"/>
            </a:xfrm>
            <a:prstGeom prst="rect">
              <a:avLst/>
            </a:prstGeom>
            <a:solidFill>
              <a:srgbClr val="DBB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4" name="Rectangle 354"/>
            <p:cNvSpPr>
              <a:spLocks noChangeArrowheads="1"/>
            </p:cNvSpPr>
            <p:nvPr/>
          </p:nvSpPr>
          <p:spPr bwMode="auto">
            <a:xfrm>
              <a:off x="7292976" y="6526213"/>
              <a:ext cx="12700" cy="496888"/>
            </a:xfrm>
            <a:prstGeom prst="rect">
              <a:avLst/>
            </a:prstGeom>
            <a:solidFill>
              <a:srgbClr val="D9B9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5" name="Rectangle 355"/>
            <p:cNvSpPr>
              <a:spLocks noChangeArrowheads="1"/>
            </p:cNvSpPr>
            <p:nvPr/>
          </p:nvSpPr>
          <p:spPr bwMode="auto">
            <a:xfrm>
              <a:off x="7305676" y="6526213"/>
              <a:ext cx="12700" cy="496888"/>
            </a:xfrm>
            <a:prstGeom prst="rect">
              <a:avLst/>
            </a:prstGeom>
            <a:solidFill>
              <a:srgbClr val="D7B7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6" name="Rectangle 356"/>
            <p:cNvSpPr>
              <a:spLocks noChangeArrowheads="1"/>
            </p:cNvSpPr>
            <p:nvPr/>
          </p:nvSpPr>
          <p:spPr bwMode="auto">
            <a:xfrm>
              <a:off x="7318376" y="6526213"/>
              <a:ext cx="12700" cy="496888"/>
            </a:xfrm>
            <a:prstGeom prst="rect">
              <a:avLst/>
            </a:prstGeom>
            <a:solidFill>
              <a:srgbClr val="D4B5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7" name="Rectangle 357"/>
            <p:cNvSpPr>
              <a:spLocks noChangeArrowheads="1"/>
            </p:cNvSpPr>
            <p:nvPr/>
          </p:nvSpPr>
          <p:spPr bwMode="auto">
            <a:xfrm>
              <a:off x="7331076" y="6526213"/>
              <a:ext cx="12700" cy="496888"/>
            </a:xfrm>
            <a:prstGeom prst="rect">
              <a:avLst/>
            </a:prstGeom>
            <a:solidFill>
              <a:srgbClr val="D2B3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8" name="Rectangle 358"/>
            <p:cNvSpPr>
              <a:spLocks noChangeArrowheads="1"/>
            </p:cNvSpPr>
            <p:nvPr/>
          </p:nvSpPr>
          <p:spPr bwMode="auto">
            <a:xfrm>
              <a:off x="7343776" y="6526213"/>
              <a:ext cx="12700" cy="496888"/>
            </a:xfrm>
            <a:prstGeom prst="rect">
              <a:avLst/>
            </a:prstGeom>
            <a:solidFill>
              <a:srgbClr val="CFB1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9" name="Rectangle 359"/>
            <p:cNvSpPr>
              <a:spLocks noChangeArrowheads="1"/>
            </p:cNvSpPr>
            <p:nvPr/>
          </p:nvSpPr>
          <p:spPr bwMode="auto">
            <a:xfrm>
              <a:off x="7356476" y="6526213"/>
              <a:ext cx="12700" cy="496888"/>
            </a:xfrm>
            <a:prstGeom prst="rect">
              <a:avLst/>
            </a:prstGeom>
            <a:solidFill>
              <a:srgbClr val="CDAF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0" name="Rectangle 360"/>
            <p:cNvSpPr>
              <a:spLocks noChangeArrowheads="1"/>
            </p:cNvSpPr>
            <p:nvPr/>
          </p:nvSpPr>
          <p:spPr bwMode="auto">
            <a:xfrm>
              <a:off x="7369176" y="6526213"/>
              <a:ext cx="12700" cy="496888"/>
            </a:xfrm>
            <a:prstGeom prst="rect">
              <a:avLst/>
            </a:prstGeom>
            <a:solidFill>
              <a:srgbClr val="CAAD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1" name="Rectangle 361"/>
            <p:cNvSpPr>
              <a:spLocks noChangeArrowheads="1"/>
            </p:cNvSpPr>
            <p:nvPr/>
          </p:nvSpPr>
          <p:spPr bwMode="auto">
            <a:xfrm>
              <a:off x="7381876" y="6526213"/>
              <a:ext cx="12700" cy="496888"/>
            </a:xfrm>
            <a:prstGeom prst="rect">
              <a:avLst/>
            </a:prstGeom>
            <a:solidFill>
              <a:srgbClr val="C7AB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2" name="Rectangle 362"/>
            <p:cNvSpPr>
              <a:spLocks noChangeArrowheads="1"/>
            </p:cNvSpPr>
            <p:nvPr/>
          </p:nvSpPr>
          <p:spPr bwMode="auto">
            <a:xfrm>
              <a:off x="7394576" y="6526213"/>
              <a:ext cx="12700" cy="496888"/>
            </a:xfrm>
            <a:prstGeom prst="rect">
              <a:avLst/>
            </a:prstGeom>
            <a:solidFill>
              <a:srgbClr val="C5AA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3" name="Rectangle 363"/>
            <p:cNvSpPr>
              <a:spLocks noChangeArrowheads="1"/>
            </p:cNvSpPr>
            <p:nvPr/>
          </p:nvSpPr>
          <p:spPr bwMode="auto">
            <a:xfrm>
              <a:off x="7407276" y="6526213"/>
              <a:ext cx="12700" cy="496888"/>
            </a:xfrm>
            <a:prstGeom prst="rect">
              <a:avLst/>
            </a:prstGeom>
            <a:solidFill>
              <a:srgbClr val="C3A8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4" name="Rectangle 364"/>
            <p:cNvSpPr>
              <a:spLocks noChangeArrowheads="1"/>
            </p:cNvSpPr>
            <p:nvPr/>
          </p:nvSpPr>
          <p:spPr bwMode="auto">
            <a:xfrm>
              <a:off x="7419976" y="6526213"/>
              <a:ext cx="12700" cy="496888"/>
            </a:xfrm>
            <a:prstGeom prst="rect">
              <a:avLst/>
            </a:prstGeom>
            <a:solidFill>
              <a:srgbClr val="C0A6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5" name="Rectangle 365"/>
            <p:cNvSpPr>
              <a:spLocks noChangeArrowheads="1"/>
            </p:cNvSpPr>
            <p:nvPr/>
          </p:nvSpPr>
          <p:spPr bwMode="auto">
            <a:xfrm>
              <a:off x="7432676" y="6526213"/>
              <a:ext cx="12700" cy="496888"/>
            </a:xfrm>
            <a:prstGeom prst="rect">
              <a:avLst/>
            </a:prstGeom>
            <a:solidFill>
              <a:srgbClr val="BEA4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6" name="Rectangle 366"/>
            <p:cNvSpPr>
              <a:spLocks noChangeArrowheads="1"/>
            </p:cNvSpPr>
            <p:nvPr/>
          </p:nvSpPr>
          <p:spPr bwMode="auto">
            <a:xfrm>
              <a:off x="7445376" y="6526213"/>
              <a:ext cx="12700" cy="496888"/>
            </a:xfrm>
            <a:prstGeom prst="rect">
              <a:avLst/>
            </a:prstGeom>
            <a:solidFill>
              <a:srgbClr val="BBA3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7" name="Rectangle 367"/>
            <p:cNvSpPr>
              <a:spLocks noChangeArrowheads="1"/>
            </p:cNvSpPr>
            <p:nvPr/>
          </p:nvSpPr>
          <p:spPr bwMode="auto">
            <a:xfrm>
              <a:off x="7458076" y="6526213"/>
              <a:ext cx="12700" cy="496888"/>
            </a:xfrm>
            <a:prstGeom prst="rect">
              <a:avLst/>
            </a:prstGeom>
            <a:solidFill>
              <a:srgbClr val="B9A1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8" name="Rectangle 368"/>
            <p:cNvSpPr>
              <a:spLocks noChangeArrowheads="1"/>
            </p:cNvSpPr>
            <p:nvPr/>
          </p:nvSpPr>
          <p:spPr bwMode="auto">
            <a:xfrm>
              <a:off x="7470776" y="6526213"/>
              <a:ext cx="12700" cy="496888"/>
            </a:xfrm>
            <a:prstGeom prst="rect">
              <a:avLst/>
            </a:prstGeom>
            <a:solidFill>
              <a:srgbClr val="B79F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9" name="Rectangle 369"/>
            <p:cNvSpPr>
              <a:spLocks noChangeArrowheads="1"/>
            </p:cNvSpPr>
            <p:nvPr/>
          </p:nvSpPr>
          <p:spPr bwMode="auto">
            <a:xfrm>
              <a:off x="7483476" y="6526213"/>
              <a:ext cx="12700" cy="496888"/>
            </a:xfrm>
            <a:prstGeom prst="rect">
              <a:avLst/>
            </a:prstGeom>
            <a:solidFill>
              <a:srgbClr val="B49D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0" name="Rectangle 370"/>
            <p:cNvSpPr>
              <a:spLocks noChangeArrowheads="1"/>
            </p:cNvSpPr>
            <p:nvPr/>
          </p:nvSpPr>
          <p:spPr bwMode="auto">
            <a:xfrm>
              <a:off x="7496176" y="6526213"/>
              <a:ext cx="12700" cy="496888"/>
            </a:xfrm>
            <a:prstGeom prst="rect">
              <a:avLst/>
            </a:prstGeom>
            <a:solidFill>
              <a:srgbClr val="B2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1" name="Rectangle 371"/>
            <p:cNvSpPr>
              <a:spLocks noChangeArrowheads="1"/>
            </p:cNvSpPr>
            <p:nvPr/>
          </p:nvSpPr>
          <p:spPr bwMode="auto">
            <a:xfrm>
              <a:off x="7508876" y="6526213"/>
              <a:ext cx="12700" cy="496888"/>
            </a:xfrm>
            <a:prstGeom prst="rect">
              <a:avLst/>
            </a:prstGeom>
            <a:solidFill>
              <a:srgbClr val="B09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2" name="Rectangle 372"/>
            <p:cNvSpPr>
              <a:spLocks noChangeArrowheads="1"/>
            </p:cNvSpPr>
            <p:nvPr/>
          </p:nvSpPr>
          <p:spPr bwMode="auto">
            <a:xfrm>
              <a:off x="7521576" y="6526213"/>
              <a:ext cx="12700" cy="496888"/>
            </a:xfrm>
            <a:prstGeom prst="rect">
              <a:avLst/>
            </a:prstGeom>
            <a:solidFill>
              <a:srgbClr val="AD97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3" name="Rectangle 373"/>
            <p:cNvSpPr>
              <a:spLocks noChangeArrowheads="1"/>
            </p:cNvSpPr>
            <p:nvPr/>
          </p:nvSpPr>
          <p:spPr bwMode="auto">
            <a:xfrm>
              <a:off x="7534276" y="6526213"/>
              <a:ext cx="12700" cy="496888"/>
            </a:xfrm>
            <a:prstGeom prst="rect">
              <a:avLst/>
            </a:prstGeom>
            <a:solidFill>
              <a:srgbClr val="AB95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4" name="Rectangle 374"/>
            <p:cNvSpPr>
              <a:spLocks noChangeArrowheads="1"/>
            </p:cNvSpPr>
            <p:nvPr/>
          </p:nvSpPr>
          <p:spPr bwMode="auto">
            <a:xfrm>
              <a:off x="7546976" y="6526213"/>
              <a:ext cx="12700" cy="496888"/>
            </a:xfrm>
            <a:prstGeom prst="rect">
              <a:avLst/>
            </a:prstGeom>
            <a:solidFill>
              <a:srgbClr val="A893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5" name="Rectangle 375"/>
            <p:cNvSpPr>
              <a:spLocks noChangeArrowheads="1"/>
            </p:cNvSpPr>
            <p:nvPr/>
          </p:nvSpPr>
          <p:spPr bwMode="auto">
            <a:xfrm>
              <a:off x="6618288"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6" name="Rectangle 376"/>
            <p:cNvSpPr>
              <a:spLocks noChangeArrowheads="1"/>
            </p:cNvSpPr>
            <p:nvPr/>
          </p:nvSpPr>
          <p:spPr bwMode="auto">
            <a:xfrm>
              <a:off x="6745288"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 name="Rectangle 377"/>
            <p:cNvSpPr>
              <a:spLocks noChangeArrowheads="1"/>
            </p:cNvSpPr>
            <p:nvPr/>
          </p:nvSpPr>
          <p:spPr bwMode="auto">
            <a:xfrm>
              <a:off x="6935788" y="6754813"/>
              <a:ext cx="368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8" name="Rectangle 378"/>
            <p:cNvSpPr>
              <a:spLocks noChangeArrowheads="1"/>
            </p:cNvSpPr>
            <p:nvPr/>
          </p:nvSpPr>
          <p:spPr bwMode="auto">
            <a:xfrm>
              <a:off x="8883651"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9" name="Rectangle 379"/>
            <p:cNvSpPr>
              <a:spLocks noChangeArrowheads="1"/>
            </p:cNvSpPr>
            <p:nvPr/>
          </p:nvSpPr>
          <p:spPr bwMode="auto">
            <a:xfrm>
              <a:off x="8883651"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0" name="Rectangle 380"/>
            <p:cNvSpPr>
              <a:spLocks noChangeArrowheads="1"/>
            </p:cNvSpPr>
            <p:nvPr/>
          </p:nvSpPr>
          <p:spPr bwMode="auto">
            <a:xfrm>
              <a:off x="8845551" y="6526213"/>
              <a:ext cx="482600" cy="496888"/>
            </a:xfrm>
            <a:prstGeom prst="rect">
              <a:avLst/>
            </a:prstGeom>
            <a:solidFill>
              <a:srgbClr val="FFAD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1" name="Rectangle 381"/>
            <p:cNvSpPr>
              <a:spLocks noChangeArrowheads="1"/>
            </p:cNvSpPr>
            <p:nvPr/>
          </p:nvSpPr>
          <p:spPr bwMode="auto">
            <a:xfrm>
              <a:off x="9328151" y="6526213"/>
              <a:ext cx="12700" cy="496888"/>
            </a:xfrm>
            <a:prstGeom prst="rect">
              <a:avLst/>
            </a:prstGeom>
            <a:solidFill>
              <a:srgbClr val="FEA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2" name="Rectangle 382"/>
            <p:cNvSpPr>
              <a:spLocks noChangeArrowheads="1"/>
            </p:cNvSpPr>
            <p:nvPr/>
          </p:nvSpPr>
          <p:spPr bwMode="auto">
            <a:xfrm>
              <a:off x="9340851" y="6526213"/>
              <a:ext cx="12700" cy="496888"/>
            </a:xfrm>
            <a:prstGeom prst="rect">
              <a:avLst/>
            </a:prstGeom>
            <a:solidFill>
              <a:srgbClr val="FDAB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3" name="Rectangle 383"/>
            <p:cNvSpPr>
              <a:spLocks noChangeArrowheads="1"/>
            </p:cNvSpPr>
            <p:nvPr/>
          </p:nvSpPr>
          <p:spPr bwMode="auto">
            <a:xfrm>
              <a:off x="9353551" y="6526213"/>
              <a:ext cx="12700" cy="496888"/>
            </a:xfrm>
            <a:prstGeom prst="rect">
              <a:avLst/>
            </a:prstGeom>
            <a:solidFill>
              <a:srgbClr val="FCA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4" name="Rectangle 384"/>
            <p:cNvSpPr>
              <a:spLocks noChangeArrowheads="1"/>
            </p:cNvSpPr>
            <p:nvPr/>
          </p:nvSpPr>
          <p:spPr bwMode="auto">
            <a:xfrm>
              <a:off x="9366251" y="6526213"/>
              <a:ext cx="12700" cy="496888"/>
            </a:xfrm>
            <a:prstGeom prst="rect">
              <a:avLst/>
            </a:prstGeom>
            <a:solidFill>
              <a:srgbClr val="FBAA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5" name="Rectangle 385"/>
            <p:cNvSpPr>
              <a:spLocks noChangeArrowheads="1"/>
            </p:cNvSpPr>
            <p:nvPr/>
          </p:nvSpPr>
          <p:spPr bwMode="auto">
            <a:xfrm>
              <a:off x="9378951" y="6526213"/>
              <a:ext cx="12700" cy="496888"/>
            </a:xfrm>
            <a:prstGeom prst="rect">
              <a:avLst/>
            </a:prstGeom>
            <a:solidFill>
              <a:srgbClr val="FAA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6" name="Rectangle 386"/>
            <p:cNvSpPr>
              <a:spLocks noChangeArrowheads="1"/>
            </p:cNvSpPr>
            <p:nvPr/>
          </p:nvSpPr>
          <p:spPr bwMode="auto">
            <a:xfrm>
              <a:off x="9391651" y="6526213"/>
              <a:ext cx="12700" cy="496888"/>
            </a:xfrm>
            <a:prstGeom prst="rect">
              <a:avLst/>
            </a:prstGeom>
            <a:solidFill>
              <a:srgbClr val="F9A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7" name="Rectangle 387"/>
            <p:cNvSpPr>
              <a:spLocks noChangeArrowheads="1"/>
            </p:cNvSpPr>
            <p:nvPr/>
          </p:nvSpPr>
          <p:spPr bwMode="auto">
            <a:xfrm>
              <a:off x="9404351" y="6526213"/>
              <a:ext cx="12700" cy="496888"/>
            </a:xfrm>
            <a:prstGeom prst="rect">
              <a:avLst/>
            </a:prstGeom>
            <a:solidFill>
              <a:srgbClr val="F8A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8" name="Rectangle 388"/>
            <p:cNvSpPr>
              <a:spLocks noChangeArrowheads="1"/>
            </p:cNvSpPr>
            <p:nvPr/>
          </p:nvSpPr>
          <p:spPr bwMode="auto">
            <a:xfrm>
              <a:off x="9417051" y="6526213"/>
              <a:ext cx="12700" cy="496888"/>
            </a:xfrm>
            <a:prstGeom prst="rect">
              <a:avLst/>
            </a:prstGeom>
            <a:solidFill>
              <a:srgbClr val="F7A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9" name="Rectangle 389"/>
            <p:cNvSpPr>
              <a:spLocks noChangeArrowheads="1"/>
            </p:cNvSpPr>
            <p:nvPr/>
          </p:nvSpPr>
          <p:spPr bwMode="auto">
            <a:xfrm>
              <a:off x="9429751" y="6526213"/>
              <a:ext cx="12700" cy="496888"/>
            </a:xfrm>
            <a:prstGeom prst="rect">
              <a:avLst/>
            </a:prstGeom>
            <a:solidFill>
              <a:srgbClr val="F6A6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0" name="Rectangle 390"/>
            <p:cNvSpPr>
              <a:spLocks noChangeArrowheads="1"/>
            </p:cNvSpPr>
            <p:nvPr/>
          </p:nvSpPr>
          <p:spPr bwMode="auto">
            <a:xfrm>
              <a:off x="9442451" y="6526213"/>
              <a:ext cx="12700" cy="496888"/>
            </a:xfrm>
            <a:prstGeom prst="rect">
              <a:avLst/>
            </a:prstGeom>
            <a:solidFill>
              <a:srgbClr val="F5A5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1" name="Rectangle 391"/>
            <p:cNvSpPr>
              <a:spLocks noChangeArrowheads="1"/>
            </p:cNvSpPr>
            <p:nvPr/>
          </p:nvSpPr>
          <p:spPr bwMode="auto">
            <a:xfrm>
              <a:off x="9455151" y="6526213"/>
              <a:ext cx="12700" cy="496888"/>
            </a:xfrm>
            <a:prstGeom prst="rect">
              <a:avLst/>
            </a:prstGeom>
            <a:solidFill>
              <a:srgbClr val="F4A5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2" name="Rectangle 392"/>
            <p:cNvSpPr>
              <a:spLocks noChangeArrowheads="1"/>
            </p:cNvSpPr>
            <p:nvPr/>
          </p:nvSpPr>
          <p:spPr bwMode="auto">
            <a:xfrm>
              <a:off x="9467851" y="6526213"/>
              <a:ext cx="12700" cy="496888"/>
            </a:xfrm>
            <a:prstGeom prst="rect">
              <a:avLst/>
            </a:prstGeom>
            <a:solidFill>
              <a:srgbClr val="F3A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3" name="Rectangle 393"/>
            <p:cNvSpPr>
              <a:spLocks noChangeArrowheads="1"/>
            </p:cNvSpPr>
            <p:nvPr/>
          </p:nvSpPr>
          <p:spPr bwMode="auto">
            <a:xfrm>
              <a:off x="9480551" y="6526213"/>
              <a:ext cx="12700" cy="496888"/>
            </a:xfrm>
            <a:prstGeom prst="rect">
              <a:avLst/>
            </a:prstGeom>
            <a:solidFill>
              <a:srgbClr val="F2A3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4" name="Rectangle 394"/>
            <p:cNvSpPr>
              <a:spLocks noChangeArrowheads="1"/>
            </p:cNvSpPr>
            <p:nvPr/>
          </p:nvSpPr>
          <p:spPr bwMode="auto">
            <a:xfrm>
              <a:off x="9493251" y="6526213"/>
              <a:ext cx="12700" cy="496888"/>
            </a:xfrm>
            <a:prstGeom prst="rect">
              <a:avLst/>
            </a:prstGeom>
            <a:solidFill>
              <a:srgbClr val="F1A2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5" name="Rectangle 395"/>
            <p:cNvSpPr>
              <a:spLocks noChangeArrowheads="1"/>
            </p:cNvSpPr>
            <p:nvPr/>
          </p:nvSpPr>
          <p:spPr bwMode="auto">
            <a:xfrm>
              <a:off x="9505951" y="6526213"/>
              <a:ext cx="12700" cy="496888"/>
            </a:xfrm>
            <a:prstGeom prst="rect">
              <a:avLst/>
            </a:prstGeom>
            <a:solidFill>
              <a:srgbClr val="F0A1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6" name="Rectangle 396"/>
            <p:cNvSpPr>
              <a:spLocks noChangeArrowheads="1"/>
            </p:cNvSpPr>
            <p:nvPr/>
          </p:nvSpPr>
          <p:spPr bwMode="auto">
            <a:xfrm>
              <a:off x="9518651" y="6526213"/>
              <a:ext cx="12700" cy="496888"/>
            </a:xfrm>
            <a:prstGeom prst="rect">
              <a:avLst/>
            </a:prstGeom>
            <a:solidFill>
              <a:srgbClr val="EFA1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7" name="Rectangle 397"/>
            <p:cNvSpPr>
              <a:spLocks noChangeArrowheads="1"/>
            </p:cNvSpPr>
            <p:nvPr/>
          </p:nvSpPr>
          <p:spPr bwMode="auto">
            <a:xfrm>
              <a:off x="9531351" y="6526213"/>
              <a:ext cx="12700" cy="496888"/>
            </a:xfrm>
            <a:prstGeom prst="rect">
              <a:avLst/>
            </a:prstGeom>
            <a:solidFill>
              <a:srgbClr val="EEA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8" name="Rectangle 398"/>
            <p:cNvSpPr>
              <a:spLocks noChangeArrowheads="1"/>
            </p:cNvSpPr>
            <p:nvPr/>
          </p:nvSpPr>
          <p:spPr bwMode="auto">
            <a:xfrm>
              <a:off x="9544051" y="6526213"/>
              <a:ext cx="12700" cy="496888"/>
            </a:xfrm>
            <a:prstGeom prst="rect">
              <a:avLst/>
            </a:prstGeom>
            <a:solidFill>
              <a:srgbClr val="ED9F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 name="Rectangle 399"/>
            <p:cNvSpPr>
              <a:spLocks noChangeArrowheads="1"/>
            </p:cNvSpPr>
            <p:nvPr/>
          </p:nvSpPr>
          <p:spPr bwMode="auto">
            <a:xfrm>
              <a:off x="9556751" y="6526213"/>
              <a:ext cx="12700" cy="496888"/>
            </a:xfrm>
            <a:prstGeom prst="rect">
              <a:avLst/>
            </a:prstGeom>
            <a:solidFill>
              <a:srgbClr val="EC9F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0" name="Rectangle 400"/>
            <p:cNvSpPr>
              <a:spLocks noChangeArrowheads="1"/>
            </p:cNvSpPr>
            <p:nvPr/>
          </p:nvSpPr>
          <p:spPr bwMode="auto">
            <a:xfrm>
              <a:off x="9569451" y="6526213"/>
              <a:ext cx="12700" cy="496888"/>
            </a:xfrm>
            <a:prstGeom prst="rect">
              <a:avLst/>
            </a:prstGeom>
            <a:solidFill>
              <a:srgbClr val="EB9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1" name="Rectangle 401"/>
            <p:cNvSpPr>
              <a:spLocks noChangeArrowheads="1"/>
            </p:cNvSpPr>
            <p:nvPr/>
          </p:nvSpPr>
          <p:spPr bwMode="auto">
            <a:xfrm>
              <a:off x="9582151" y="6526213"/>
              <a:ext cx="12700" cy="496888"/>
            </a:xfrm>
            <a:prstGeom prst="rect">
              <a:avLst/>
            </a:prstGeom>
            <a:solidFill>
              <a:srgbClr val="EA9D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2" name="Rectangle 402"/>
            <p:cNvSpPr>
              <a:spLocks noChangeArrowheads="1"/>
            </p:cNvSpPr>
            <p:nvPr/>
          </p:nvSpPr>
          <p:spPr bwMode="auto">
            <a:xfrm>
              <a:off x="9594851" y="6526213"/>
              <a:ext cx="12700" cy="496888"/>
            </a:xfrm>
            <a:prstGeom prst="rect">
              <a:avLst/>
            </a:prstGeom>
            <a:solidFill>
              <a:srgbClr val="E9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3" name="Rectangle 403"/>
            <p:cNvSpPr>
              <a:spLocks noChangeArrowheads="1"/>
            </p:cNvSpPr>
            <p:nvPr/>
          </p:nvSpPr>
          <p:spPr bwMode="auto">
            <a:xfrm>
              <a:off x="9607551" y="6526213"/>
              <a:ext cx="12700" cy="496888"/>
            </a:xfrm>
            <a:prstGeom prst="rect">
              <a:avLst/>
            </a:prstGeom>
            <a:solidFill>
              <a:srgbClr val="E89B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4" name="Rectangle 404"/>
            <p:cNvSpPr>
              <a:spLocks noChangeArrowheads="1"/>
            </p:cNvSpPr>
            <p:nvPr/>
          </p:nvSpPr>
          <p:spPr bwMode="auto">
            <a:xfrm>
              <a:off x="9620251" y="6526213"/>
              <a:ext cx="12700" cy="496888"/>
            </a:xfrm>
            <a:prstGeom prst="rect">
              <a:avLst/>
            </a:prstGeom>
            <a:solidFill>
              <a:srgbClr val="E79A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5" name="Rectangle 405"/>
            <p:cNvSpPr>
              <a:spLocks noChangeArrowheads="1"/>
            </p:cNvSpPr>
            <p:nvPr/>
          </p:nvSpPr>
          <p:spPr bwMode="auto">
            <a:xfrm>
              <a:off x="9632951" y="6526213"/>
              <a:ext cx="12700" cy="496888"/>
            </a:xfrm>
            <a:prstGeom prst="rect">
              <a:avLst/>
            </a:prstGeom>
            <a:solidFill>
              <a:srgbClr val="E69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6" name="Rectangle 406"/>
            <p:cNvSpPr>
              <a:spLocks noChangeArrowheads="1"/>
            </p:cNvSpPr>
            <p:nvPr/>
          </p:nvSpPr>
          <p:spPr bwMode="auto">
            <a:xfrm>
              <a:off x="9645651" y="6526213"/>
              <a:ext cx="14288" cy="496888"/>
            </a:xfrm>
            <a:prstGeom prst="rect">
              <a:avLst/>
            </a:prstGeom>
            <a:solidFill>
              <a:srgbClr val="E599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7" name="Rectangle 407"/>
            <p:cNvSpPr>
              <a:spLocks noChangeArrowheads="1"/>
            </p:cNvSpPr>
            <p:nvPr/>
          </p:nvSpPr>
          <p:spPr bwMode="auto">
            <a:xfrm>
              <a:off x="9659938" y="6526213"/>
              <a:ext cx="12700" cy="496888"/>
            </a:xfrm>
            <a:prstGeom prst="rect">
              <a:avLst/>
            </a:prstGeom>
            <a:solidFill>
              <a:srgbClr val="E49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8" name="Rectangle 408"/>
            <p:cNvSpPr>
              <a:spLocks noChangeArrowheads="1"/>
            </p:cNvSpPr>
            <p:nvPr/>
          </p:nvSpPr>
          <p:spPr bwMode="auto">
            <a:xfrm>
              <a:off x="9672638" y="6526213"/>
              <a:ext cx="12700" cy="496888"/>
            </a:xfrm>
            <a:prstGeom prst="rect">
              <a:avLst/>
            </a:prstGeom>
            <a:solidFill>
              <a:srgbClr val="E397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9" name="Rectangle 409"/>
            <p:cNvSpPr>
              <a:spLocks noChangeArrowheads="1"/>
            </p:cNvSpPr>
            <p:nvPr/>
          </p:nvSpPr>
          <p:spPr bwMode="auto">
            <a:xfrm>
              <a:off x="9685338" y="6526213"/>
              <a:ext cx="12700" cy="496888"/>
            </a:xfrm>
            <a:prstGeom prst="rect">
              <a:avLst/>
            </a:prstGeom>
            <a:solidFill>
              <a:srgbClr val="E296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0" name="Rectangle 410"/>
            <p:cNvSpPr>
              <a:spLocks noChangeArrowheads="1"/>
            </p:cNvSpPr>
            <p:nvPr/>
          </p:nvSpPr>
          <p:spPr bwMode="auto">
            <a:xfrm>
              <a:off x="9698038" y="6526213"/>
              <a:ext cx="12700" cy="496888"/>
            </a:xfrm>
            <a:prstGeom prst="rect">
              <a:avLst/>
            </a:prstGeom>
            <a:solidFill>
              <a:srgbClr val="E196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1" name="Rectangle 411"/>
            <p:cNvSpPr>
              <a:spLocks noChangeArrowheads="1"/>
            </p:cNvSpPr>
            <p:nvPr/>
          </p:nvSpPr>
          <p:spPr bwMode="auto">
            <a:xfrm>
              <a:off x="9710738" y="6526213"/>
              <a:ext cx="12700" cy="496888"/>
            </a:xfrm>
            <a:prstGeom prst="rect">
              <a:avLst/>
            </a:prstGeom>
            <a:solidFill>
              <a:srgbClr val="E09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2" name="Rectangle 412"/>
            <p:cNvSpPr>
              <a:spLocks noChangeArrowheads="1"/>
            </p:cNvSpPr>
            <p:nvPr/>
          </p:nvSpPr>
          <p:spPr bwMode="auto">
            <a:xfrm>
              <a:off x="9723438" y="6526213"/>
              <a:ext cx="12700" cy="496888"/>
            </a:xfrm>
            <a:prstGeom prst="rect">
              <a:avLst/>
            </a:prstGeom>
            <a:solidFill>
              <a:srgbClr val="DF9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3" name="Rectangle 413"/>
            <p:cNvSpPr>
              <a:spLocks noChangeArrowheads="1"/>
            </p:cNvSpPr>
            <p:nvPr/>
          </p:nvSpPr>
          <p:spPr bwMode="auto">
            <a:xfrm>
              <a:off x="9736138" y="6526213"/>
              <a:ext cx="12700" cy="496888"/>
            </a:xfrm>
            <a:prstGeom prst="rect">
              <a:avLst/>
            </a:prstGeom>
            <a:solidFill>
              <a:srgbClr val="DE93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4" name="Rectangle 414"/>
            <p:cNvSpPr>
              <a:spLocks noChangeArrowheads="1"/>
            </p:cNvSpPr>
            <p:nvPr/>
          </p:nvSpPr>
          <p:spPr bwMode="auto">
            <a:xfrm>
              <a:off x="9748838" y="6526213"/>
              <a:ext cx="12700" cy="496888"/>
            </a:xfrm>
            <a:prstGeom prst="rect">
              <a:avLst/>
            </a:prstGeom>
            <a:solidFill>
              <a:srgbClr val="DD93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5" name="Rectangle 415"/>
            <p:cNvSpPr>
              <a:spLocks noChangeArrowheads="1"/>
            </p:cNvSpPr>
            <p:nvPr/>
          </p:nvSpPr>
          <p:spPr bwMode="auto">
            <a:xfrm>
              <a:off x="9761538" y="6526213"/>
              <a:ext cx="12700" cy="496888"/>
            </a:xfrm>
            <a:prstGeom prst="rect">
              <a:avLst/>
            </a:prstGeom>
            <a:solidFill>
              <a:srgbClr val="DC92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6" name="Rectangle 416"/>
            <p:cNvSpPr>
              <a:spLocks noChangeArrowheads="1"/>
            </p:cNvSpPr>
            <p:nvPr/>
          </p:nvSpPr>
          <p:spPr bwMode="auto">
            <a:xfrm>
              <a:off x="9774238" y="6526213"/>
              <a:ext cx="12700" cy="496888"/>
            </a:xfrm>
            <a:prstGeom prst="rect">
              <a:avLst/>
            </a:prstGeom>
            <a:solidFill>
              <a:srgbClr val="DB91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7" name="Rectangle 417"/>
            <p:cNvSpPr>
              <a:spLocks noChangeArrowheads="1"/>
            </p:cNvSpPr>
            <p:nvPr/>
          </p:nvSpPr>
          <p:spPr bwMode="auto">
            <a:xfrm>
              <a:off x="8845551"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8" name="Rectangle 418"/>
            <p:cNvSpPr>
              <a:spLocks noChangeArrowheads="1"/>
            </p:cNvSpPr>
            <p:nvPr/>
          </p:nvSpPr>
          <p:spPr bwMode="auto">
            <a:xfrm>
              <a:off x="8972551"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9" name="Rectangle 419"/>
            <p:cNvSpPr>
              <a:spLocks noChangeArrowheads="1"/>
            </p:cNvSpPr>
            <p:nvPr/>
          </p:nvSpPr>
          <p:spPr bwMode="auto">
            <a:xfrm>
              <a:off x="8934451" y="6754813"/>
              <a:ext cx="787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PeriodOfTime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0" name="Line 420"/>
            <p:cNvSpPr>
              <a:spLocks noChangeShapeType="1"/>
            </p:cNvSpPr>
            <p:nvPr/>
          </p:nvSpPr>
          <p:spPr bwMode="auto">
            <a:xfrm flipV="1">
              <a:off x="8183563"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1" name="Line 421"/>
            <p:cNvSpPr>
              <a:spLocks noChangeShapeType="1"/>
            </p:cNvSpPr>
            <p:nvPr/>
          </p:nvSpPr>
          <p:spPr bwMode="auto">
            <a:xfrm flipV="1">
              <a:off x="6859588" y="5608638"/>
              <a:ext cx="0" cy="6238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2" name="Freeform 422"/>
            <p:cNvSpPr>
              <a:spLocks/>
            </p:cNvSpPr>
            <p:nvPr/>
          </p:nvSpPr>
          <p:spPr bwMode="auto">
            <a:xfrm>
              <a:off x="6783388" y="5608638"/>
              <a:ext cx="152400" cy="203200"/>
            </a:xfrm>
            <a:custGeom>
              <a:avLst/>
              <a:gdLst>
                <a:gd name="T0" fmla="*/ 96 w 96"/>
                <a:gd name="T1" fmla="*/ 128 h 128"/>
                <a:gd name="T2" fmla="*/ 0 w 96"/>
                <a:gd name="T3" fmla="*/ 128 h 128"/>
                <a:gd name="T4" fmla="*/ 48 w 96"/>
                <a:gd name="T5" fmla="*/ 0 h 128"/>
                <a:gd name="T6" fmla="*/ 96 w 96"/>
                <a:gd name="T7" fmla="*/ 128 h 128"/>
              </a:gdLst>
              <a:ahLst/>
              <a:cxnLst>
                <a:cxn ang="0">
                  <a:pos x="T0" y="T1"/>
                </a:cxn>
                <a:cxn ang="0">
                  <a:pos x="T2" y="T3"/>
                </a:cxn>
                <a:cxn ang="0">
                  <a:pos x="T4" y="T5"/>
                </a:cxn>
                <a:cxn ang="0">
                  <a:pos x="T6" y="T7"/>
                </a:cxn>
              </a:cxnLst>
              <a:rect l="0" t="0" r="r" b="b"/>
              <a:pathLst>
                <a:path w="96" h="128">
                  <a:moveTo>
                    <a:pt x="96" y="128"/>
                  </a:moveTo>
                  <a:lnTo>
                    <a:pt x="0" y="128"/>
                  </a:lnTo>
                  <a:lnTo>
                    <a:pt x="48" y="0"/>
                  </a:lnTo>
                  <a:lnTo>
                    <a:pt x="96" y="128"/>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3" name="Freeform 423"/>
            <p:cNvSpPr>
              <a:spLocks/>
            </p:cNvSpPr>
            <p:nvPr/>
          </p:nvSpPr>
          <p:spPr bwMode="auto">
            <a:xfrm>
              <a:off x="6783388" y="5608638"/>
              <a:ext cx="152400" cy="203200"/>
            </a:xfrm>
            <a:custGeom>
              <a:avLst/>
              <a:gdLst>
                <a:gd name="T0" fmla="*/ 96 w 96"/>
                <a:gd name="T1" fmla="*/ 128 h 128"/>
                <a:gd name="T2" fmla="*/ 0 w 96"/>
                <a:gd name="T3" fmla="*/ 128 h 128"/>
                <a:gd name="T4" fmla="*/ 48 w 96"/>
                <a:gd name="T5" fmla="*/ 0 h 128"/>
                <a:gd name="T6" fmla="*/ 96 w 96"/>
                <a:gd name="T7" fmla="*/ 128 h 128"/>
              </a:gdLst>
              <a:ahLst/>
              <a:cxnLst>
                <a:cxn ang="0">
                  <a:pos x="T0" y="T1"/>
                </a:cxn>
                <a:cxn ang="0">
                  <a:pos x="T2" y="T3"/>
                </a:cxn>
                <a:cxn ang="0">
                  <a:pos x="T4" y="T5"/>
                </a:cxn>
                <a:cxn ang="0">
                  <a:pos x="T6" y="T7"/>
                </a:cxn>
              </a:cxnLst>
              <a:rect l="0" t="0" r="r" b="b"/>
              <a:pathLst>
                <a:path w="96" h="128">
                  <a:moveTo>
                    <a:pt x="96" y="128"/>
                  </a:moveTo>
                  <a:lnTo>
                    <a:pt x="0" y="128"/>
                  </a:lnTo>
                  <a:lnTo>
                    <a:pt x="48" y="0"/>
                  </a:lnTo>
                  <a:lnTo>
                    <a:pt x="96" y="128"/>
                  </a:lnTo>
                  <a:close/>
                </a:path>
              </a:pathLst>
            </a:custGeom>
            <a:noFill/>
            <a:ln w="25400" cap="rnd">
              <a:solidFill>
                <a:srgbClr val="0000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4" name="Rectangle 424"/>
            <p:cNvSpPr>
              <a:spLocks noChangeArrowheads="1"/>
            </p:cNvSpPr>
            <p:nvPr/>
          </p:nvSpPr>
          <p:spPr bwMode="auto">
            <a:xfrm>
              <a:off x="5613401" y="5799138"/>
              <a:ext cx="979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«rdfsSubClassOf»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Line 425"/>
            <p:cNvSpPr>
              <a:spLocks noChangeShapeType="1"/>
            </p:cNvSpPr>
            <p:nvPr/>
          </p:nvSpPr>
          <p:spPr bwMode="auto">
            <a:xfrm flipV="1">
              <a:off x="7075488"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7" name="Line 427"/>
            <p:cNvSpPr>
              <a:spLocks noChangeShapeType="1"/>
            </p:cNvSpPr>
            <p:nvPr/>
          </p:nvSpPr>
          <p:spPr bwMode="auto">
            <a:xfrm flipV="1">
              <a:off x="5956301"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3" name="Line 429"/>
            <p:cNvSpPr>
              <a:spLocks noChangeShapeType="1"/>
            </p:cNvSpPr>
            <p:nvPr/>
          </p:nvSpPr>
          <p:spPr bwMode="auto">
            <a:xfrm>
              <a:off x="5956301" y="6232525"/>
              <a:ext cx="903288" cy="0"/>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5" name="Line 431"/>
            <p:cNvSpPr>
              <a:spLocks noChangeShapeType="1"/>
            </p:cNvSpPr>
            <p:nvPr/>
          </p:nvSpPr>
          <p:spPr bwMode="auto">
            <a:xfrm flipV="1">
              <a:off x="9302751"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6" name="Line 432"/>
            <p:cNvSpPr>
              <a:spLocks noChangeShapeType="1"/>
            </p:cNvSpPr>
            <p:nvPr/>
          </p:nvSpPr>
          <p:spPr bwMode="auto">
            <a:xfrm flipH="1">
              <a:off x="6859588" y="6232525"/>
              <a:ext cx="2443163" cy="0"/>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p:nvSpPr>
        <p:spPr>
          <a:xfrm>
            <a:off x="3930319" y="6135381"/>
            <a:ext cx="5955476" cy="600164"/>
          </a:xfrm>
          <a:prstGeom prst="rect">
            <a:avLst/>
          </a:prstGeom>
          <a:noFill/>
        </p:spPr>
        <p:txBody>
          <a:bodyPr wrap="none" rtlCol="0">
            <a:spAutoFit/>
          </a:bodyPr>
          <a:lstStyle/>
          <a:p>
            <a:pPr algn="l"/>
            <a:r>
              <a:rPr lang="en-GB" sz="1100" i="1" dirty="0">
                <a:solidFill>
                  <a:schemeClr val="tx2"/>
                </a:solidFill>
                <a:latin typeface="Consolas" panose="020B0609020204030204" pitchFamily="49" charset="0"/>
                <a:cs typeface="Consolas" panose="020B0609020204030204" pitchFamily="49" charset="0"/>
              </a:rPr>
              <a:t>OMG = Object Management Group (standards body)</a:t>
            </a:r>
          </a:p>
          <a:p>
            <a:pPr algn="l"/>
            <a:r>
              <a:rPr lang="en-GB" sz="1100" i="1" dirty="0">
                <a:solidFill>
                  <a:schemeClr val="tx2"/>
                </a:solidFill>
                <a:latin typeface="Consolas" panose="020B0609020204030204" pitchFamily="49" charset="0"/>
                <a:cs typeface="Consolas" panose="020B0609020204030204" pitchFamily="49" charset="0"/>
              </a:rPr>
              <a:t>UML = Unified Modelling Language (published by OMG)</a:t>
            </a:r>
          </a:p>
          <a:p>
            <a:pPr algn="l"/>
            <a:r>
              <a:rPr lang="en-GB" sz="1100" i="1" dirty="0">
                <a:solidFill>
                  <a:schemeClr val="tx2"/>
                </a:solidFill>
                <a:latin typeface="Consolas" panose="020B0609020204030204" pitchFamily="49" charset="0"/>
                <a:cs typeface="Consolas" panose="020B0609020204030204" pitchFamily="49" charset="0"/>
              </a:rPr>
              <a:t>ODM = Ontology Definition </a:t>
            </a:r>
            <a:r>
              <a:rPr lang="en-GB" sz="1100" i="1" dirty="0" err="1">
                <a:solidFill>
                  <a:schemeClr val="tx2"/>
                </a:solidFill>
                <a:latin typeface="Consolas" panose="020B0609020204030204" pitchFamily="49" charset="0"/>
                <a:cs typeface="Consolas" panose="020B0609020204030204" pitchFamily="49" charset="0"/>
              </a:rPr>
              <a:t>Metamodel</a:t>
            </a:r>
            <a:r>
              <a:rPr lang="en-GB" sz="1100" i="1" dirty="0">
                <a:solidFill>
                  <a:schemeClr val="tx2"/>
                </a:solidFill>
                <a:latin typeface="Consolas" panose="020B0609020204030204" pitchFamily="49" charset="0"/>
                <a:cs typeface="Consolas" panose="020B0609020204030204" pitchFamily="49" charset="0"/>
              </a:rPr>
              <a:t> (an extension to UML, published by OMG)</a:t>
            </a:r>
          </a:p>
        </p:txBody>
      </p:sp>
    </p:spTree>
    <p:extLst>
      <p:ext uri="{BB962C8B-B14F-4D97-AF65-F5344CB8AC3E}">
        <p14:creationId xmlns:p14="http://schemas.microsoft.com/office/powerpoint/2010/main" val="380034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Digression - RDF</a:t>
            </a:r>
          </a:p>
        </p:txBody>
      </p:sp>
      <p:sp>
        <p:nvSpPr>
          <p:cNvPr id="3" name="Text Placeholder 2"/>
          <p:cNvSpPr>
            <a:spLocks noGrp="1"/>
          </p:cNvSpPr>
          <p:nvPr>
            <p:ph type="body" sz="quarter" idx="10"/>
          </p:nvPr>
        </p:nvSpPr>
        <p:spPr>
          <a:xfrm>
            <a:off x="842437" y="1301919"/>
            <a:ext cx="10632017" cy="1518774"/>
          </a:xfrm>
        </p:spPr>
        <p:txBody>
          <a:bodyPr/>
          <a:lstStyle/>
          <a:p>
            <a:r>
              <a:rPr lang="en-GB" sz="2000" dirty="0"/>
              <a:t>RDF is a standard format for graph data – i.e. data that is highly connected. The standard is published by the W3C, and is the UK Government preferred data standard. </a:t>
            </a:r>
          </a:p>
          <a:p>
            <a:r>
              <a:rPr lang="en-GB" sz="2000" dirty="0"/>
              <a:t>It follows a structure of subject-predicate-object:</a:t>
            </a:r>
          </a:p>
          <a:p>
            <a:endParaRPr lang="en-GB" sz="2000" dirty="0"/>
          </a:p>
        </p:txBody>
      </p:sp>
      <p:sp>
        <p:nvSpPr>
          <p:cNvPr id="4" name="Text Placeholder 2"/>
          <p:cNvSpPr txBox="1">
            <a:spLocks/>
          </p:cNvSpPr>
          <p:nvPr/>
        </p:nvSpPr>
        <p:spPr>
          <a:xfrm>
            <a:off x="2250201" y="4816441"/>
            <a:ext cx="9232003" cy="1555972"/>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Skip this, if you already know about RDF. </a:t>
            </a:r>
          </a:p>
          <a:p>
            <a:r>
              <a:rPr lang="en-GB" sz="1800" dirty="0"/>
              <a:t>Some things to note. </a:t>
            </a:r>
          </a:p>
          <a:p>
            <a:pPr marL="342900" indent="-342900">
              <a:buAutoNum type="arabicParenR"/>
            </a:pPr>
            <a:r>
              <a:rPr lang="en-GB" sz="1600" dirty="0"/>
              <a:t>This is a simplified example</a:t>
            </a:r>
          </a:p>
          <a:p>
            <a:pPr marL="342900" indent="-342900">
              <a:buAutoNum type="arabicParenR"/>
            </a:pPr>
            <a:r>
              <a:rPr lang="en-GB" sz="1600" dirty="0"/>
              <a:t>it’s not IES compliant</a:t>
            </a:r>
          </a:p>
          <a:p>
            <a:pPr marL="342900" indent="-342900">
              <a:buAutoNum type="arabicParenR"/>
            </a:pPr>
            <a:r>
              <a:rPr lang="en-GB" sz="1600" dirty="0"/>
              <a:t>The object can be a literal – in this case “Fred Smith”</a:t>
            </a:r>
          </a:p>
          <a:p>
            <a:pPr marL="342900" indent="-342900">
              <a:buAutoNum type="arabicParenR"/>
            </a:pPr>
            <a:r>
              <a:rPr lang="en-GB" sz="1600" dirty="0"/>
              <a:t>The nodes need to be URIs (see next slide)</a:t>
            </a:r>
          </a:p>
        </p:txBody>
      </p:sp>
      <p:sp>
        <p:nvSpPr>
          <p:cNvPr id="5" name="Rectangle 4"/>
          <p:cNvSpPr/>
          <p:nvPr/>
        </p:nvSpPr>
        <p:spPr>
          <a:xfrm>
            <a:off x="707756" y="2937769"/>
            <a:ext cx="5080862"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Fred			</a:t>
            </a:r>
            <a:r>
              <a:rPr lang="en-GB" sz="1600" dirty="0" err="1">
                <a:latin typeface="Consolas" panose="020B0609020204030204" pitchFamily="49" charset="0"/>
                <a:cs typeface="Consolas" panose="020B0609020204030204" pitchFamily="49" charset="0"/>
              </a:rPr>
              <a:t>worksFor</a:t>
            </a:r>
            <a:r>
              <a:rPr lang="en-GB" sz="1600" dirty="0">
                <a:latin typeface="Consolas" panose="020B0609020204030204" pitchFamily="49" charset="0"/>
                <a:cs typeface="Consolas" panose="020B0609020204030204" pitchFamily="49" charset="0"/>
              </a:rPr>
              <a:t>			Acme</a:t>
            </a:r>
          </a:p>
          <a:p>
            <a:r>
              <a:rPr lang="en-GB" sz="1600" dirty="0">
                <a:latin typeface="Consolas" panose="020B0609020204030204" pitchFamily="49" charset="0"/>
                <a:cs typeface="Consolas" panose="020B0609020204030204" pitchFamily="49" charset="0"/>
              </a:rPr>
              <a:t>Fred			</a:t>
            </a:r>
            <a:r>
              <a:rPr lang="en-GB" sz="1600" dirty="0" err="1">
                <a:latin typeface="Consolas" panose="020B0609020204030204" pitchFamily="49" charset="0"/>
                <a:cs typeface="Consolas" panose="020B0609020204030204" pitchFamily="49" charset="0"/>
              </a:rPr>
              <a:t>hasName</a:t>
            </a:r>
            <a:r>
              <a:rPr lang="en-GB" sz="1600" dirty="0">
                <a:latin typeface="Consolas" panose="020B0609020204030204" pitchFamily="49" charset="0"/>
                <a:cs typeface="Consolas" panose="020B0609020204030204" pitchFamily="49" charset="0"/>
              </a:rPr>
              <a:t>			“Fred Smith”</a:t>
            </a:r>
          </a:p>
          <a:p>
            <a:r>
              <a:rPr lang="en-GB" sz="1600" dirty="0">
                <a:latin typeface="Consolas" panose="020B0609020204030204" pitchFamily="49" charset="0"/>
                <a:cs typeface="Consolas" panose="020B0609020204030204" pitchFamily="49" charset="0"/>
              </a:rPr>
              <a:t>Acme			</a:t>
            </a:r>
            <a:r>
              <a:rPr lang="en-GB" sz="1600" dirty="0" err="1">
                <a:latin typeface="Consolas" panose="020B0609020204030204" pitchFamily="49" charset="0"/>
                <a:cs typeface="Consolas" panose="020B0609020204030204" pitchFamily="49" charset="0"/>
              </a:rPr>
              <a:t>inLocation</a:t>
            </a:r>
            <a:r>
              <a:rPr lang="en-GB" sz="1600" dirty="0">
                <a:latin typeface="Consolas" panose="020B0609020204030204" pitchFamily="49" charset="0"/>
                <a:cs typeface="Consolas" panose="020B0609020204030204" pitchFamily="49" charset="0"/>
              </a:rPr>
              <a:t>		Birmingham</a:t>
            </a:r>
          </a:p>
          <a:p>
            <a:r>
              <a:rPr lang="en-GB" sz="1600" dirty="0">
                <a:latin typeface="Consolas" panose="020B0609020204030204" pitchFamily="49" charset="0"/>
                <a:cs typeface="Consolas" panose="020B0609020204030204" pitchFamily="49" charset="0"/>
              </a:rPr>
              <a:t>Fred			</a:t>
            </a:r>
            <a:r>
              <a:rPr lang="en-GB" sz="1600" dirty="0" err="1">
                <a:latin typeface="Consolas" panose="020B0609020204030204" pitchFamily="49" charset="0"/>
                <a:cs typeface="Consolas" panose="020B0609020204030204" pitchFamily="49" charset="0"/>
              </a:rPr>
              <a:t>livesIn</a:t>
            </a:r>
            <a:r>
              <a:rPr lang="en-GB" sz="1600" dirty="0">
                <a:latin typeface="Consolas" panose="020B0609020204030204" pitchFamily="49" charset="0"/>
                <a:cs typeface="Consolas" panose="020B0609020204030204" pitchFamily="49" charset="0"/>
              </a:rPr>
              <a:t>			Coventry</a:t>
            </a:r>
          </a:p>
          <a:p>
            <a:r>
              <a:rPr lang="en-GB" sz="1600" dirty="0">
                <a:latin typeface="Consolas" panose="020B0609020204030204" pitchFamily="49" charset="0"/>
                <a:cs typeface="Consolas" panose="020B0609020204030204" pitchFamily="49" charset="0"/>
              </a:rPr>
              <a:t>Coventry		</a:t>
            </a:r>
            <a:r>
              <a:rPr lang="en-GB" sz="1600" dirty="0" err="1">
                <a:latin typeface="Consolas" panose="020B0609020204030204" pitchFamily="49" charset="0"/>
                <a:cs typeface="Consolas" panose="020B0609020204030204" pitchFamily="49" charset="0"/>
              </a:rPr>
              <a:t>partOf</a:t>
            </a:r>
            <a:r>
              <a:rPr lang="en-GB" sz="1600" dirty="0">
                <a:latin typeface="Consolas" panose="020B0609020204030204" pitchFamily="49" charset="0"/>
                <a:cs typeface="Consolas" panose="020B0609020204030204" pitchFamily="49" charset="0"/>
              </a:rPr>
              <a:t>			UK</a:t>
            </a:r>
          </a:p>
          <a:p>
            <a:r>
              <a:rPr lang="en-GB" sz="1600" dirty="0">
                <a:latin typeface="Consolas" panose="020B0609020204030204" pitchFamily="49" charset="0"/>
                <a:cs typeface="Consolas" panose="020B0609020204030204" pitchFamily="49" charset="0"/>
              </a:rPr>
              <a:t>Birmingham	</a:t>
            </a:r>
            <a:r>
              <a:rPr lang="en-GB" sz="1600" dirty="0" err="1">
                <a:latin typeface="Consolas" panose="020B0609020204030204" pitchFamily="49" charset="0"/>
                <a:cs typeface="Consolas" panose="020B0609020204030204" pitchFamily="49" charset="0"/>
              </a:rPr>
              <a:t>partOf</a:t>
            </a:r>
            <a:r>
              <a:rPr lang="en-GB" sz="1600" dirty="0">
                <a:latin typeface="Consolas" panose="020B0609020204030204" pitchFamily="49" charset="0"/>
                <a:cs typeface="Consolas" panose="020B0609020204030204" pitchFamily="49" charset="0"/>
              </a:rPr>
              <a:t>			UK</a:t>
            </a:r>
          </a:p>
        </p:txBody>
      </p:sp>
      <p:sp>
        <p:nvSpPr>
          <p:cNvPr id="6" name="Oval 5"/>
          <p:cNvSpPr/>
          <p:nvPr/>
        </p:nvSpPr>
        <p:spPr>
          <a:xfrm>
            <a:off x="8276095" y="3347634"/>
            <a:ext cx="263471" cy="263471"/>
          </a:xfrm>
          <a:prstGeom prst="ellipse">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9738100" y="3347633"/>
            <a:ext cx="263471" cy="263471"/>
          </a:xfrm>
          <a:prstGeom prst="ellipse">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TextBox 7"/>
          <p:cNvSpPr txBox="1"/>
          <p:nvPr/>
        </p:nvSpPr>
        <p:spPr>
          <a:xfrm>
            <a:off x="8161608" y="3086024"/>
            <a:ext cx="492443" cy="261610"/>
          </a:xfrm>
          <a:prstGeom prst="rect">
            <a:avLst/>
          </a:prstGeom>
          <a:noFill/>
        </p:spPr>
        <p:txBody>
          <a:bodyPr wrap="none" rtlCol="0">
            <a:spAutoFit/>
          </a:bodyPr>
          <a:lstStyle/>
          <a:p>
            <a:pPr algn="l"/>
            <a:r>
              <a:rPr lang="en-GB" sz="1100" u="sng" dirty="0">
                <a:solidFill>
                  <a:schemeClr val="tx2"/>
                </a:solidFill>
                <a:latin typeface="Consolas" panose="020B0609020204030204" pitchFamily="49" charset="0"/>
                <a:cs typeface="Consolas" panose="020B0609020204030204" pitchFamily="49" charset="0"/>
              </a:rPr>
              <a:t>Fred</a:t>
            </a:r>
          </a:p>
        </p:txBody>
      </p:sp>
      <p:cxnSp>
        <p:nvCxnSpPr>
          <p:cNvPr id="10" name="Straight Arrow Connector 9"/>
          <p:cNvCxnSpPr>
            <a:stCxn id="6" idx="6"/>
            <a:endCxn id="7" idx="2"/>
          </p:cNvCxnSpPr>
          <p:nvPr/>
        </p:nvCxnSpPr>
        <p:spPr>
          <a:xfrm flipV="1">
            <a:off x="8539566" y="3479369"/>
            <a:ext cx="1198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746451" y="3236663"/>
            <a:ext cx="748923"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worksFor</a:t>
            </a:r>
            <a:endParaRPr lang="en-GB" sz="1000" dirty="0">
              <a:latin typeface="Consolas" panose="020B0609020204030204" pitchFamily="49" charset="0"/>
              <a:cs typeface="Consolas" panose="020B0609020204030204" pitchFamily="49" charset="0"/>
            </a:endParaRPr>
          </a:p>
        </p:txBody>
      </p:sp>
      <p:sp>
        <p:nvSpPr>
          <p:cNvPr id="12" name="TextBox 11"/>
          <p:cNvSpPr txBox="1"/>
          <p:nvPr/>
        </p:nvSpPr>
        <p:spPr>
          <a:xfrm>
            <a:off x="9623613" y="3082509"/>
            <a:ext cx="492443" cy="261610"/>
          </a:xfrm>
          <a:prstGeom prst="rect">
            <a:avLst/>
          </a:prstGeom>
          <a:noFill/>
        </p:spPr>
        <p:txBody>
          <a:bodyPr wrap="none" rtlCol="0">
            <a:spAutoFit/>
          </a:bodyPr>
          <a:lstStyle/>
          <a:p>
            <a:pPr algn="l"/>
            <a:r>
              <a:rPr lang="en-GB" sz="1100" u="sng" dirty="0">
                <a:solidFill>
                  <a:schemeClr val="tx2"/>
                </a:solidFill>
                <a:latin typeface="Consolas" panose="020B0609020204030204" pitchFamily="49" charset="0"/>
                <a:cs typeface="Consolas" panose="020B0609020204030204" pitchFamily="49" charset="0"/>
              </a:rPr>
              <a:t>Acme</a:t>
            </a:r>
          </a:p>
        </p:txBody>
      </p:sp>
      <p:sp>
        <p:nvSpPr>
          <p:cNvPr id="13" name="Oval 12"/>
          <p:cNvSpPr/>
          <p:nvPr/>
        </p:nvSpPr>
        <p:spPr>
          <a:xfrm>
            <a:off x="9735517" y="4224011"/>
            <a:ext cx="263471" cy="263471"/>
          </a:xfrm>
          <a:prstGeom prst="ellipse">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4" name="Straight Arrow Connector 13"/>
          <p:cNvCxnSpPr>
            <a:stCxn id="7" idx="4"/>
            <a:endCxn id="13" idx="0"/>
          </p:cNvCxnSpPr>
          <p:nvPr/>
        </p:nvCxnSpPr>
        <p:spPr>
          <a:xfrm flipH="1">
            <a:off x="9867253" y="3611104"/>
            <a:ext cx="2583" cy="612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9846667" y="3737261"/>
            <a:ext cx="889987"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inLocation</a:t>
            </a:r>
            <a:endParaRPr lang="en-GB" sz="1000" dirty="0">
              <a:latin typeface="Consolas" panose="020B0609020204030204" pitchFamily="49" charset="0"/>
              <a:cs typeface="Consolas" panose="020B0609020204030204" pitchFamily="49" charset="0"/>
            </a:endParaRPr>
          </a:p>
        </p:txBody>
      </p:sp>
      <p:sp>
        <p:nvSpPr>
          <p:cNvPr id="18" name="TextBox 17"/>
          <p:cNvSpPr txBox="1"/>
          <p:nvPr/>
        </p:nvSpPr>
        <p:spPr>
          <a:xfrm>
            <a:off x="9981737" y="4245819"/>
            <a:ext cx="954107" cy="261610"/>
          </a:xfrm>
          <a:prstGeom prst="rect">
            <a:avLst/>
          </a:prstGeom>
          <a:noFill/>
        </p:spPr>
        <p:txBody>
          <a:bodyPr wrap="none" rtlCol="0">
            <a:spAutoFit/>
          </a:bodyPr>
          <a:lstStyle/>
          <a:p>
            <a:pPr algn="l"/>
            <a:r>
              <a:rPr lang="en-GB" sz="1100" u="sng" dirty="0">
                <a:solidFill>
                  <a:schemeClr val="tx2"/>
                </a:solidFill>
                <a:latin typeface="Consolas" panose="020B0609020204030204" pitchFamily="49" charset="0"/>
                <a:cs typeface="Consolas" panose="020B0609020204030204" pitchFamily="49" charset="0"/>
              </a:rPr>
              <a:t>Birmingham</a:t>
            </a:r>
          </a:p>
        </p:txBody>
      </p:sp>
      <p:sp>
        <p:nvSpPr>
          <p:cNvPr id="19" name="Oval 18"/>
          <p:cNvSpPr/>
          <p:nvPr/>
        </p:nvSpPr>
        <p:spPr>
          <a:xfrm>
            <a:off x="8276093" y="4224010"/>
            <a:ext cx="263471" cy="263471"/>
          </a:xfrm>
          <a:prstGeom prst="ellipse">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0" name="Straight Arrow Connector 19"/>
          <p:cNvCxnSpPr>
            <a:stCxn id="6" idx="4"/>
            <a:endCxn id="19" idx="0"/>
          </p:cNvCxnSpPr>
          <p:nvPr/>
        </p:nvCxnSpPr>
        <p:spPr>
          <a:xfrm flipH="1">
            <a:off x="8407829" y="3611105"/>
            <a:ext cx="2" cy="612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335200" y="3760089"/>
            <a:ext cx="678391"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livesIn</a:t>
            </a:r>
            <a:endParaRPr lang="en-GB" sz="1000" dirty="0">
              <a:latin typeface="Consolas" panose="020B0609020204030204" pitchFamily="49" charset="0"/>
              <a:cs typeface="Consolas" panose="020B0609020204030204" pitchFamily="49" charset="0"/>
            </a:endParaRPr>
          </a:p>
        </p:txBody>
      </p:sp>
      <p:sp>
        <p:nvSpPr>
          <p:cNvPr id="24" name="TextBox 23"/>
          <p:cNvSpPr txBox="1"/>
          <p:nvPr/>
        </p:nvSpPr>
        <p:spPr>
          <a:xfrm>
            <a:off x="8495920" y="4115014"/>
            <a:ext cx="800219" cy="261610"/>
          </a:xfrm>
          <a:prstGeom prst="rect">
            <a:avLst/>
          </a:prstGeom>
          <a:noFill/>
        </p:spPr>
        <p:txBody>
          <a:bodyPr wrap="none" rtlCol="0">
            <a:spAutoFit/>
          </a:bodyPr>
          <a:lstStyle/>
          <a:p>
            <a:pPr algn="l"/>
            <a:r>
              <a:rPr lang="en-GB" sz="1100" u="sng" dirty="0">
                <a:solidFill>
                  <a:schemeClr val="tx2"/>
                </a:solidFill>
                <a:latin typeface="Consolas" panose="020B0609020204030204" pitchFamily="49" charset="0"/>
                <a:cs typeface="Consolas" panose="020B0609020204030204" pitchFamily="49" charset="0"/>
              </a:rPr>
              <a:t>Coventry</a:t>
            </a:r>
          </a:p>
        </p:txBody>
      </p:sp>
      <p:sp>
        <p:nvSpPr>
          <p:cNvPr id="25" name="Oval 24"/>
          <p:cNvSpPr/>
          <p:nvPr/>
        </p:nvSpPr>
        <p:spPr>
          <a:xfrm>
            <a:off x="9066375" y="4983900"/>
            <a:ext cx="263471" cy="263471"/>
          </a:xfrm>
          <a:prstGeom prst="ellipse">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6" name="TextBox 25"/>
          <p:cNvSpPr txBox="1"/>
          <p:nvPr/>
        </p:nvSpPr>
        <p:spPr>
          <a:xfrm>
            <a:off x="9028833" y="5266378"/>
            <a:ext cx="338554" cy="261610"/>
          </a:xfrm>
          <a:prstGeom prst="rect">
            <a:avLst/>
          </a:prstGeom>
          <a:noFill/>
        </p:spPr>
        <p:txBody>
          <a:bodyPr wrap="none" rtlCol="0">
            <a:spAutoFit/>
          </a:bodyPr>
          <a:lstStyle/>
          <a:p>
            <a:pPr algn="l"/>
            <a:r>
              <a:rPr lang="en-GB" sz="1100" u="sng" dirty="0">
                <a:solidFill>
                  <a:schemeClr val="tx2"/>
                </a:solidFill>
                <a:latin typeface="Consolas" panose="020B0609020204030204" pitchFamily="49" charset="0"/>
                <a:cs typeface="Consolas" panose="020B0609020204030204" pitchFamily="49" charset="0"/>
              </a:rPr>
              <a:t>UK</a:t>
            </a:r>
          </a:p>
        </p:txBody>
      </p:sp>
      <p:cxnSp>
        <p:nvCxnSpPr>
          <p:cNvPr id="27" name="Straight Arrow Connector 26"/>
          <p:cNvCxnSpPr>
            <a:stCxn id="19" idx="5"/>
            <a:endCxn id="25" idx="1"/>
          </p:cNvCxnSpPr>
          <p:nvPr/>
        </p:nvCxnSpPr>
        <p:spPr>
          <a:xfrm>
            <a:off x="8500980" y="4448897"/>
            <a:ext cx="603979" cy="57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3"/>
            <a:endCxn id="25" idx="7"/>
          </p:cNvCxnSpPr>
          <p:nvPr/>
        </p:nvCxnSpPr>
        <p:spPr>
          <a:xfrm flipH="1">
            <a:off x="9291262" y="4448898"/>
            <a:ext cx="482839" cy="57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7290" y="4693360"/>
            <a:ext cx="607859"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partOf</a:t>
            </a:r>
            <a:endParaRPr lang="en-GB" sz="1000" dirty="0">
              <a:latin typeface="Consolas" panose="020B0609020204030204" pitchFamily="49" charset="0"/>
              <a:cs typeface="Consolas" panose="020B0609020204030204" pitchFamily="49" charset="0"/>
            </a:endParaRPr>
          </a:p>
        </p:txBody>
      </p:sp>
      <p:sp>
        <p:nvSpPr>
          <p:cNvPr id="35" name="TextBox 34"/>
          <p:cNvSpPr txBox="1"/>
          <p:nvPr/>
        </p:nvSpPr>
        <p:spPr>
          <a:xfrm>
            <a:off x="8276093" y="4693687"/>
            <a:ext cx="607859"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partOf</a:t>
            </a:r>
            <a:endParaRPr lang="en-GB" sz="1000" dirty="0">
              <a:latin typeface="Consolas" panose="020B0609020204030204" pitchFamily="49" charset="0"/>
              <a:cs typeface="Consolas" panose="020B0609020204030204" pitchFamily="49" charset="0"/>
            </a:endParaRPr>
          </a:p>
        </p:txBody>
      </p:sp>
      <p:cxnSp>
        <p:nvCxnSpPr>
          <p:cNvPr id="36" name="Straight Arrow Connector 35"/>
          <p:cNvCxnSpPr>
            <a:stCxn id="6" idx="2"/>
          </p:cNvCxnSpPr>
          <p:nvPr/>
        </p:nvCxnSpPr>
        <p:spPr>
          <a:xfrm flipH="1" flipV="1">
            <a:off x="7322949" y="3479369"/>
            <a:ext cx="9531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501704" y="3265952"/>
            <a:ext cx="678391"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hasName</a:t>
            </a:r>
            <a:endParaRPr lang="en-GB" sz="1000" dirty="0">
              <a:latin typeface="Consolas" panose="020B0609020204030204" pitchFamily="49" charset="0"/>
              <a:cs typeface="Consolas" panose="020B0609020204030204" pitchFamily="49" charset="0"/>
            </a:endParaRPr>
          </a:p>
        </p:txBody>
      </p:sp>
      <p:sp>
        <p:nvSpPr>
          <p:cNvPr id="40" name="TextBox 39"/>
          <p:cNvSpPr txBox="1"/>
          <p:nvPr/>
        </p:nvSpPr>
        <p:spPr>
          <a:xfrm>
            <a:off x="6260595" y="3352079"/>
            <a:ext cx="1107996"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“Fred Smith”</a:t>
            </a:r>
          </a:p>
        </p:txBody>
      </p:sp>
    </p:spTree>
    <p:extLst>
      <p:ext uri="{BB962C8B-B14F-4D97-AF65-F5344CB8AC3E}">
        <p14:creationId xmlns:p14="http://schemas.microsoft.com/office/powerpoint/2010/main" val="384648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Digression – RDF URIs</a:t>
            </a:r>
          </a:p>
        </p:txBody>
      </p:sp>
      <p:sp>
        <p:nvSpPr>
          <p:cNvPr id="3" name="Text Placeholder 2"/>
          <p:cNvSpPr>
            <a:spLocks noGrp="1"/>
          </p:cNvSpPr>
          <p:nvPr>
            <p:ph type="body" sz="quarter" idx="10"/>
          </p:nvPr>
        </p:nvSpPr>
        <p:spPr>
          <a:xfrm>
            <a:off x="842437" y="1301918"/>
            <a:ext cx="10632017" cy="867845"/>
          </a:xfrm>
        </p:spPr>
        <p:txBody>
          <a:bodyPr/>
          <a:lstStyle/>
          <a:p>
            <a:pPr marL="457200" indent="-457200">
              <a:buFont typeface="Arial" panose="020B0604020202020204" pitchFamily="34" charset="0"/>
              <a:buChar char="•"/>
            </a:pPr>
            <a:r>
              <a:rPr lang="en-GB" sz="2000" dirty="0"/>
              <a:t>Nodes in an RDF graph have URIs (i.e. </a:t>
            </a:r>
            <a:r>
              <a:rPr lang="en-GB" sz="2000" dirty="0">
                <a:hlinkClick r:id="rId2"/>
              </a:rPr>
              <a:t>http://blah</a:t>
            </a:r>
            <a:r>
              <a:rPr lang="en-GB" sz="2000" dirty="0"/>
              <a:t>...)</a:t>
            </a:r>
          </a:p>
          <a:p>
            <a:pPr marL="457200" indent="-457200">
              <a:buFont typeface="Arial" panose="020B0604020202020204" pitchFamily="34" charset="0"/>
              <a:buChar char="•"/>
            </a:pPr>
            <a:r>
              <a:rPr lang="en-GB" sz="2000" dirty="0"/>
              <a:t>The edges (links) are typed by URIs too</a:t>
            </a:r>
          </a:p>
        </p:txBody>
      </p:sp>
      <p:sp>
        <p:nvSpPr>
          <p:cNvPr id="4" name="Rectangle 3"/>
          <p:cNvSpPr/>
          <p:nvPr/>
        </p:nvSpPr>
        <p:spPr>
          <a:xfrm>
            <a:off x="599267" y="2350359"/>
            <a:ext cx="11218191" cy="1061829"/>
          </a:xfrm>
          <a:prstGeom prst="rect">
            <a:avLst/>
          </a:prstGeom>
        </p:spPr>
        <p:txBody>
          <a:bodyPr wrap="square">
            <a:spAutoFit/>
          </a:bodyPr>
          <a:lstStyle/>
          <a:p>
            <a:r>
              <a:rPr lang="en-GB" sz="1050" dirty="0">
                <a:latin typeface="Consolas" panose="020B0609020204030204" pitchFamily="49" charset="0"/>
                <a:cs typeface="Consolas" panose="020B0609020204030204" pitchFamily="49" charset="0"/>
              </a:rPr>
              <a:t>&lt;http://data.gov.uk/example#Fred&gt;			&lt;http://data.gov.uk/myOntology#worksFor&gt;			&lt;http://data.gov.uk/example#Acme&gt; .</a:t>
            </a:r>
          </a:p>
          <a:p>
            <a:r>
              <a:rPr lang="en-GB" sz="1050" dirty="0">
                <a:latin typeface="Consolas" panose="020B0609020204030204" pitchFamily="49" charset="0"/>
                <a:cs typeface="Consolas" panose="020B0609020204030204" pitchFamily="49" charset="0"/>
              </a:rPr>
              <a:t>&lt;http://data.gov.uk/example#Fred&gt; 			&lt;http://data.gov.uk/myOntology#hasName&gt;			“Fred Smith” .</a:t>
            </a:r>
          </a:p>
          <a:p>
            <a:r>
              <a:rPr lang="en-GB" sz="1050" dirty="0">
                <a:latin typeface="Consolas" panose="020B0609020204030204" pitchFamily="49" charset="0"/>
                <a:cs typeface="Consolas" panose="020B0609020204030204" pitchFamily="49" charset="0"/>
              </a:rPr>
              <a:t>&lt;http://data.gov.uk/example#Acme&gt;			&lt;http://data.gov.uk/myOntology#inLocation&gt;			&lt;http://data.gov.uk/example#Birmingham&gt; .</a:t>
            </a:r>
          </a:p>
          <a:p>
            <a:r>
              <a:rPr lang="en-GB" sz="1050" dirty="0">
                <a:latin typeface="Consolas" panose="020B0609020204030204" pitchFamily="49" charset="0"/>
                <a:cs typeface="Consolas" panose="020B0609020204030204" pitchFamily="49" charset="0"/>
              </a:rPr>
              <a:t>&lt;http://data.gov.uk/example#Fred&gt; 			&lt;http://data.gov.uk/myOntology#livesIn&gt;			&lt;http://data.gov.uk/example#Coventry&gt;	.</a:t>
            </a:r>
          </a:p>
          <a:p>
            <a:r>
              <a:rPr lang="en-GB" sz="1050" dirty="0">
                <a:latin typeface="Consolas" panose="020B0609020204030204" pitchFamily="49" charset="0"/>
                <a:cs typeface="Consolas" panose="020B0609020204030204" pitchFamily="49" charset="0"/>
              </a:rPr>
              <a:t>&lt;http://data.gov.uk/example#Coventry&gt;			&lt;http://data.gov.uk/myOntology#partOf&gt;			&lt;http://data.gov.uk/example#UK&gt; .</a:t>
            </a:r>
          </a:p>
          <a:p>
            <a:r>
              <a:rPr lang="en-GB" sz="1050" dirty="0">
                <a:latin typeface="Consolas" panose="020B0609020204030204" pitchFamily="49" charset="0"/>
                <a:cs typeface="Consolas" panose="020B0609020204030204" pitchFamily="49" charset="0"/>
              </a:rPr>
              <a:t>&lt;http://data.gov.uk/example#Birmingham&gt;		&lt;http://data.gov.uk/myOntology#partOf&gt;			&lt;http://data.gov.uk/example#UK&gt; .</a:t>
            </a:r>
          </a:p>
        </p:txBody>
      </p:sp>
      <p:sp>
        <p:nvSpPr>
          <p:cNvPr id="5" name="Text Placeholder 2"/>
          <p:cNvSpPr txBox="1">
            <a:spLocks/>
          </p:cNvSpPr>
          <p:nvPr/>
        </p:nvSpPr>
        <p:spPr>
          <a:xfrm>
            <a:off x="842436" y="3592785"/>
            <a:ext cx="10632017" cy="48327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a:t>We can make this a bit easier to read using namespaces:</a:t>
            </a:r>
          </a:p>
        </p:txBody>
      </p:sp>
      <p:sp>
        <p:nvSpPr>
          <p:cNvPr id="7" name="Rectangle 6"/>
          <p:cNvSpPr/>
          <p:nvPr/>
        </p:nvSpPr>
        <p:spPr>
          <a:xfrm>
            <a:off x="1693187" y="4179161"/>
            <a:ext cx="8372961" cy="1754326"/>
          </a:xfrm>
          <a:prstGeom prst="rect">
            <a:avLst/>
          </a:prstGeom>
        </p:spPr>
        <p:txBody>
          <a:bodyPr wrap="square">
            <a:spAutoFit/>
          </a:bodyPr>
          <a:lstStyle/>
          <a:p>
            <a:r>
              <a:rPr lang="pt-BR" sz="1200" dirty="0">
                <a:latin typeface="Consolas" panose="020B0609020204030204" pitchFamily="49" charset="0"/>
                <a:cs typeface="Consolas" panose="020B0609020204030204" pitchFamily="49" charset="0"/>
              </a:rPr>
              <a:t>@prefix 				ont: 					&lt;</a:t>
            </a:r>
            <a:r>
              <a:rPr lang="en-GB" sz="1200" dirty="0">
                <a:latin typeface="Consolas" panose="020B0609020204030204" pitchFamily="49" charset="0"/>
                <a:cs typeface="Consolas" panose="020B0609020204030204" pitchFamily="49" charset="0"/>
              </a:rPr>
              <a:t>http://data.gov.uk/myOntology#</a:t>
            </a:r>
            <a:r>
              <a:rPr lang="pt-BR" sz="1200" dirty="0">
                <a:latin typeface="Consolas" panose="020B0609020204030204" pitchFamily="49" charset="0"/>
                <a:cs typeface="Consolas" panose="020B0609020204030204" pitchFamily="49" charset="0"/>
              </a:rPr>
              <a:t>&gt; . </a:t>
            </a:r>
          </a:p>
          <a:p>
            <a:r>
              <a:rPr lang="pt-BR" sz="1200" dirty="0">
                <a:latin typeface="Consolas" panose="020B0609020204030204" pitchFamily="49" charset="0"/>
                <a:cs typeface="Consolas" panose="020B0609020204030204" pitchFamily="49" charset="0"/>
              </a:rPr>
              <a:t>@prefix 				data: 				&lt;</a:t>
            </a:r>
            <a:r>
              <a:rPr lang="en-GB" sz="1200" dirty="0">
                <a:latin typeface="Consolas" panose="020B0609020204030204" pitchFamily="49" charset="0"/>
                <a:cs typeface="Consolas" panose="020B0609020204030204" pitchFamily="49" charset="0"/>
              </a:rPr>
              <a:t>http://data.gov.uk/example#</a:t>
            </a:r>
            <a:r>
              <a:rPr lang="pt-BR" sz="1200" dirty="0">
                <a:latin typeface="Consolas" panose="020B0609020204030204" pitchFamily="49" charset="0"/>
                <a:cs typeface="Consolas" panose="020B0609020204030204" pitchFamily="49" charset="0"/>
              </a:rPr>
              <a:t>&gt; .</a:t>
            </a:r>
          </a:p>
          <a:p>
            <a:endParaRPr lang="en-GB" sz="1200" dirty="0">
              <a:latin typeface="Consolas" panose="020B0609020204030204" pitchFamily="49" charset="0"/>
              <a:cs typeface="Consolas" panose="020B0609020204030204" pitchFamily="49" charset="0"/>
            </a:endParaRP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ont:worksFor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ont:hasName</a:t>
            </a:r>
            <a:r>
              <a:rPr lang="en-GB" sz="1200" dirty="0">
                <a:latin typeface="Consolas" panose="020B0609020204030204" pitchFamily="49" charset="0"/>
                <a:cs typeface="Consolas" panose="020B0609020204030204" pitchFamily="49" charset="0"/>
              </a:rPr>
              <a:t>			“Fred Smith” .</a:t>
            </a:r>
          </a:p>
          <a:p>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ont:inLocation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data:Birmingham</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ont:livesIn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data:Coventry</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data:Coventry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ont:partOf</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data:UK</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data:Birmingham</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ont:partOf</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data:UK</a:t>
            </a:r>
            <a:r>
              <a:rPr lang="en-GB" sz="1200" dirty="0">
                <a:latin typeface="Consolas" panose="020B0609020204030204" pitchFamily="49" charset="0"/>
                <a:cs typeface="Consolas" panose="020B0609020204030204" pitchFamily="49" charset="0"/>
              </a:rPr>
              <a:t> .</a:t>
            </a:r>
          </a:p>
        </p:txBody>
      </p:sp>
      <p:sp>
        <p:nvSpPr>
          <p:cNvPr id="8" name="Text Placeholder 2"/>
          <p:cNvSpPr txBox="1">
            <a:spLocks/>
          </p:cNvSpPr>
          <p:nvPr/>
        </p:nvSpPr>
        <p:spPr>
          <a:xfrm>
            <a:off x="2040971" y="6230322"/>
            <a:ext cx="9900473" cy="542437"/>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The two examples above are valid RDF based on the N-Triples serialisation format. There are other standard ways to serialise RDF, including XML and JSON.</a:t>
            </a:r>
          </a:p>
        </p:txBody>
      </p:sp>
    </p:spTree>
    <p:extLst>
      <p:ext uri="{BB962C8B-B14F-4D97-AF65-F5344CB8AC3E}">
        <p14:creationId xmlns:p14="http://schemas.microsoft.com/office/powerpoint/2010/main" val="39926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Digression – RDF Schema</a:t>
            </a:r>
          </a:p>
        </p:txBody>
      </p:sp>
      <p:sp>
        <p:nvSpPr>
          <p:cNvPr id="3" name="Text Placeholder 2"/>
          <p:cNvSpPr>
            <a:spLocks noGrp="1"/>
          </p:cNvSpPr>
          <p:nvPr>
            <p:ph type="body" sz="quarter" idx="10"/>
          </p:nvPr>
        </p:nvSpPr>
        <p:spPr>
          <a:xfrm>
            <a:off x="842437" y="1301919"/>
            <a:ext cx="10632017" cy="1317296"/>
          </a:xfrm>
        </p:spPr>
        <p:txBody>
          <a:bodyPr/>
          <a:lstStyle/>
          <a:p>
            <a:pPr marL="457200" indent="-457200">
              <a:buFont typeface="Arial" panose="020B0604020202020204" pitchFamily="34" charset="0"/>
              <a:buChar char="•"/>
            </a:pPr>
            <a:r>
              <a:rPr lang="en-GB" sz="1600" dirty="0"/>
              <a:t>You can also define data schemas for RDF data using RDF-Schema (</a:t>
            </a:r>
            <a:r>
              <a:rPr lang="en-GB" sz="1600" dirty="0" err="1"/>
              <a:t>rdfs</a:t>
            </a:r>
            <a:r>
              <a:rPr lang="en-GB" sz="1600" dirty="0"/>
              <a:t>). </a:t>
            </a:r>
          </a:p>
          <a:p>
            <a:pPr marL="457200" indent="-457200">
              <a:buFont typeface="Arial" panose="020B0604020202020204" pitchFamily="34" charset="0"/>
              <a:buChar char="•"/>
            </a:pPr>
            <a:r>
              <a:rPr lang="en-GB" sz="1600" dirty="0"/>
              <a:t>RDF Schema is also defined using RDF.</a:t>
            </a:r>
          </a:p>
          <a:p>
            <a:pPr marL="457200" indent="-457200">
              <a:buFont typeface="Arial" panose="020B0604020202020204" pitchFamily="34" charset="0"/>
              <a:buChar char="•"/>
            </a:pPr>
            <a:r>
              <a:rPr lang="en-GB" sz="1600" dirty="0"/>
              <a:t>There are classes (</a:t>
            </a:r>
            <a:r>
              <a:rPr lang="en-GB" sz="1600" dirty="0" err="1"/>
              <a:t>rdfs:Class</a:t>
            </a:r>
            <a:r>
              <a:rPr lang="en-GB" sz="1600" dirty="0"/>
              <a:t>), relationship definitions (</a:t>
            </a:r>
            <a:r>
              <a:rPr lang="en-GB" sz="1600" dirty="0" err="1"/>
              <a:t>rdf:Property</a:t>
            </a:r>
            <a:r>
              <a:rPr lang="en-GB" sz="1600" dirty="0"/>
              <a:t>), subtype relationships (</a:t>
            </a:r>
            <a:r>
              <a:rPr lang="en-GB" sz="1600" dirty="0" err="1"/>
              <a:t>rdfs:subClassOf</a:t>
            </a:r>
            <a:r>
              <a:rPr lang="en-GB" sz="1600" dirty="0"/>
              <a:t>) and type-instance relationships (</a:t>
            </a:r>
            <a:r>
              <a:rPr lang="en-GB" sz="1600" dirty="0" err="1"/>
              <a:t>rdf:type</a:t>
            </a:r>
            <a:r>
              <a:rPr lang="en-GB" sz="1600" dirty="0"/>
              <a:t>)</a:t>
            </a:r>
          </a:p>
        </p:txBody>
      </p:sp>
      <p:sp>
        <p:nvSpPr>
          <p:cNvPr id="4" name="Rectangle 3"/>
          <p:cNvSpPr/>
          <p:nvPr/>
        </p:nvSpPr>
        <p:spPr>
          <a:xfrm>
            <a:off x="346491" y="2536339"/>
            <a:ext cx="6480512" cy="2123658"/>
          </a:xfrm>
          <a:prstGeom prst="rect">
            <a:avLst/>
          </a:prstGeom>
          <a:solidFill>
            <a:schemeClr val="bg1">
              <a:lumMod val="85000"/>
            </a:schemeClr>
          </a:solidFill>
        </p:spPr>
        <p:txBody>
          <a:bodyPr wrap="square">
            <a:spAutoFit/>
          </a:bodyPr>
          <a:lstStyle/>
          <a:p>
            <a:r>
              <a:rPr lang="pt-BR" sz="1100" dirty="0">
                <a:latin typeface="Consolas" panose="020B0609020204030204" pitchFamily="49" charset="0"/>
                <a:cs typeface="Consolas" panose="020B0609020204030204" pitchFamily="49" charset="0"/>
              </a:rPr>
              <a:t>@prefix 		ont: 		&lt;</a:t>
            </a:r>
            <a:r>
              <a:rPr lang="en-GB" sz="1100" dirty="0">
                <a:latin typeface="Consolas" panose="020B0609020204030204" pitchFamily="49" charset="0"/>
                <a:cs typeface="Consolas" panose="020B0609020204030204" pitchFamily="49" charset="0"/>
              </a:rPr>
              <a:t>http://data.gov.uk/myOntology#</a:t>
            </a:r>
            <a:r>
              <a:rPr lang="pt-BR" sz="1100" dirty="0">
                <a:latin typeface="Consolas" panose="020B0609020204030204" pitchFamily="49" charset="0"/>
                <a:cs typeface="Consolas" panose="020B0609020204030204" pitchFamily="49" charset="0"/>
              </a:rPr>
              <a:t>&gt; . </a:t>
            </a:r>
          </a:p>
          <a:p>
            <a:r>
              <a:rPr lang="pt-BR" sz="1100" dirty="0">
                <a:latin typeface="Consolas" panose="020B0609020204030204" pitchFamily="49" charset="0"/>
                <a:cs typeface="Consolas" panose="020B0609020204030204" pitchFamily="49" charset="0"/>
              </a:rPr>
              <a:t>@prefix 		rdf: 		&lt;http://www.w3.org/1999/02/22-rdf-syntax-ns#&gt; .</a:t>
            </a:r>
          </a:p>
          <a:p>
            <a:r>
              <a:rPr lang="pt-BR" sz="1100" dirty="0">
                <a:latin typeface="Consolas" panose="020B0609020204030204" pitchFamily="49" charset="0"/>
                <a:cs typeface="Consolas" panose="020B0609020204030204" pitchFamily="49" charset="0"/>
              </a:rPr>
              <a:t>@prefix 		rdfs: 		&lt;http://www.w3.org/2000/01/rdf-schema#&gt; . </a:t>
            </a:r>
          </a:p>
          <a:p>
            <a:endParaRPr lang="en-GB" sz="1100" dirty="0">
              <a:latin typeface="Consolas" panose="020B0609020204030204" pitchFamily="49" charset="0"/>
              <a:cs typeface="Consolas" panose="020B0609020204030204" pitchFamily="49" charset="0"/>
            </a:endParaRPr>
          </a:p>
          <a:p>
            <a:r>
              <a:rPr lang="en-GB" sz="1100" dirty="0" err="1">
                <a:latin typeface="Consolas" panose="020B0609020204030204" pitchFamily="49" charset="0"/>
                <a:cs typeface="Consolas" panose="020B0609020204030204" pitchFamily="49" charset="0"/>
              </a:rPr>
              <a:t>ont:Person</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rdfs:Class</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ont:Organisation</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rdfs:Class</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ont:Location</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rdfs:Class</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ont:worksFor</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rdf:Property</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ont:hasName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rdf:Property</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ont:inLocation</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rdf:Property</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ont:livesIn</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rdf:Property</a:t>
            </a:r>
            <a:r>
              <a:rPr lang="en-GB" sz="1100" dirty="0">
                <a:latin typeface="Consolas" panose="020B0609020204030204" pitchFamily="49" charset="0"/>
                <a:cs typeface="Consolas" panose="020B0609020204030204" pitchFamily="49" charset="0"/>
              </a:rPr>
              <a:t> .</a:t>
            </a:r>
          </a:p>
          <a:p>
            <a:r>
              <a:rPr lang="en-GB" sz="1100" dirty="0" err="1">
                <a:latin typeface="Consolas" panose="020B0609020204030204" pitchFamily="49" charset="0"/>
                <a:cs typeface="Consolas" panose="020B0609020204030204" pitchFamily="49" charset="0"/>
              </a:rPr>
              <a:t>ont:partOf</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rdf:type</a:t>
            </a:r>
            <a:r>
              <a:rPr lang="en-GB" sz="1100" dirty="0">
                <a:latin typeface="Consolas" panose="020B0609020204030204" pitchFamily="49" charset="0"/>
                <a:cs typeface="Consolas" panose="020B0609020204030204" pitchFamily="49" charset="0"/>
              </a:rPr>
              <a:t>	</a:t>
            </a:r>
            <a:r>
              <a:rPr lang="en-GB" sz="1100" dirty="0" err="1">
                <a:latin typeface="Consolas" panose="020B0609020204030204" pitchFamily="49" charset="0"/>
                <a:cs typeface="Consolas" panose="020B0609020204030204" pitchFamily="49" charset="0"/>
              </a:rPr>
              <a:t>rdf:Property</a:t>
            </a:r>
            <a:r>
              <a:rPr lang="en-GB" sz="1100" dirty="0">
                <a:latin typeface="Consolas" panose="020B0609020204030204" pitchFamily="49" charset="0"/>
                <a:cs typeface="Consolas" panose="020B0609020204030204" pitchFamily="49" charset="0"/>
              </a:rPr>
              <a:t> .</a:t>
            </a:r>
          </a:p>
        </p:txBody>
      </p:sp>
      <p:sp>
        <p:nvSpPr>
          <p:cNvPr id="5" name="Rectangle 4"/>
          <p:cNvSpPr/>
          <p:nvPr/>
        </p:nvSpPr>
        <p:spPr>
          <a:xfrm>
            <a:off x="4866470" y="3600729"/>
            <a:ext cx="7152466" cy="3046988"/>
          </a:xfrm>
          <a:prstGeom prst="rect">
            <a:avLst/>
          </a:prstGeom>
          <a:solidFill>
            <a:schemeClr val="accent1">
              <a:lumMod val="20000"/>
              <a:lumOff val="80000"/>
            </a:schemeClr>
          </a:solidFill>
        </p:spPr>
        <p:txBody>
          <a:bodyPr wrap="square">
            <a:spAutoFit/>
          </a:bodyPr>
          <a:lstStyle/>
          <a:p>
            <a:r>
              <a:rPr lang="pt-BR" sz="1200" dirty="0">
                <a:latin typeface="Consolas" panose="020B0609020204030204" pitchFamily="49" charset="0"/>
                <a:cs typeface="Consolas" panose="020B0609020204030204" pitchFamily="49" charset="0"/>
              </a:rPr>
              <a:t>@prefix 			ont: 				&lt;</a:t>
            </a:r>
            <a:r>
              <a:rPr lang="en-GB" sz="1200" dirty="0">
                <a:latin typeface="Consolas" panose="020B0609020204030204" pitchFamily="49" charset="0"/>
                <a:cs typeface="Consolas" panose="020B0609020204030204" pitchFamily="49" charset="0"/>
              </a:rPr>
              <a:t>http://data.gov.uk/myOntology#</a:t>
            </a:r>
            <a:r>
              <a:rPr lang="pt-BR" sz="1200" dirty="0">
                <a:latin typeface="Consolas" panose="020B0609020204030204" pitchFamily="49" charset="0"/>
                <a:cs typeface="Consolas" panose="020B0609020204030204" pitchFamily="49" charset="0"/>
              </a:rPr>
              <a:t>&gt; . </a:t>
            </a:r>
          </a:p>
          <a:p>
            <a:r>
              <a:rPr lang="pt-BR" sz="1200" dirty="0">
                <a:latin typeface="Consolas" panose="020B0609020204030204" pitchFamily="49" charset="0"/>
                <a:cs typeface="Consolas" panose="020B0609020204030204" pitchFamily="49" charset="0"/>
              </a:rPr>
              <a:t>@prefix 			data: 			&lt;</a:t>
            </a:r>
            <a:r>
              <a:rPr lang="en-GB" sz="1200" dirty="0">
                <a:latin typeface="Consolas" panose="020B0609020204030204" pitchFamily="49" charset="0"/>
                <a:cs typeface="Consolas" panose="020B0609020204030204" pitchFamily="49" charset="0"/>
              </a:rPr>
              <a:t>http://data.gov.uk/example#</a:t>
            </a:r>
            <a:r>
              <a:rPr lang="pt-BR" sz="1200" dirty="0">
                <a:latin typeface="Consolas" panose="020B0609020204030204" pitchFamily="49" charset="0"/>
                <a:cs typeface="Consolas" panose="020B0609020204030204" pitchFamily="49" charset="0"/>
              </a:rPr>
              <a:t>&gt; .</a:t>
            </a:r>
          </a:p>
          <a:p>
            <a:endParaRPr lang="en-GB" sz="1200" dirty="0">
              <a:latin typeface="Consolas" panose="020B0609020204030204" pitchFamily="49" charset="0"/>
              <a:cs typeface="Consolas" panose="020B0609020204030204" pitchFamily="49" charset="0"/>
            </a:endParaRP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rdf:type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ont:Person</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ont:worksFor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ont:worksFor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ont:hasName</a:t>
            </a:r>
            <a:r>
              <a:rPr lang="en-GB" sz="1200" dirty="0">
                <a:latin typeface="Consolas" panose="020B0609020204030204" pitchFamily="49" charset="0"/>
                <a:cs typeface="Consolas" panose="020B0609020204030204" pitchFamily="49" charset="0"/>
              </a:rPr>
              <a:t>		“Fred Smith” .</a:t>
            </a:r>
          </a:p>
          <a:p>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rdf:type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ont:Organisation</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data:Acme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ont:inLocation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data:Birmingham</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data:Fred</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ont:livesIn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data:Coventry</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data:Coventry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rdf:type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ont:Location</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data:Coventry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ont:partOf</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data:UK</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data:Birmingham</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ont:partOf</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data:UK</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data:Birmingham</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rdf:type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ont:Location</a:t>
            </a:r>
            <a:r>
              <a:rPr lang="en-GB" sz="1200" dirty="0">
                <a:latin typeface="Consolas" panose="020B0609020204030204" pitchFamily="49" charset="0"/>
                <a:cs typeface="Consolas" panose="020B0609020204030204" pitchFamily="49" charset="0"/>
              </a:rPr>
              <a:t> .</a:t>
            </a:r>
          </a:p>
          <a:p>
            <a:r>
              <a:rPr lang="en-GB" sz="1200" dirty="0" err="1">
                <a:latin typeface="Consolas" panose="020B0609020204030204" pitchFamily="49" charset="0"/>
                <a:cs typeface="Consolas" panose="020B0609020204030204" pitchFamily="49" charset="0"/>
              </a:rPr>
              <a:t>data:UK</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rdf:type</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ont:Location</a:t>
            </a:r>
            <a:r>
              <a:rPr lang="en-GB" sz="1200" dirty="0">
                <a:latin typeface="Consolas" panose="020B0609020204030204" pitchFamily="49" charset="0"/>
                <a:cs typeface="Consolas" panose="020B0609020204030204" pitchFamily="49" charset="0"/>
              </a:rPr>
              <a:t> .</a:t>
            </a:r>
          </a:p>
          <a:p>
            <a:endParaRPr lang="en-GB" sz="1200" dirty="0">
              <a:latin typeface="Consolas" panose="020B0609020204030204" pitchFamily="49" charset="0"/>
              <a:cs typeface="Consolas" panose="020B0609020204030204" pitchFamily="49" charset="0"/>
            </a:endParaRPr>
          </a:p>
        </p:txBody>
      </p:sp>
      <p:cxnSp>
        <p:nvCxnSpPr>
          <p:cNvPr id="7" name="Straight Arrow Connector 6"/>
          <p:cNvCxnSpPr/>
          <p:nvPr/>
        </p:nvCxnSpPr>
        <p:spPr>
          <a:xfrm flipH="1" flipV="1">
            <a:off x="3665350" y="3409627"/>
            <a:ext cx="1278609" cy="875654"/>
          </a:xfrm>
          <a:prstGeom prst="straightConnector1">
            <a:avLst/>
          </a:prstGeom>
          <a:ln>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9" name="Straight Arrow Connector 8"/>
          <p:cNvCxnSpPr/>
          <p:nvPr/>
        </p:nvCxnSpPr>
        <p:spPr>
          <a:xfrm flipH="1" flipV="1">
            <a:off x="3665350" y="3525864"/>
            <a:ext cx="1278609" cy="1493204"/>
          </a:xfrm>
          <a:prstGeom prst="straightConnector1">
            <a:avLst/>
          </a:prstGeom>
          <a:ln>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p:nvPr/>
        </p:nvCxnSpPr>
        <p:spPr>
          <a:xfrm flipH="1" flipV="1">
            <a:off x="3665350" y="3726038"/>
            <a:ext cx="1278609" cy="1822355"/>
          </a:xfrm>
          <a:prstGeom prst="straightConnector1">
            <a:avLst/>
          </a:prstGeom>
          <a:ln>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p:nvPr/>
        </p:nvCxnSpPr>
        <p:spPr>
          <a:xfrm flipH="1" flipV="1">
            <a:off x="3665351" y="3726038"/>
            <a:ext cx="1278608" cy="2168379"/>
          </a:xfrm>
          <a:prstGeom prst="straightConnector1">
            <a:avLst/>
          </a:prstGeom>
          <a:ln>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p:nvPr/>
        </p:nvCxnSpPr>
        <p:spPr>
          <a:xfrm flipH="1" flipV="1">
            <a:off x="3665352" y="3726039"/>
            <a:ext cx="1278608" cy="2527527"/>
          </a:xfrm>
          <a:prstGeom prst="straightConnector1">
            <a:avLst/>
          </a:prstGeom>
          <a:ln>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5322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Classes and </a:t>
            </a:r>
            <a:r>
              <a:rPr lang="en-GB" dirty="0" err="1"/>
              <a:t>SubClasses</a:t>
            </a:r>
            <a:endParaRPr lang="en-GB" dirty="0"/>
          </a:p>
        </p:txBody>
      </p:sp>
      <p:sp>
        <p:nvSpPr>
          <p:cNvPr id="3" name="Text Placeholder 2"/>
          <p:cNvSpPr>
            <a:spLocks noGrp="1"/>
          </p:cNvSpPr>
          <p:nvPr>
            <p:ph type="body" sz="quarter" idx="10"/>
          </p:nvPr>
        </p:nvSpPr>
        <p:spPr>
          <a:xfrm>
            <a:off x="842437" y="1301919"/>
            <a:ext cx="10632017" cy="1309546"/>
          </a:xfrm>
        </p:spPr>
        <p:txBody>
          <a:bodyPr/>
          <a:lstStyle/>
          <a:p>
            <a:r>
              <a:rPr lang="en-GB" sz="2000" b="1" dirty="0" err="1"/>
              <a:t>rdfs:Class</a:t>
            </a:r>
            <a:r>
              <a:rPr lang="en-GB" sz="2000" dirty="0"/>
              <a:t> – a concept of interest – e.g. Person, Location, etc.</a:t>
            </a:r>
          </a:p>
          <a:p>
            <a:r>
              <a:rPr lang="en-GB" sz="2000" b="1" dirty="0" err="1"/>
              <a:t>rdfs:subClassOf</a:t>
            </a:r>
            <a:r>
              <a:rPr lang="en-GB" sz="2000" dirty="0"/>
              <a:t> – a relationship between two </a:t>
            </a:r>
            <a:r>
              <a:rPr lang="en-GB" sz="2000" dirty="0" err="1"/>
              <a:t>rdfs:Classes</a:t>
            </a:r>
            <a:r>
              <a:rPr lang="en-GB" sz="2000" dirty="0"/>
              <a:t> that show one is a subclass of the other:</a:t>
            </a:r>
          </a:p>
        </p:txBody>
      </p:sp>
      <p:pic>
        <p:nvPicPr>
          <p:cNvPr id="5" name="Picture 4"/>
          <p:cNvPicPr>
            <a:picLocks noChangeAspect="1"/>
          </p:cNvPicPr>
          <p:nvPr/>
        </p:nvPicPr>
        <p:blipFill rotWithShape="1">
          <a:blip r:embed="rId2"/>
          <a:srcRect l="4973" t="6639" r="4413" b="3600"/>
          <a:stretch/>
        </p:blipFill>
        <p:spPr>
          <a:xfrm>
            <a:off x="1138555" y="2594334"/>
            <a:ext cx="2603939" cy="3200477"/>
          </a:xfrm>
          <a:prstGeom prst="rect">
            <a:avLst/>
          </a:prstGeom>
        </p:spPr>
      </p:pic>
      <p:sp>
        <p:nvSpPr>
          <p:cNvPr id="6" name="Oval 5"/>
          <p:cNvSpPr/>
          <p:nvPr/>
        </p:nvSpPr>
        <p:spPr>
          <a:xfrm>
            <a:off x="6134844" y="2826442"/>
            <a:ext cx="4271914" cy="180555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Oval 6"/>
          <p:cNvSpPr/>
          <p:nvPr/>
        </p:nvSpPr>
        <p:spPr>
          <a:xfrm>
            <a:off x="6287244" y="3283642"/>
            <a:ext cx="2317791" cy="10228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Oval 7"/>
          <p:cNvSpPr/>
          <p:nvPr/>
        </p:nvSpPr>
        <p:spPr>
          <a:xfrm>
            <a:off x="8468006" y="3074412"/>
            <a:ext cx="1413723" cy="5579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Oval 8"/>
          <p:cNvSpPr/>
          <p:nvPr/>
        </p:nvSpPr>
        <p:spPr>
          <a:xfrm>
            <a:off x="8605035" y="3853203"/>
            <a:ext cx="1413723" cy="5579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Oval 9"/>
          <p:cNvSpPr/>
          <p:nvPr/>
        </p:nvSpPr>
        <p:spPr>
          <a:xfrm>
            <a:off x="6857077" y="3558739"/>
            <a:ext cx="1413723" cy="5579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TextBox 10"/>
          <p:cNvSpPr txBox="1"/>
          <p:nvPr/>
        </p:nvSpPr>
        <p:spPr>
          <a:xfrm>
            <a:off x="7803150" y="2672553"/>
            <a:ext cx="979755" cy="307777"/>
          </a:xfrm>
          <a:prstGeom prst="rect">
            <a:avLst/>
          </a:prstGeom>
          <a:solidFill>
            <a:schemeClr val="bg1"/>
          </a:solidFill>
        </p:spPr>
        <p:txBody>
          <a:bodyPr wrap="none" rtlCol="0">
            <a:spAutoFit/>
          </a:bodyPr>
          <a:lstStyle/>
          <a:p>
            <a:pPr algn="l"/>
            <a:r>
              <a:rPr lang="en-GB" sz="1400" dirty="0">
                <a:solidFill>
                  <a:schemeClr val="accent2">
                    <a:lumMod val="50000"/>
                  </a:schemeClr>
                </a:solidFill>
                <a:latin typeface="Consolas" panose="020B0609020204030204" pitchFamily="49" charset="0"/>
                <a:cs typeface="Consolas" panose="020B0609020204030204" pitchFamily="49" charset="0"/>
              </a:rPr>
              <a:t>Location</a:t>
            </a:r>
          </a:p>
        </p:txBody>
      </p:sp>
      <p:sp>
        <p:nvSpPr>
          <p:cNvPr id="12" name="TextBox 11"/>
          <p:cNvSpPr txBox="1"/>
          <p:nvPr/>
        </p:nvSpPr>
        <p:spPr>
          <a:xfrm>
            <a:off x="6975795" y="3113413"/>
            <a:ext cx="864339" cy="276999"/>
          </a:xfrm>
          <a:prstGeom prst="rect">
            <a:avLst/>
          </a:prstGeom>
          <a:solidFill>
            <a:schemeClr val="bg1"/>
          </a:solidFill>
        </p:spPr>
        <p:txBody>
          <a:bodyPr wrap="none" rtlCol="0">
            <a:spAutoFit/>
          </a:bodyPr>
          <a:lstStyle/>
          <a:p>
            <a:pPr algn="l"/>
            <a:r>
              <a:rPr lang="en-GB" sz="1200" dirty="0" err="1">
                <a:solidFill>
                  <a:schemeClr val="accent2">
                    <a:lumMod val="50000"/>
                  </a:schemeClr>
                </a:solidFill>
                <a:latin typeface="Consolas" panose="020B0609020204030204" pitchFamily="49" charset="0"/>
                <a:cs typeface="Consolas" panose="020B0609020204030204" pitchFamily="49" charset="0"/>
              </a:rPr>
              <a:t>GeoPoint</a:t>
            </a:r>
            <a:endParaRPr lang="en-GB" sz="1200" dirty="0">
              <a:solidFill>
                <a:schemeClr val="accent2">
                  <a:lumMod val="50000"/>
                </a:schemeClr>
              </a:solidFill>
              <a:latin typeface="Consolas" panose="020B0609020204030204" pitchFamily="49" charset="0"/>
              <a:cs typeface="Consolas" panose="020B0609020204030204" pitchFamily="49" charset="0"/>
            </a:endParaRPr>
          </a:p>
        </p:txBody>
      </p:sp>
      <p:sp>
        <p:nvSpPr>
          <p:cNvPr id="13" name="TextBox 12"/>
          <p:cNvSpPr txBox="1"/>
          <p:nvPr/>
        </p:nvSpPr>
        <p:spPr>
          <a:xfrm>
            <a:off x="8605035" y="3009628"/>
            <a:ext cx="922047" cy="415498"/>
          </a:xfrm>
          <a:prstGeom prst="rect">
            <a:avLst/>
          </a:prstGeom>
          <a:solidFill>
            <a:schemeClr val="bg1"/>
          </a:solidFill>
        </p:spPr>
        <p:txBody>
          <a:bodyPr wrap="none" rtlCol="0">
            <a:spAutoFit/>
          </a:bodyPr>
          <a:lstStyle/>
          <a:p>
            <a:pPr algn="ctr"/>
            <a:r>
              <a:rPr lang="en-GB" sz="1050" dirty="0">
                <a:solidFill>
                  <a:schemeClr val="accent2">
                    <a:lumMod val="50000"/>
                  </a:schemeClr>
                </a:solidFill>
                <a:latin typeface="Consolas" panose="020B0609020204030204" pitchFamily="49" charset="0"/>
                <a:cs typeface="Consolas" panose="020B0609020204030204" pitchFamily="49" charset="0"/>
              </a:rPr>
              <a:t>Geographic</a:t>
            </a:r>
          </a:p>
          <a:p>
            <a:pPr algn="ctr"/>
            <a:r>
              <a:rPr lang="en-GB" sz="1050" dirty="0">
                <a:solidFill>
                  <a:schemeClr val="accent2">
                    <a:lumMod val="50000"/>
                  </a:schemeClr>
                </a:solidFill>
                <a:latin typeface="Consolas" panose="020B0609020204030204" pitchFamily="49" charset="0"/>
                <a:cs typeface="Consolas" panose="020B0609020204030204" pitchFamily="49" charset="0"/>
              </a:rPr>
              <a:t>Feature</a:t>
            </a:r>
          </a:p>
        </p:txBody>
      </p:sp>
      <p:sp>
        <p:nvSpPr>
          <p:cNvPr id="14" name="TextBox 13"/>
          <p:cNvSpPr txBox="1"/>
          <p:nvPr/>
        </p:nvSpPr>
        <p:spPr>
          <a:xfrm>
            <a:off x="8896664" y="3729218"/>
            <a:ext cx="774571" cy="415498"/>
          </a:xfrm>
          <a:prstGeom prst="rect">
            <a:avLst/>
          </a:prstGeom>
          <a:solidFill>
            <a:schemeClr val="bg1"/>
          </a:solidFill>
        </p:spPr>
        <p:txBody>
          <a:bodyPr wrap="none" rtlCol="0">
            <a:spAutoFit/>
          </a:bodyPr>
          <a:lstStyle/>
          <a:p>
            <a:pPr algn="ctr"/>
            <a:r>
              <a:rPr lang="en-GB" sz="1050" dirty="0" err="1">
                <a:solidFill>
                  <a:schemeClr val="accent2">
                    <a:lumMod val="50000"/>
                  </a:schemeClr>
                </a:solidFill>
                <a:latin typeface="Consolas" panose="020B0609020204030204" pitchFamily="49" charset="0"/>
                <a:cs typeface="Consolas" panose="020B0609020204030204" pitchFamily="49" charset="0"/>
              </a:rPr>
              <a:t>RegionOf</a:t>
            </a:r>
            <a:endParaRPr lang="en-GB" sz="1050" dirty="0">
              <a:solidFill>
                <a:schemeClr val="accent2">
                  <a:lumMod val="50000"/>
                </a:schemeClr>
              </a:solidFill>
              <a:latin typeface="Consolas" panose="020B0609020204030204" pitchFamily="49" charset="0"/>
              <a:cs typeface="Consolas" panose="020B0609020204030204" pitchFamily="49" charset="0"/>
            </a:endParaRPr>
          </a:p>
          <a:p>
            <a:pPr algn="ctr"/>
            <a:r>
              <a:rPr lang="en-GB" sz="1050" dirty="0">
                <a:solidFill>
                  <a:schemeClr val="accent2">
                    <a:lumMod val="50000"/>
                  </a:schemeClr>
                </a:solidFill>
                <a:latin typeface="Consolas" panose="020B0609020204030204" pitchFamily="49" charset="0"/>
                <a:cs typeface="Consolas" panose="020B0609020204030204" pitchFamily="49" charset="0"/>
              </a:rPr>
              <a:t>World</a:t>
            </a:r>
          </a:p>
        </p:txBody>
      </p:sp>
      <p:sp>
        <p:nvSpPr>
          <p:cNvPr id="15" name="TextBox 14"/>
          <p:cNvSpPr txBox="1"/>
          <p:nvPr/>
        </p:nvSpPr>
        <p:spPr>
          <a:xfrm>
            <a:off x="7036168" y="3457760"/>
            <a:ext cx="1069524" cy="415498"/>
          </a:xfrm>
          <a:prstGeom prst="rect">
            <a:avLst/>
          </a:prstGeom>
          <a:solidFill>
            <a:schemeClr val="bg1"/>
          </a:solidFill>
        </p:spPr>
        <p:txBody>
          <a:bodyPr wrap="none" rtlCol="0">
            <a:spAutoFit/>
          </a:bodyPr>
          <a:lstStyle/>
          <a:p>
            <a:pPr algn="ctr"/>
            <a:r>
              <a:rPr lang="en-GB" sz="1050" dirty="0" err="1">
                <a:solidFill>
                  <a:schemeClr val="accent2">
                    <a:lumMod val="50000"/>
                  </a:schemeClr>
                </a:solidFill>
                <a:latin typeface="Consolas" panose="020B0609020204030204" pitchFamily="49" charset="0"/>
                <a:cs typeface="Consolas" panose="020B0609020204030204" pitchFamily="49" charset="0"/>
              </a:rPr>
              <a:t>PointOnEarth</a:t>
            </a:r>
            <a:endParaRPr lang="en-GB" sz="1050" dirty="0">
              <a:solidFill>
                <a:schemeClr val="accent2">
                  <a:lumMod val="50000"/>
                </a:schemeClr>
              </a:solidFill>
              <a:latin typeface="Consolas" panose="020B0609020204030204" pitchFamily="49" charset="0"/>
              <a:cs typeface="Consolas" panose="020B0609020204030204" pitchFamily="49" charset="0"/>
            </a:endParaRPr>
          </a:p>
          <a:p>
            <a:pPr algn="ctr"/>
            <a:r>
              <a:rPr lang="en-GB" sz="1050" dirty="0">
                <a:solidFill>
                  <a:schemeClr val="accent2">
                    <a:lumMod val="50000"/>
                  </a:schemeClr>
                </a:solidFill>
                <a:latin typeface="Consolas" panose="020B0609020204030204" pitchFamily="49" charset="0"/>
                <a:cs typeface="Consolas" panose="020B0609020204030204" pitchFamily="49" charset="0"/>
              </a:rPr>
              <a:t>Surface</a:t>
            </a:r>
          </a:p>
        </p:txBody>
      </p:sp>
      <p:sp>
        <p:nvSpPr>
          <p:cNvPr id="16" name="TextBox 15"/>
          <p:cNvSpPr txBox="1"/>
          <p:nvPr/>
        </p:nvSpPr>
        <p:spPr>
          <a:xfrm>
            <a:off x="4874217" y="4879965"/>
            <a:ext cx="6853202" cy="1631216"/>
          </a:xfrm>
          <a:prstGeom prst="rect">
            <a:avLst/>
          </a:prstGeom>
          <a:noFill/>
        </p:spPr>
        <p:txBody>
          <a:bodyPr wrap="square" rtlCol="0">
            <a:spAutoFit/>
          </a:bodyPr>
          <a:lstStyle/>
          <a:p>
            <a:pPr algn="l"/>
            <a:r>
              <a:rPr lang="en-GB" sz="2000" dirty="0">
                <a:solidFill>
                  <a:schemeClr val="tx2"/>
                </a:solidFill>
                <a:latin typeface="Consolas" panose="020B0609020204030204" pitchFamily="49" charset="0"/>
                <a:cs typeface="Consolas" panose="020B0609020204030204" pitchFamily="49" charset="0"/>
              </a:rPr>
              <a:t>The </a:t>
            </a:r>
            <a:r>
              <a:rPr lang="en-GB" sz="2000" dirty="0" err="1">
                <a:solidFill>
                  <a:schemeClr val="tx2"/>
                </a:solidFill>
                <a:latin typeface="Consolas" panose="020B0609020204030204" pitchFamily="49" charset="0"/>
                <a:cs typeface="Consolas" panose="020B0609020204030204" pitchFamily="49" charset="0"/>
              </a:rPr>
              <a:t>subClassOf</a:t>
            </a:r>
            <a:r>
              <a:rPr lang="en-GB" sz="2000" dirty="0">
                <a:solidFill>
                  <a:schemeClr val="tx2"/>
                </a:solidFill>
                <a:latin typeface="Consolas" panose="020B0609020204030204" pitchFamily="49" charset="0"/>
                <a:cs typeface="Consolas" panose="020B0609020204030204" pitchFamily="49" charset="0"/>
              </a:rPr>
              <a:t> relationship between classes is like concentric classes in a Venn diagram. The members of each class are instances of exchanged IES data (e.g. Africa, North Pole, etc.)</a:t>
            </a:r>
          </a:p>
        </p:txBody>
      </p:sp>
      <p:sp>
        <p:nvSpPr>
          <p:cNvPr id="17" name="Oval 16"/>
          <p:cNvSpPr/>
          <p:nvPr/>
        </p:nvSpPr>
        <p:spPr>
          <a:xfrm>
            <a:off x="8914950" y="3450596"/>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TextBox 17"/>
          <p:cNvSpPr txBox="1"/>
          <p:nvPr/>
        </p:nvSpPr>
        <p:spPr>
          <a:xfrm>
            <a:off x="8986792" y="3360757"/>
            <a:ext cx="830677" cy="200055"/>
          </a:xfrm>
          <a:prstGeom prst="rect">
            <a:avLst/>
          </a:prstGeom>
          <a:noFill/>
        </p:spPr>
        <p:txBody>
          <a:bodyPr wrap="none" rtlCol="0">
            <a:spAutoFit/>
          </a:bodyPr>
          <a:lstStyle/>
          <a:p>
            <a:pPr algn="ctr"/>
            <a:r>
              <a:rPr lang="en-GB" sz="700" i="1" dirty="0">
                <a:latin typeface="Consolas" panose="020B0609020204030204" pitchFamily="49" charset="0"/>
                <a:cs typeface="Consolas" panose="020B0609020204030204" pitchFamily="49" charset="0"/>
              </a:rPr>
              <a:t>Mount Everest</a:t>
            </a:r>
          </a:p>
        </p:txBody>
      </p:sp>
      <p:sp>
        <p:nvSpPr>
          <p:cNvPr id="19" name="Oval 18"/>
          <p:cNvSpPr/>
          <p:nvPr/>
        </p:nvSpPr>
        <p:spPr>
          <a:xfrm>
            <a:off x="7193110" y="3884623"/>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TextBox 19"/>
          <p:cNvSpPr txBox="1"/>
          <p:nvPr/>
        </p:nvSpPr>
        <p:spPr>
          <a:xfrm>
            <a:off x="7252740" y="3794784"/>
            <a:ext cx="681597" cy="200055"/>
          </a:xfrm>
          <a:prstGeom prst="rect">
            <a:avLst/>
          </a:prstGeom>
          <a:noFill/>
        </p:spPr>
        <p:txBody>
          <a:bodyPr wrap="none" rtlCol="0">
            <a:spAutoFit/>
          </a:bodyPr>
          <a:lstStyle/>
          <a:p>
            <a:pPr algn="ctr"/>
            <a:r>
              <a:rPr lang="en-GB" sz="700" i="1" dirty="0">
                <a:latin typeface="Consolas" panose="020B0609020204030204" pitchFamily="49" charset="0"/>
                <a:cs typeface="Consolas" panose="020B0609020204030204" pitchFamily="49" charset="0"/>
              </a:rPr>
              <a:t>North Pole</a:t>
            </a:r>
          </a:p>
        </p:txBody>
      </p:sp>
      <p:sp>
        <p:nvSpPr>
          <p:cNvPr id="21" name="Oval 20"/>
          <p:cNvSpPr/>
          <p:nvPr/>
        </p:nvSpPr>
        <p:spPr>
          <a:xfrm>
            <a:off x="8930008" y="4184385"/>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TextBox 21"/>
          <p:cNvSpPr txBox="1"/>
          <p:nvPr/>
        </p:nvSpPr>
        <p:spPr>
          <a:xfrm>
            <a:off x="8980377" y="4094546"/>
            <a:ext cx="482824" cy="200055"/>
          </a:xfrm>
          <a:prstGeom prst="rect">
            <a:avLst/>
          </a:prstGeom>
          <a:noFill/>
        </p:spPr>
        <p:txBody>
          <a:bodyPr wrap="none" rtlCol="0">
            <a:spAutoFit/>
          </a:bodyPr>
          <a:lstStyle/>
          <a:p>
            <a:pPr algn="ctr"/>
            <a:r>
              <a:rPr lang="en-GB" sz="700" i="1" dirty="0">
                <a:latin typeface="Consolas" panose="020B0609020204030204" pitchFamily="49" charset="0"/>
                <a:cs typeface="Consolas" panose="020B0609020204030204" pitchFamily="49" charset="0"/>
              </a:rPr>
              <a:t>Africa</a:t>
            </a:r>
          </a:p>
        </p:txBody>
      </p:sp>
    </p:spTree>
    <p:extLst>
      <p:ext uri="{BB962C8B-B14F-4D97-AF65-F5344CB8AC3E}">
        <p14:creationId xmlns:p14="http://schemas.microsoft.com/office/powerpoint/2010/main" val="184202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Instance Notation</a:t>
            </a:r>
          </a:p>
        </p:txBody>
      </p:sp>
      <p:sp>
        <p:nvSpPr>
          <p:cNvPr id="3" name="Text Placeholder 2"/>
          <p:cNvSpPr>
            <a:spLocks noGrp="1"/>
          </p:cNvSpPr>
          <p:nvPr>
            <p:ph type="body" sz="quarter" idx="10"/>
          </p:nvPr>
        </p:nvSpPr>
        <p:spPr>
          <a:xfrm>
            <a:off x="842437" y="1179832"/>
            <a:ext cx="10632017" cy="1422809"/>
          </a:xfrm>
        </p:spPr>
        <p:txBody>
          <a:bodyPr/>
          <a:lstStyle/>
          <a:p>
            <a:r>
              <a:rPr lang="en-GB" sz="1800" dirty="0"/>
              <a:t>In developing the IES, it was felt that a simple, graphical notation for examples was required. RDF is a graph structure, so a nodes and links notation was the obvious choice. All IES nodes will be typed, and this can tend to clutter up the diagram, so we settled on a notation where the type of the node is indicated by an abbreviation in the node. The colour coding from the model is carried through to the instance diagram – e.g. yellow outline = Entity</a:t>
            </a:r>
          </a:p>
        </p:txBody>
      </p:sp>
      <p:pic>
        <p:nvPicPr>
          <p:cNvPr id="4" name="Picture 3"/>
          <p:cNvPicPr>
            <a:picLocks noChangeAspect="1"/>
          </p:cNvPicPr>
          <p:nvPr/>
        </p:nvPicPr>
        <p:blipFill>
          <a:blip r:embed="rId2"/>
          <a:stretch>
            <a:fillRect/>
          </a:stretch>
        </p:blipFill>
        <p:spPr>
          <a:xfrm>
            <a:off x="2591500" y="3139697"/>
            <a:ext cx="7133889" cy="1738530"/>
          </a:xfrm>
          <a:prstGeom prst="rect">
            <a:avLst/>
          </a:prstGeom>
        </p:spPr>
      </p:pic>
      <p:sp>
        <p:nvSpPr>
          <p:cNvPr id="66" name="Rectangle 65"/>
          <p:cNvSpPr/>
          <p:nvPr/>
        </p:nvSpPr>
        <p:spPr>
          <a:xfrm>
            <a:off x="7970982" y="5126942"/>
            <a:ext cx="2955636"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Ce	</a:t>
            </a:r>
            <a:r>
              <a:rPr lang="en-GB" sz="1100" dirty="0" err="1">
                <a:solidFill>
                  <a:srgbClr val="000000"/>
                </a:solidFill>
                <a:latin typeface="Consolas" panose="020B0609020204030204" pitchFamily="49" charset="0"/>
              </a:rPr>
              <a:t>ies:Caller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Cr	</a:t>
            </a:r>
            <a:r>
              <a:rPr lang="en-GB" sz="1100" dirty="0" err="1">
                <a:solidFill>
                  <a:srgbClr val="000000"/>
                </a:solidFill>
                <a:latin typeface="Consolas" panose="020B0609020204030204" pitchFamily="49" charset="0"/>
              </a:rPr>
              <a:t>ies:Callee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	</a:t>
            </a:r>
            <a:r>
              <a:rPr lang="en-GB" sz="1100" dirty="0" err="1">
                <a:solidFill>
                  <a:srgbClr val="000000"/>
                </a:solidFill>
                <a:latin typeface="Consolas" panose="020B0609020204030204" pitchFamily="49" charset="0"/>
              </a:rPr>
              <a:t>ies:Person</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PiC</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ies:PersonInCommunication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VC	</a:t>
            </a:r>
            <a:r>
              <a:rPr lang="en-GB" sz="1100" dirty="0" err="1">
                <a:solidFill>
                  <a:srgbClr val="000000"/>
                </a:solidFill>
                <a:latin typeface="Consolas" panose="020B0609020204030204" pitchFamily="49" charset="0"/>
              </a:rPr>
              <a:t>ies:VoiceCall</a:t>
            </a:r>
            <a:endParaRPr lang="en-GB" sz="1100" dirty="0"/>
          </a:p>
        </p:txBody>
      </p:sp>
      <p:sp>
        <p:nvSpPr>
          <p:cNvPr id="67" name="Rectangle 66"/>
          <p:cNvSpPr/>
          <p:nvPr/>
        </p:nvSpPr>
        <p:spPr>
          <a:xfrm>
            <a:off x="2591500" y="519413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Tree>
    <p:extLst>
      <p:ext uri="{BB962C8B-B14F-4D97-AF65-F5344CB8AC3E}">
        <p14:creationId xmlns:p14="http://schemas.microsoft.com/office/powerpoint/2010/main" val="28576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Because you love to see RDF…</a:t>
            </a:r>
          </a:p>
        </p:txBody>
      </p:sp>
      <p:sp>
        <p:nvSpPr>
          <p:cNvPr id="3" name="Text Placeholder 2"/>
          <p:cNvSpPr>
            <a:spLocks noGrp="1"/>
          </p:cNvSpPr>
          <p:nvPr>
            <p:ph type="body" sz="quarter" idx="10"/>
          </p:nvPr>
        </p:nvSpPr>
        <p:spPr>
          <a:xfrm>
            <a:off x="842437" y="1301919"/>
            <a:ext cx="10632017" cy="519132"/>
          </a:xfrm>
        </p:spPr>
        <p:txBody>
          <a:bodyPr/>
          <a:lstStyle/>
          <a:p>
            <a:r>
              <a:rPr lang="en-GB" sz="2000" dirty="0"/>
              <a:t>…here’s the example from the previous slide in glorious RDF…</a:t>
            </a:r>
          </a:p>
        </p:txBody>
      </p:sp>
      <p:sp>
        <p:nvSpPr>
          <p:cNvPr id="4" name="Rectangle 3"/>
          <p:cNvSpPr/>
          <p:nvPr/>
        </p:nvSpPr>
        <p:spPr>
          <a:xfrm>
            <a:off x="1212185" y="1821051"/>
            <a:ext cx="9892520" cy="4185761"/>
          </a:xfrm>
          <a:prstGeom prst="rect">
            <a:avLst/>
          </a:prstGeom>
          <a:solidFill>
            <a:schemeClr val="accent1">
              <a:lumMod val="20000"/>
              <a:lumOff val="80000"/>
            </a:schemeClr>
          </a:solidFill>
        </p:spPr>
        <p:txBody>
          <a:bodyPr wrap="square">
            <a:spAutoFit/>
          </a:bodyPr>
          <a:lstStyle/>
          <a:p>
            <a:r>
              <a:rPr lang="pt-BR" sz="1400" dirty="0">
                <a:latin typeface="Consolas" panose="020B0609020204030204" pitchFamily="49" charset="0"/>
                <a:cs typeface="Consolas" panose="020B0609020204030204" pitchFamily="49" charset="0"/>
              </a:rPr>
              <a:t>@prefix 			rdf: 					&lt;http://www.w3.org/1999/02/22-rdf-syntax-ns#&gt; .</a:t>
            </a:r>
          </a:p>
          <a:p>
            <a:r>
              <a:rPr lang="pt-BR" sz="1400" dirty="0">
                <a:latin typeface="Consolas" panose="020B0609020204030204" pitchFamily="49" charset="0"/>
                <a:cs typeface="Consolas" panose="020B0609020204030204" pitchFamily="49" charset="0"/>
              </a:rPr>
              <a:t>@prefix 			rdfs: 					&lt;http://www.w3.org/2000/01/rdf-schema#&gt; . </a:t>
            </a:r>
          </a:p>
          <a:p>
            <a:r>
              <a:rPr lang="pt-BR" sz="1400" dirty="0">
                <a:latin typeface="Consolas" panose="020B0609020204030204" pitchFamily="49" charset="0"/>
                <a:cs typeface="Consolas" panose="020B0609020204030204" pitchFamily="49" charset="0"/>
              </a:rPr>
              <a:t>@prefix 			ies: 					&lt;http://ies.data.gov.uk/ies4#&gt; . </a:t>
            </a:r>
          </a:p>
          <a:p>
            <a:r>
              <a:rPr lang="pt-BR" sz="1400" dirty="0">
                <a:latin typeface="Consolas" panose="020B0609020204030204" pitchFamily="49" charset="0"/>
                <a:cs typeface="Consolas" panose="020B0609020204030204" pitchFamily="49" charset="0"/>
              </a:rPr>
              <a:t>@prefix 			data: 					&lt;http://data.gov.uk/testdata#&gt; .</a:t>
            </a:r>
          </a:p>
          <a:p>
            <a:endParaRPr lang="en-GB" sz="1400" dirty="0">
              <a:latin typeface="Consolas" panose="020B0609020204030204" pitchFamily="49" charset="0"/>
              <a:cs typeface="Consolas" panose="020B0609020204030204" pitchFamily="49" charset="0"/>
            </a:endParaRPr>
          </a:p>
          <a:p>
            <a:r>
              <a:rPr lang="en-GB" sz="1400" dirty="0" err="1">
                <a:latin typeface="Consolas" panose="020B0609020204030204" pitchFamily="49" charset="0"/>
                <a:cs typeface="Consolas" panose="020B0609020204030204" pitchFamily="49" charset="0"/>
              </a:rPr>
              <a:t>data:john</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ies:Person</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data:joe</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ies:Person</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data:joeInCall</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ies:PersonInCall</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data:johnInCall</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ies:PersonInCall</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data:caller</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ies:Caller</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data:callee</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ies:Callee</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data:call</a:t>
            </a:r>
            <a:r>
              <a:rPr lang="en-GB" sz="1400" dirty="0">
                <a:latin typeface="Consolas" panose="020B0609020204030204" pitchFamily="49" charset="0"/>
                <a:cs typeface="Consolas" panose="020B0609020204030204" pitchFamily="49" charset="0"/>
              </a:rPr>
              <a:t>			a						</a:t>
            </a:r>
            <a:r>
              <a:rPr lang="en-GB" sz="1400" dirty="0" err="1">
                <a:latin typeface="Consolas" panose="020B0609020204030204" pitchFamily="49" charset="0"/>
                <a:cs typeface="Consolas" panose="020B0609020204030204" pitchFamily="49" charset="0"/>
              </a:rPr>
              <a:t>ies:VoiceCall</a:t>
            </a:r>
            <a:r>
              <a:rPr lang="en-GB" sz="1400" dirty="0">
                <a:latin typeface="Consolas" panose="020B0609020204030204" pitchFamily="49" charset="0"/>
                <a:cs typeface="Consolas" panose="020B0609020204030204" pitchFamily="49" charset="0"/>
              </a:rPr>
              <a:t> .</a:t>
            </a:r>
          </a:p>
          <a:p>
            <a:endParaRPr lang="en-GB" sz="1400" dirty="0">
              <a:latin typeface="Consolas" panose="020B0609020204030204" pitchFamily="49" charset="0"/>
              <a:cs typeface="Consolas" panose="020B0609020204030204" pitchFamily="49" charset="0"/>
            </a:endParaRPr>
          </a:p>
          <a:p>
            <a:r>
              <a:rPr lang="en-GB" sz="1400" dirty="0" err="1">
                <a:latin typeface="Consolas" panose="020B0609020204030204" pitchFamily="49" charset="0"/>
                <a:cs typeface="Consolas" panose="020B0609020204030204" pitchFamily="49" charset="0"/>
              </a:rPr>
              <a:t>data:johnInCall</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ies:isParticipationOf</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ies:PersonInCall</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data:johnInCall</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ies:isParticipantIn</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ies:Caller</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data:joeInCall</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ies:isParticipationOf</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ies:PersonInCall</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data:joeInCall</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ies:isParticipantIn</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ies:Callee</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data:caller</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ies:isPartOf</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data:call</a:t>
            </a:r>
            <a:r>
              <a:rPr lang="en-GB" sz="1400" dirty="0">
                <a:latin typeface="Consolas" panose="020B0609020204030204" pitchFamily="49" charset="0"/>
                <a:cs typeface="Consolas" panose="020B0609020204030204" pitchFamily="49" charset="0"/>
              </a:rPr>
              <a:t> .</a:t>
            </a:r>
          </a:p>
          <a:p>
            <a:r>
              <a:rPr lang="en-GB" sz="1400" dirty="0" err="1">
                <a:latin typeface="Consolas" panose="020B0609020204030204" pitchFamily="49" charset="0"/>
                <a:cs typeface="Consolas" panose="020B0609020204030204" pitchFamily="49" charset="0"/>
              </a:rPr>
              <a:t>data:callee</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ies:isPartOf</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data:call</a:t>
            </a:r>
            <a:r>
              <a:rPr lang="en-GB" sz="1400" dirty="0">
                <a:latin typeface="Consolas" panose="020B0609020204030204" pitchFamily="49" charset="0"/>
                <a:cs typeface="Consolas" panose="020B0609020204030204" pitchFamily="49" charset="0"/>
              </a:rPr>
              <a:t> .</a:t>
            </a:r>
          </a:p>
        </p:txBody>
      </p:sp>
      <p:sp>
        <p:nvSpPr>
          <p:cNvPr id="5" name="Text Placeholder 2"/>
          <p:cNvSpPr txBox="1">
            <a:spLocks/>
          </p:cNvSpPr>
          <p:nvPr/>
        </p:nvSpPr>
        <p:spPr>
          <a:xfrm>
            <a:off x="2040971" y="6230322"/>
            <a:ext cx="9900473" cy="542437"/>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t>Note: we’ve used “a” as a short-hand for “</a:t>
            </a:r>
            <a:r>
              <a:rPr lang="en-GB" sz="1400" dirty="0" err="1"/>
              <a:t>rdf:type</a:t>
            </a:r>
            <a:r>
              <a:rPr lang="en-GB" sz="1400" dirty="0"/>
              <a:t>”, which is allowed in some RDF serialisations</a:t>
            </a:r>
          </a:p>
        </p:txBody>
      </p:sp>
    </p:spTree>
    <p:extLst>
      <p:ext uri="{BB962C8B-B14F-4D97-AF65-F5344CB8AC3E}">
        <p14:creationId xmlns:p14="http://schemas.microsoft.com/office/powerpoint/2010/main" val="113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IES Model – Top of the Shop</a:t>
            </a:r>
          </a:p>
        </p:txBody>
      </p:sp>
      <p:sp>
        <p:nvSpPr>
          <p:cNvPr id="3" name="Text Placeholder 2"/>
          <p:cNvSpPr>
            <a:spLocks noGrp="1"/>
          </p:cNvSpPr>
          <p:nvPr>
            <p:ph type="body" sz="quarter" idx="10"/>
          </p:nvPr>
        </p:nvSpPr>
        <p:spPr>
          <a:xfrm>
            <a:off x="657612" y="4503906"/>
            <a:ext cx="10632017" cy="1681247"/>
          </a:xfrm>
        </p:spPr>
        <p:txBody>
          <a:bodyPr/>
          <a:lstStyle/>
          <a:p>
            <a:r>
              <a:rPr lang="en-GB" sz="1800" dirty="0" err="1"/>
              <a:t>ExchangedItem</a:t>
            </a:r>
            <a:r>
              <a:rPr lang="en-GB" sz="1800" dirty="0"/>
              <a:t> is the broadest concept in IES (i.e. everything is an </a:t>
            </a:r>
            <a:r>
              <a:rPr lang="en-GB" sz="1800" dirty="0" err="1"/>
              <a:t>ExchangedItem</a:t>
            </a:r>
            <a:r>
              <a:rPr lang="en-GB" sz="1800" dirty="0"/>
              <a:t>) – these can have attributes and relationships. Elements are </a:t>
            </a:r>
            <a:r>
              <a:rPr lang="en-GB" sz="1800" dirty="0" err="1"/>
              <a:t>ExchangedItems</a:t>
            </a:r>
            <a:r>
              <a:rPr lang="en-GB" sz="1800" dirty="0"/>
              <a:t> that have physical extent (entities, events, states, etc.). As they are physical, there can be whole-part relationships (</a:t>
            </a:r>
            <a:r>
              <a:rPr lang="en-GB" sz="1800" dirty="0" err="1"/>
              <a:t>ies:isPartOf</a:t>
            </a:r>
            <a:r>
              <a:rPr lang="en-GB" sz="1800" dirty="0"/>
              <a:t>) between them. The </a:t>
            </a:r>
            <a:r>
              <a:rPr lang="en-GB" sz="1800" dirty="0" err="1"/>
              <a:t>ClassOfElement</a:t>
            </a:r>
            <a:r>
              <a:rPr lang="en-GB" sz="1800" dirty="0"/>
              <a:t> concept allows representation of non-physical concepts (i.e. classes of things). </a:t>
            </a:r>
          </a:p>
        </p:txBody>
      </p:sp>
      <p:pic>
        <p:nvPicPr>
          <p:cNvPr id="4" name="Picture 3"/>
          <p:cNvPicPr>
            <a:picLocks noChangeAspect="1"/>
          </p:cNvPicPr>
          <p:nvPr/>
        </p:nvPicPr>
        <p:blipFill rotWithShape="1">
          <a:blip r:embed="rId2"/>
          <a:srcRect l="2885" t="9399" r="1627" b="5182"/>
          <a:stretch/>
        </p:blipFill>
        <p:spPr>
          <a:xfrm>
            <a:off x="2344366" y="1336455"/>
            <a:ext cx="7013644" cy="2570837"/>
          </a:xfrm>
          <a:prstGeom prst="rect">
            <a:avLst/>
          </a:prstGeom>
        </p:spPr>
      </p:pic>
      <p:sp>
        <p:nvSpPr>
          <p:cNvPr id="5" name="Folded Corner 4"/>
          <p:cNvSpPr/>
          <p:nvPr/>
        </p:nvSpPr>
        <p:spPr>
          <a:xfrm>
            <a:off x="8365788" y="2184129"/>
            <a:ext cx="3433864" cy="782808"/>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Example Instances of </a:t>
            </a:r>
            <a:r>
              <a:rPr lang="en-GB" sz="1000" b="1" dirty="0" err="1">
                <a:solidFill>
                  <a:schemeClr val="tx1"/>
                </a:solidFill>
                <a:latin typeface="Consolas" panose="020B0609020204030204" pitchFamily="49" charset="0"/>
                <a:cs typeface="Consolas" panose="020B0609020204030204" pitchFamily="49" charset="0"/>
              </a:rPr>
              <a:t>ClassOfElement</a:t>
            </a:r>
            <a:r>
              <a:rPr lang="en-GB" sz="1000" dirty="0">
                <a:solidFill>
                  <a:schemeClr val="tx1"/>
                </a:solidFill>
                <a:latin typeface="Consolas" panose="020B0609020204030204" pitchFamily="49" charset="0"/>
                <a:cs typeface="Consolas" panose="020B0609020204030204" pitchFamily="49" charset="0"/>
              </a:rPr>
              <a:t> would be:</a:t>
            </a:r>
          </a:p>
          <a:p>
            <a:pPr marL="171450" indent="-171450">
              <a:buFont typeface="Arial" panose="020B0604020202020204" pitchFamily="34" charset="0"/>
              <a:buChar char="•"/>
            </a:pPr>
            <a:r>
              <a:rPr lang="en-GB" sz="1000" dirty="0">
                <a:solidFill>
                  <a:schemeClr val="tx1"/>
                </a:solidFill>
                <a:latin typeface="Consolas" panose="020B0609020204030204" pitchFamily="49" charset="0"/>
                <a:cs typeface="Consolas" panose="020B0609020204030204" pitchFamily="49" charset="0"/>
              </a:rPr>
              <a:t>Project Manager (instance of </a:t>
            </a:r>
            <a:r>
              <a:rPr lang="en-GB" sz="1000" dirty="0" err="1">
                <a:solidFill>
                  <a:schemeClr val="tx1"/>
                </a:solidFill>
                <a:latin typeface="Consolas" panose="020B0609020204030204" pitchFamily="49" charset="0"/>
                <a:cs typeface="Consolas" panose="020B0609020204030204" pitchFamily="49" charset="0"/>
              </a:rPr>
              <a:t>ies:OrganisationalRole</a:t>
            </a:r>
            <a:r>
              <a:rPr lang="en-GB" sz="10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GB" sz="1000" dirty="0">
                <a:solidFill>
                  <a:schemeClr val="tx1"/>
                </a:solidFill>
                <a:latin typeface="Consolas" panose="020B0609020204030204" pitchFamily="49" charset="0"/>
                <a:cs typeface="Consolas" panose="020B0609020204030204" pitchFamily="49" charset="0"/>
              </a:rPr>
              <a:t>War and Peace (instance of </a:t>
            </a:r>
            <a:r>
              <a:rPr lang="en-GB" sz="1000" dirty="0" err="1">
                <a:solidFill>
                  <a:schemeClr val="tx1"/>
                </a:solidFill>
                <a:latin typeface="Consolas" panose="020B0609020204030204" pitchFamily="49" charset="0"/>
                <a:cs typeface="Consolas" panose="020B0609020204030204" pitchFamily="49" charset="0"/>
              </a:rPr>
              <a:t>ies:Book</a:t>
            </a:r>
            <a:r>
              <a:rPr lang="en-GB" sz="1000" dirty="0">
                <a:solidFill>
                  <a:schemeClr val="tx1"/>
                </a:solidFill>
                <a:latin typeface="Consolas" panose="020B0609020204030204" pitchFamily="49" charset="0"/>
                <a:cs typeface="Consolas" panose="020B0609020204030204" pitchFamily="49" charset="0"/>
              </a:rPr>
              <a:t>)</a:t>
            </a:r>
          </a:p>
        </p:txBody>
      </p:sp>
      <p:sp>
        <p:nvSpPr>
          <p:cNvPr id="6" name="Folded Corner 5"/>
          <p:cNvSpPr/>
          <p:nvPr/>
        </p:nvSpPr>
        <p:spPr>
          <a:xfrm>
            <a:off x="1367731" y="3515423"/>
            <a:ext cx="3433864" cy="783738"/>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Example Instances of </a:t>
            </a:r>
            <a:r>
              <a:rPr lang="en-GB" sz="1000" b="1" dirty="0">
                <a:solidFill>
                  <a:schemeClr val="tx1"/>
                </a:solidFill>
                <a:latin typeface="Consolas" panose="020B0609020204030204" pitchFamily="49" charset="0"/>
                <a:cs typeface="Consolas" panose="020B0609020204030204" pitchFamily="49" charset="0"/>
              </a:rPr>
              <a:t>Element</a:t>
            </a:r>
            <a:r>
              <a:rPr lang="en-GB" sz="1000" dirty="0">
                <a:solidFill>
                  <a:schemeClr val="tx1"/>
                </a:solidFill>
                <a:latin typeface="Consolas" panose="020B0609020204030204" pitchFamily="49" charset="0"/>
                <a:cs typeface="Consolas" panose="020B0609020204030204" pitchFamily="49" charset="0"/>
              </a:rPr>
              <a:t> would be:</a:t>
            </a:r>
          </a:p>
          <a:p>
            <a:pPr marL="171450" indent="-171450">
              <a:buFont typeface="Arial" panose="020B0604020202020204" pitchFamily="34" charset="0"/>
              <a:buChar char="•"/>
            </a:pPr>
            <a:r>
              <a:rPr lang="en-GB" sz="1000" dirty="0">
                <a:solidFill>
                  <a:schemeClr val="tx1"/>
                </a:solidFill>
                <a:latin typeface="Consolas" panose="020B0609020204030204" pitchFamily="49" charset="0"/>
                <a:cs typeface="Consolas" panose="020B0609020204030204" pitchFamily="49" charset="0"/>
              </a:rPr>
              <a:t>My Car (instance of </a:t>
            </a:r>
            <a:r>
              <a:rPr lang="en-GB" sz="1000" dirty="0" err="1">
                <a:solidFill>
                  <a:schemeClr val="tx1"/>
                </a:solidFill>
                <a:latin typeface="Consolas" panose="020B0609020204030204" pitchFamily="49" charset="0"/>
                <a:cs typeface="Consolas" panose="020B0609020204030204" pitchFamily="49" charset="0"/>
              </a:rPr>
              <a:t>ies:Vehicle</a:t>
            </a:r>
            <a:r>
              <a:rPr lang="en-GB" sz="10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GB" sz="1000" dirty="0">
                <a:solidFill>
                  <a:schemeClr val="tx1"/>
                </a:solidFill>
                <a:latin typeface="Consolas" panose="020B0609020204030204" pitchFamily="49" charset="0"/>
                <a:cs typeface="Consolas" panose="020B0609020204030204" pitchFamily="49" charset="0"/>
              </a:rPr>
              <a:t>My copy of War and Peace (instance of </a:t>
            </a:r>
            <a:r>
              <a:rPr lang="en-GB" sz="1000" dirty="0" err="1">
                <a:solidFill>
                  <a:schemeClr val="tx1"/>
                </a:solidFill>
                <a:latin typeface="Consolas" panose="020B0609020204030204" pitchFamily="49" charset="0"/>
                <a:cs typeface="Consolas" panose="020B0609020204030204" pitchFamily="49" charset="0"/>
              </a:rPr>
              <a:t>ies:IndividualDocument</a:t>
            </a:r>
            <a:r>
              <a:rPr lang="en-GB" sz="1000" dirty="0">
                <a:solidFill>
                  <a:schemeClr val="tx1"/>
                </a:solidFill>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endParaRPr lang="en-GB" sz="1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633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042781" y="86249"/>
            <a:ext cx="3068153" cy="1400784"/>
          </a:xfrm>
          <a:prstGeom prst="rect">
            <a:avLst/>
          </a:prstGeom>
        </p:spPr>
      </p:pic>
      <p:sp>
        <p:nvSpPr>
          <p:cNvPr id="2" name="Title 1"/>
          <p:cNvSpPr>
            <a:spLocks noGrp="1"/>
          </p:cNvSpPr>
          <p:nvPr>
            <p:ph type="title"/>
          </p:nvPr>
        </p:nvSpPr>
        <p:spPr/>
        <p:txBody>
          <a:bodyPr/>
          <a:lstStyle/>
          <a:p>
            <a:r>
              <a:rPr lang="en-GB" dirty="0"/>
              <a:t>Space &amp; Time</a:t>
            </a:r>
          </a:p>
        </p:txBody>
      </p:sp>
      <p:sp>
        <p:nvSpPr>
          <p:cNvPr id="3" name="Text Placeholder 2"/>
          <p:cNvSpPr>
            <a:spLocks noGrp="1"/>
          </p:cNvSpPr>
          <p:nvPr>
            <p:ph type="body" sz="quarter" idx="10"/>
          </p:nvPr>
        </p:nvSpPr>
        <p:spPr>
          <a:xfrm>
            <a:off x="842437" y="1301918"/>
            <a:ext cx="10081725" cy="1402371"/>
          </a:xfrm>
        </p:spPr>
        <p:txBody>
          <a:bodyPr/>
          <a:lstStyle/>
          <a:p>
            <a:r>
              <a:rPr lang="en-GB" sz="1800" dirty="0"/>
              <a:t>IES is a 4D model. Any instance of an IES Element will be something that occupies space and time. The 4D approach allows us to say things about temporal chunks (states) of these Elements. The approach goes further though – extent is the criterion for identity – if two things occupy precisely the same space at the same time, they are the SAME THING. Understanding this is the key to understanding IES. </a:t>
            </a:r>
          </a:p>
          <a:p>
            <a:endParaRPr lang="en-GB" sz="2000" dirty="0"/>
          </a:p>
        </p:txBody>
      </p:sp>
      <p:sp>
        <p:nvSpPr>
          <p:cNvPr id="10" name="Text Placeholder 2"/>
          <p:cNvSpPr txBox="1">
            <a:spLocks/>
          </p:cNvSpPr>
          <p:nvPr/>
        </p:nvSpPr>
        <p:spPr>
          <a:xfrm>
            <a:off x="842438" y="2192969"/>
            <a:ext cx="11073945" cy="918931"/>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400" dirty="0"/>
          </a:p>
        </p:txBody>
      </p:sp>
      <p:sp>
        <p:nvSpPr>
          <p:cNvPr id="29" name="Text Placeholder 2"/>
          <p:cNvSpPr txBox="1">
            <a:spLocks/>
          </p:cNvSpPr>
          <p:nvPr/>
        </p:nvSpPr>
        <p:spPr>
          <a:xfrm>
            <a:off x="756468" y="4848722"/>
            <a:ext cx="11073945" cy="182728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In the example above, Fred appears to have three different masses. However, each mass is associated with a different state of Fred – i.e. a different point in his life. We’ve also introduced yet another notation here – the space-time diagram. </a:t>
            </a:r>
          </a:p>
          <a:p>
            <a:endParaRPr lang="en-GB" sz="1100" i="1" dirty="0"/>
          </a:p>
          <a:p>
            <a:r>
              <a:rPr lang="en-GB" sz="1100" i="1" dirty="0"/>
              <a:t>					For more background on the 4D approach (formally, this is b-series four-</a:t>
            </a:r>
            <a:r>
              <a:rPr lang="en-GB" sz="1100" i="1" dirty="0" err="1"/>
              <a:t>dimensionalism</a:t>
            </a:r>
            <a:r>
              <a:rPr lang="en-GB" sz="1100" i="1" dirty="0"/>
              <a:t>), refer to:</a:t>
            </a:r>
          </a:p>
          <a:p>
            <a:r>
              <a:rPr lang="en-GB" sz="1100" i="1" dirty="0"/>
              <a:t>					“How Things Persist”, Katherine Hawley</a:t>
            </a:r>
          </a:p>
          <a:p>
            <a:r>
              <a:rPr lang="en-GB" sz="1100" i="1" dirty="0"/>
              <a:t>					“Developing High Quality Data Models”, Matthew West</a:t>
            </a:r>
          </a:p>
          <a:p>
            <a:r>
              <a:rPr lang="en-GB" sz="1100" i="1" dirty="0"/>
              <a:t>					“Business Objects: Re-engineering for Re-use”, Chris Partridge</a:t>
            </a:r>
          </a:p>
          <a:p>
            <a:endParaRPr lang="en-GB" sz="1100" i="1" dirty="0"/>
          </a:p>
          <a:p>
            <a:r>
              <a:rPr lang="en-GB" sz="1100" i="1" dirty="0"/>
              <a:t> </a:t>
            </a:r>
          </a:p>
        </p:txBody>
      </p:sp>
      <p:pic>
        <p:nvPicPr>
          <p:cNvPr id="49" name="Picture 48"/>
          <p:cNvPicPr>
            <a:picLocks noChangeAspect="1"/>
          </p:cNvPicPr>
          <p:nvPr/>
        </p:nvPicPr>
        <p:blipFill>
          <a:blip r:embed="rId4"/>
          <a:stretch>
            <a:fillRect/>
          </a:stretch>
        </p:blipFill>
        <p:spPr>
          <a:xfrm>
            <a:off x="1789374" y="3176663"/>
            <a:ext cx="8885626" cy="1789290"/>
          </a:xfrm>
          <a:prstGeom prst="rect">
            <a:avLst/>
          </a:prstGeom>
        </p:spPr>
      </p:pic>
    </p:spTree>
    <p:extLst>
      <p:ext uri="{BB962C8B-B14F-4D97-AF65-F5344CB8AC3E}">
        <p14:creationId xmlns:p14="http://schemas.microsoft.com/office/powerpoint/2010/main" val="184766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Space-Time Diagrams</a:t>
            </a:r>
          </a:p>
        </p:txBody>
      </p:sp>
      <p:sp>
        <p:nvSpPr>
          <p:cNvPr id="3" name="Text Placeholder 2"/>
          <p:cNvSpPr>
            <a:spLocks noGrp="1"/>
          </p:cNvSpPr>
          <p:nvPr>
            <p:ph type="body" sz="quarter" idx="10"/>
          </p:nvPr>
        </p:nvSpPr>
        <p:spPr>
          <a:xfrm>
            <a:off x="842437" y="1301919"/>
            <a:ext cx="10632017" cy="1975974"/>
          </a:xfrm>
        </p:spPr>
        <p:txBody>
          <a:bodyPr/>
          <a:lstStyle/>
          <a:p>
            <a:r>
              <a:rPr lang="en-GB" sz="1600" dirty="0"/>
              <a:t>These are used a lot throughout this slide-deck so it’s worth going over the notation. </a:t>
            </a:r>
          </a:p>
          <a:p>
            <a:r>
              <a:rPr lang="en-GB" sz="1600" dirty="0"/>
              <a:t>Space (3D) is shown on the vertical axis – this is largely indicative rather than attempting to be precise. So, larger spatial items will be wider than smaller ones. Things that move in space over time will be diagonal, etc. Things that don’t move (relative to earth) will be horizontal.</a:t>
            </a:r>
          </a:p>
          <a:p>
            <a:r>
              <a:rPr lang="en-GB" sz="1600" dirty="0"/>
              <a:t>Time is on horizontal axis. To represent periods of time, there will be vertical elements on the diagram (i.e. all of space for a period of time)</a:t>
            </a:r>
          </a:p>
        </p:txBody>
      </p:sp>
      <p:sp>
        <p:nvSpPr>
          <p:cNvPr id="4" name="Chevron 3"/>
          <p:cNvSpPr/>
          <p:nvPr/>
        </p:nvSpPr>
        <p:spPr>
          <a:xfrm>
            <a:off x="3370880" y="4109584"/>
            <a:ext cx="5199681" cy="595576"/>
          </a:xfrm>
          <a:prstGeom prst="chevron">
            <a:avLst>
              <a:gd name="adj" fmla="val 3194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200" dirty="0">
              <a:latin typeface="Consolas" panose="020B0609020204030204" pitchFamily="49" charset="0"/>
              <a:cs typeface="Consolas" panose="020B0609020204030204" pitchFamily="49" charset="0"/>
            </a:endParaRPr>
          </a:p>
        </p:txBody>
      </p:sp>
      <p:sp>
        <p:nvSpPr>
          <p:cNvPr id="5" name="Chevron 4"/>
          <p:cNvSpPr/>
          <p:nvPr/>
        </p:nvSpPr>
        <p:spPr>
          <a:xfrm>
            <a:off x="3370880" y="5001697"/>
            <a:ext cx="1634522"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latin typeface="Consolas" panose="020B0609020204030204" pitchFamily="49" charset="0"/>
              <a:cs typeface="Consolas" panose="020B0609020204030204" pitchFamily="49" charset="0"/>
            </a:endParaRPr>
          </a:p>
        </p:txBody>
      </p:sp>
      <p:sp>
        <p:nvSpPr>
          <p:cNvPr id="6" name="Pentagon 5"/>
          <p:cNvSpPr/>
          <p:nvPr/>
        </p:nvSpPr>
        <p:spPr>
          <a:xfrm rot="3406470">
            <a:off x="6335151" y="4688650"/>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7102404" y="5081661"/>
            <a:ext cx="1468157"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Pentagon 7"/>
          <p:cNvSpPr/>
          <p:nvPr/>
        </p:nvSpPr>
        <p:spPr>
          <a:xfrm rot="18220279">
            <a:off x="4529316" y="4621499"/>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9" name="Pentagon 8"/>
          <p:cNvSpPr/>
          <p:nvPr/>
        </p:nvSpPr>
        <p:spPr>
          <a:xfrm>
            <a:off x="5326788" y="4244755"/>
            <a:ext cx="1461469" cy="240637"/>
          </a:xfrm>
          <a:prstGeom prst="homePlate">
            <a:avLst>
              <a:gd name="adj" fmla="val 435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2" name="TextBox 11"/>
          <p:cNvSpPr txBox="1"/>
          <p:nvPr/>
        </p:nvSpPr>
        <p:spPr>
          <a:xfrm>
            <a:off x="7555424" y="5949994"/>
            <a:ext cx="2642461"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Blue element moves through space then back to its original position</a:t>
            </a:r>
          </a:p>
        </p:txBody>
      </p:sp>
      <p:cxnSp>
        <p:nvCxnSpPr>
          <p:cNvPr id="13" name="Straight Arrow Connector 12"/>
          <p:cNvCxnSpPr>
            <a:stCxn id="12" idx="1"/>
          </p:cNvCxnSpPr>
          <p:nvPr/>
        </p:nvCxnSpPr>
        <p:spPr>
          <a:xfrm flipH="1" flipV="1">
            <a:off x="7260956" y="5318215"/>
            <a:ext cx="294468" cy="831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20" idx="1"/>
          </p:cNvCxnSpPr>
          <p:nvPr/>
        </p:nvCxnSpPr>
        <p:spPr>
          <a:xfrm flipH="1">
            <a:off x="7555425" y="3767899"/>
            <a:ext cx="265136" cy="341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820561" y="3567844"/>
            <a:ext cx="2642461"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Orange element does not move (e.g. a location)</a:t>
            </a:r>
          </a:p>
        </p:txBody>
      </p:sp>
      <p:sp>
        <p:nvSpPr>
          <p:cNvPr id="26" name="TextBox 25"/>
          <p:cNvSpPr txBox="1"/>
          <p:nvPr/>
        </p:nvSpPr>
        <p:spPr>
          <a:xfrm>
            <a:off x="8831993" y="4417669"/>
            <a:ext cx="2642461" cy="553998"/>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Pointy ends indicate the element continues to exist beyond the time extent shown on the diagram</a:t>
            </a:r>
          </a:p>
        </p:txBody>
      </p:sp>
      <p:sp>
        <p:nvSpPr>
          <p:cNvPr id="27" name="TextBox 26"/>
          <p:cNvSpPr txBox="1"/>
          <p:nvPr/>
        </p:nvSpPr>
        <p:spPr>
          <a:xfrm>
            <a:off x="541316" y="4407372"/>
            <a:ext cx="2363784" cy="553998"/>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Indented ends indicate the element existed before the time extent shown on the diagram</a:t>
            </a:r>
          </a:p>
        </p:txBody>
      </p:sp>
      <p:cxnSp>
        <p:nvCxnSpPr>
          <p:cNvPr id="28" name="Straight Arrow Connector 27"/>
          <p:cNvCxnSpPr>
            <a:stCxn id="26" idx="1"/>
          </p:cNvCxnSpPr>
          <p:nvPr/>
        </p:nvCxnSpPr>
        <p:spPr>
          <a:xfrm flipH="1" flipV="1">
            <a:off x="8570561" y="4511548"/>
            <a:ext cx="261432" cy="183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6" idx="1"/>
          </p:cNvCxnSpPr>
          <p:nvPr/>
        </p:nvCxnSpPr>
        <p:spPr>
          <a:xfrm flipH="1">
            <a:off x="8499802" y="4694668"/>
            <a:ext cx="332191" cy="401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7" idx="3"/>
            <a:endCxn id="4" idx="1"/>
          </p:cNvCxnSpPr>
          <p:nvPr/>
        </p:nvCxnSpPr>
        <p:spPr>
          <a:xfrm flipV="1">
            <a:off x="2905100" y="4407372"/>
            <a:ext cx="656031" cy="276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7" idx="3"/>
            <a:endCxn id="5" idx="1"/>
          </p:cNvCxnSpPr>
          <p:nvPr/>
        </p:nvCxnSpPr>
        <p:spPr>
          <a:xfrm>
            <a:off x="2905100" y="4684371"/>
            <a:ext cx="566889" cy="475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44" idx="3"/>
          </p:cNvCxnSpPr>
          <p:nvPr/>
        </p:nvCxnSpPr>
        <p:spPr>
          <a:xfrm>
            <a:off x="4936812" y="3710943"/>
            <a:ext cx="510842" cy="20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2471980" y="3510888"/>
            <a:ext cx="2464832" cy="400110"/>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A period of time extends through all space, for a specific period</a:t>
            </a:r>
          </a:p>
        </p:txBody>
      </p:sp>
      <p:sp>
        <p:nvSpPr>
          <p:cNvPr id="50" name="TextBox 49"/>
          <p:cNvSpPr txBox="1"/>
          <p:nvPr/>
        </p:nvSpPr>
        <p:spPr>
          <a:xfrm>
            <a:off x="3215899" y="5749939"/>
            <a:ext cx="3614704" cy="1015663"/>
          </a:xfrm>
          <a:prstGeom prst="rect">
            <a:avLst/>
          </a:prstGeom>
          <a:noFill/>
        </p:spPr>
        <p:txBody>
          <a:bodyPr wrap="square" rtlCol="0">
            <a:spAutoFit/>
          </a:bodyPr>
          <a:lstStyle/>
          <a:p>
            <a:pPr algn="l"/>
            <a:r>
              <a:rPr lang="en-GB" sz="1000" dirty="0">
                <a:latin typeface="Consolas" panose="020B0609020204030204" pitchFamily="49" charset="0"/>
                <a:cs typeface="Consolas" panose="020B0609020204030204" pitchFamily="49" charset="0"/>
              </a:rPr>
              <a:t>Blue element moves into the extent of the orange one (e.g. a person moving into a location). This overlaps with a period of time too – i.e. there is a state of the blue element (the purple section) while it is located in the orange one spatially and in the grey period temporally.</a:t>
            </a:r>
          </a:p>
        </p:txBody>
      </p:sp>
      <p:sp>
        <p:nvSpPr>
          <p:cNvPr id="53" name="Rectangle 52"/>
          <p:cNvSpPr/>
          <p:nvPr/>
        </p:nvSpPr>
        <p:spPr>
          <a:xfrm>
            <a:off x="5428699" y="4248474"/>
            <a:ext cx="1150332"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latin typeface="Consolas" panose="020B0609020204030204" pitchFamily="49" charset="0"/>
              <a:cs typeface="Consolas" panose="020B0609020204030204" pitchFamily="49" charset="0"/>
            </a:endParaRPr>
          </a:p>
        </p:txBody>
      </p:sp>
      <p:sp>
        <p:nvSpPr>
          <p:cNvPr id="11" name="Chevron 10"/>
          <p:cNvSpPr/>
          <p:nvPr/>
        </p:nvSpPr>
        <p:spPr>
          <a:xfrm rot="16200000">
            <a:off x="5130989" y="3745345"/>
            <a:ext cx="1679463" cy="1604014"/>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lstStyle/>
          <a:p>
            <a:pPr algn="ctr"/>
            <a:endParaRPr lang="en-GB" sz="1050" dirty="0">
              <a:latin typeface="Consolas" panose="020B0609020204030204" pitchFamily="49" charset="0"/>
              <a:cs typeface="Consolas" panose="020B0609020204030204" pitchFamily="49" charset="0"/>
            </a:endParaRPr>
          </a:p>
        </p:txBody>
      </p:sp>
      <p:cxnSp>
        <p:nvCxnSpPr>
          <p:cNvPr id="47" name="Straight Arrow Connector 46"/>
          <p:cNvCxnSpPr>
            <a:stCxn id="50" idx="0"/>
          </p:cNvCxnSpPr>
          <p:nvPr/>
        </p:nvCxnSpPr>
        <p:spPr>
          <a:xfrm flipV="1">
            <a:off x="5023251" y="4407375"/>
            <a:ext cx="889353" cy="134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V="1">
            <a:off x="3122908" y="5571641"/>
            <a:ext cx="5709085" cy="774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3122908" y="4029559"/>
            <a:ext cx="0" cy="1549831"/>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43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and why</a:t>
            </a:r>
          </a:p>
        </p:txBody>
      </p:sp>
      <p:sp>
        <p:nvSpPr>
          <p:cNvPr id="3" name="Text Placeholder 2"/>
          <p:cNvSpPr>
            <a:spLocks noGrp="1"/>
          </p:cNvSpPr>
          <p:nvPr>
            <p:ph type="body" sz="quarter" idx="10"/>
          </p:nvPr>
        </p:nvSpPr>
        <p:spPr>
          <a:xfrm>
            <a:off x="842437" y="1255028"/>
            <a:ext cx="10632017" cy="4600409"/>
          </a:xfrm>
        </p:spPr>
        <p:txBody>
          <a:bodyPr/>
          <a:lstStyle/>
          <a:p>
            <a:r>
              <a:rPr lang="en-GB" sz="1600" dirty="0"/>
              <a:t>The UK Government “Information Exchange Standard” is a specification of how to exchange data between interested parties. The scope of the standard has been deliberately left open, but has initially been focussed on information pertinent to defence, policing and national security. </a:t>
            </a:r>
          </a:p>
          <a:p>
            <a:endParaRPr lang="en-GB" sz="1600" dirty="0"/>
          </a:p>
          <a:p>
            <a:r>
              <a:rPr lang="en-GB" sz="1600" dirty="0"/>
              <a:t>The standard was developed in recognition of the number of point-to-point interfaces that were being developed and maintained in UK Government, few of which conformed to any official data standards. These interfaces tended to be fragile, restricted business agility and were costly to maintain. The IES is a data standard for structured business data, intended to de-couple applications and simplify the application infrastructure. </a:t>
            </a:r>
          </a:p>
          <a:p>
            <a:endParaRPr lang="en-GB" sz="1600" dirty="0"/>
          </a:p>
          <a:p>
            <a:r>
              <a:rPr lang="en-GB" sz="1600" dirty="0"/>
              <a:t>The standard is designed to be extensible, and is based on a number of re-usable patterns of business. The IES borrows heavily from an existing defence standard (the IDEAS specification) developed between a number of national defence departments in the mid 2000s to enable sharing of enterprise architecture data. IDEAS in turn was based on the BORO methodology and the ISO15926 standard. IES follows the UK Government preferred data exchange approach, using W3C RDF Standard to serialise the data. Use of RDF provides standard formats in JSON and XML, as well as a number of open-source tools for working with the data. </a:t>
            </a:r>
          </a:p>
        </p:txBody>
      </p:sp>
      <p:sp>
        <p:nvSpPr>
          <p:cNvPr id="4" name="TextBox 3"/>
          <p:cNvSpPr txBox="1"/>
          <p:nvPr/>
        </p:nvSpPr>
        <p:spPr>
          <a:xfrm>
            <a:off x="2992182" y="5743900"/>
            <a:ext cx="7648248" cy="1107996"/>
          </a:xfrm>
          <a:prstGeom prst="rect">
            <a:avLst/>
          </a:prstGeom>
          <a:noFill/>
        </p:spPr>
        <p:txBody>
          <a:bodyPr wrap="none" rtlCol="0">
            <a:spAutoFit/>
          </a:bodyPr>
          <a:lstStyle/>
          <a:p>
            <a:pPr algn="l"/>
            <a:r>
              <a:rPr lang="en-GB" sz="1100" i="1" dirty="0">
                <a:solidFill>
                  <a:schemeClr val="tx2"/>
                </a:solidFill>
                <a:latin typeface="Consolas" panose="020B0609020204030204" pitchFamily="49" charset="0"/>
                <a:cs typeface="Consolas" panose="020B0609020204030204" pitchFamily="49" charset="0"/>
              </a:rPr>
              <a:t>RDF = Resource Definition Framework (data representation standard)</a:t>
            </a:r>
          </a:p>
          <a:p>
            <a:pPr algn="l"/>
            <a:r>
              <a:rPr lang="en-GB" sz="1100" i="1" dirty="0">
                <a:solidFill>
                  <a:schemeClr val="tx2"/>
                </a:solidFill>
                <a:latin typeface="Consolas" panose="020B0609020204030204" pitchFamily="49" charset="0"/>
                <a:cs typeface="Consolas" panose="020B0609020204030204" pitchFamily="49" charset="0"/>
              </a:rPr>
              <a:t>W3C = World Wide Web Consortium (standards body, responsible for http, XML, RDF, etc.)</a:t>
            </a:r>
          </a:p>
          <a:p>
            <a:pPr algn="l"/>
            <a:r>
              <a:rPr lang="en-GB" sz="1100" i="1" dirty="0">
                <a:solidFill>
                  <a:schemeClr val="tx2"/>
                </a:solidFill>
                <a:latin typeface="Consolas" panose="020B0609020204030204" pitchFamily="49" charset="0"/>
                <a:cs typeface="Consolas" panose="020B0609020204030204" pitchFamily="49" charset="0"/>
              </a:rPr>
              <a:t>BORO = Business Objects Re-engineering Ontology (a data modelling method)</a:t>
            </a:r>
          </a:p>
          <a:p>
            <a:pPr algn="l"/>
            <a:r>
              <a:rPr lang="en-GB" sz="1100" i="1" dirty="0">
                <a:solidFill>
                  <a:schemeClr val="tx2"/>
                </a:solidFill>
                <a:latin typeface="Consolas" panose="020B0609020204030204" pitchFamily="49" charset="0"/>
                <a:cs typeface="Consolas" panose="020B0609020204030204" pitchFamily="49" charset="0"/>
              </a:rPr>
              <a:t>IDEAS = International Defence Enterprise Architecture Standard (AUS, CAN, UK, US, SWE, FRA, NATO)</a:t>
            </a:r>
          </a:p>
          <a:p>
            <a:pPr algn="l"/>
            <a:r>
              <a:rPr lang="en-GB" sz="1100" i="1" dirty="0">
                <a:solidFill>
                  <a:schemeClr val="tx2"/>
                </a:solidFill>
                <a:latin typeface="Consolas" panose="020B0609020204030204" pitchFamily="49" charset="0"/>
                <a:cs typeface="Consolas" panose="020B0609020204030204" pitchFamily="49" charset="0"/>
              </a:rPr>
              <a:t>XML = </a:t>
            </a:r>
            <a:r>
              <a:rPr lang="en-GB" sz="1100" i="1" dirty="0" err="1">
                <a:solidFill>
                  <a:schemeClr val="tx2"/>
                </a:solidFill>
                <a:latin typeface="Consolas" panose="020B0609020204030204" pitchFamily="49" charset="0"/>
                <a:cs typeface="Consolas" panose="020B0609020204030204" pitchFamily="49" charset="0"/>
              </a:rPr>
              <a:t>eXtensible</a:t>
            </a:r>
            <a:r>
              <a:rPr lang="en-GB" sz="1100" i="1" dirty="0">
                <a:solidFill>
                  <a:schemeClr val="tx2"/>
                </a:solidFill>
                <a:latin typeface="Consolas" panose="020B0609020204030204" pitchFamily="49" charset="0"/>
                <a:cs typeface="Consolas" panose="020B0609020204030204" pitchFamily="49" charset="0"/>
              </a:rPr>
              <a:t> </a:t>
            </a:r>
            <a:r>
              <a:rPr lang="en-GB" sz="1100" i="1" dirty="0" err="1">
                <a:solidFill>
                  <a:schemeClr val="tx2"/>
                </a:solidFill>
                <a:latin typeface="Consolas" panose="020B0609020204030204" pitchFamily="49" charset="0"/>
                <a:cs typeface="Consolas" panose="020B0609020204030204" pitchFamily="49" charset="0"/>
              </a:rPr>
              <a:t>markup</a:t>
            </a:r>
            <a:r>
              <a:rPr lang="en-GB" sz="1100" i="1" dirty="0">
                <a:solidFill>
                  <a:schemeClr val="tx2"/>
                </a:solidFill>
                <a:latin typeface="Consolas" panose="020B0609020204030204" pitchFamily="49" charset="0"/>
                <a:cs typeface="Consolas" panose="020B0609020204030204" pitchFamily="49" charset="0"/>
              </a:rPr>
              <a:t> language (W3C standard for data serialisation)</a:t>
            </a:r>
          </a:p>
          <a:p>
            <a:pPr algn="l"/>
            <a:r>
              <a:rPr lang="en-GB" sz="1100" i="1" dirty="0">
                <a:solidFill>
                  <a:schemeClr val="tx2"/>
                </a:solidFill>
                <a:latin typeface="Consolas" panose="020B0609020204030204" pitchFamily="49" charset="0"/>
                <a:cs typeface="Consolas" panose="020B0609020204030204" pitchFamily="49" charset="0"/>
              </a:rPr>
              <a:t>JSON = JavaScript Object Notation (data serialisation standard)</a:t>
            </a:r>
          </a:p>
        </p:txBody>
      </p:sp>
    </p:spTree>
    <p:extLst>
      <p:ext uri="{BB962C8B-B14F-4D97-AF65-F5344CB8AC3E}">
        <p14:creationId xmlns:p14="http://schemas.microsoft.com/office/powerpoint/2010/main" val="47649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IES Model – Elements</a:t>
            </a:r>
          </a:p>
        </p:txBody>
      </p:sp>
      <p:sp>
        <p:nvSpPr>
          <p:cNvPr id="3" name="Text Placeholder 2"/>
          <p:cNvSpPr>
            <a:spLocks noGrp="1"/>
          </p:cNvSpPr>
          <p:nvPr>
            <p:ph type="body" sz="quarter" idx="10"/>
          </p:nvPr>
        </p:nvSpPr>
        <p:spPr>
          <a:xfrm>
            <a:off x="842437" y="1301918"/>
            <a:ext cx="10632017" cy="1530153"/>
          </a:xfrm>
        </p:spPr>
        <p:txBody>
          <a:bodyPr/>
          <a:lstStyle/>
          <a:p>
            <a:r>
              <a:rPr lang="en-GB" sz="2400" dirty="0"/>
              <a:t>Elements are things that you can kick. More formally, they are things that occupy space and time. The space and time they occupy is known as their “four-dimensional extent”</a:t>
            </a:r>
          </a:p>
        </p:txBody>
      </p:sp>
      <p:grpSp>
        <p:nvGrpSpPr>
          <p:cNvPr id="4" name="Group 3"/>
          <p:cNvGrpSpPr/>
          <p:nvPr/>
        </p:nvGrpSpPr>
        <p:grpSpPr>
          <a:xfrm>
            <a:off x="3883127" y="2589976"/>
            <a:ext cx="4340226" cy="2014538"/>
            <a:chOff x="5484813" y="5046663"/>
            <a:chExt cx="4340226" cy="2014538"/>
          </a:xfrm>
        </p:grpSpPr>
        <p:sp>
          <p:nvSpPr>
            <p:cNvPr id="5" name="Rectangle 232"/>
            <p:cNvSpPr>
              <a:spLocks noChangeArrowheads="1"/>
            </p:cNvSpPr>
            <p:nvPr/>
          </p:nvSpPr>
          <p:spPr bwMode="auto">
            <a:xfrm>
              <a:off x="5522913" y="6564313"/>
              <a:ext cx="942975"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Rectangle 233"/>
            <p:cNvSpPr>
              <a:spLocks noChangeArrowheads="1"/>
            </p:cNvSpPr>
            <p:nvPr/>
          </p:nvSpPr>
          <p:spPr bwMode="auto">
            <a:xfrm>
              <a:off x="5522913" y="6564313"/>
              <a:ext cx="942975"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Rectangle 234"/>
            <p:cNvSpPr>
              <a:spLocks noChangeArrowheads="1"/>
            </p:cNvSpPr>
            <p:nvPr/>
          </p:nvSpPr>
          <p:spPr bwMode="auto">
            <a:xfrm>
              <a:off x="5484813" y="6526213"/>
              <a:ext cx="484188" cy="496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235"/>
            <p:cNvSpPr>
              <a:spLocks noChangeArrowheads="1"/>
            </p:cNvSpPr>
            <p:nvPr/>
          </p:nvSpPr>
          <p:spPr bwMode="auto">
            <a:xfrm>
              <a:off x="5969001" y="6526213"/>
              <a:ext cx="12700" cy="496888"/>
            </a:xfrm>
            <a:prstGeom prst="rect">
              <a:avLst/>
            </a:prstGeom>
            <a:solidFill>
              <a:srgbClr val="FDFD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236"/>
            <p:cNvSpPr>
              <a:spLocks noChangeArrowheads="1"/>
            </p:cNvSpPr>
            <p:nvPr/>
          </p:nvSpPr>
          <p:spPr bwMode="auto">
            <a:xfrm>
              <a:off x="5981701" y="6526213"/>
              <a:ext cx="12700" cy="496888"/>
            </a:xfrm>
            <a:prstGeom prst="rect">
              <a:avLst/>
            </a:prstGeom>
            <a:solidFill>
              <a:srgbClr val="FAFA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237"/>
            <p:cNvSpPr>
              <a:spLocks noChangeArrowheads="1"/>
            </p:cNvSpPr>
            <p:nvPr/>
          </p:nvSpPr>
          <p:spPr bwMode="auto">
            <a:xfrm>
              <a:off x="5994401" y="6526213"/>
              <a:ext cx="12700" cy="496888"/>
            </a:xfrm>
            <a:prstGeom prst="rect">
              <a:avLst/>
            </a:prstGeom>
            <a:solidFill>
              <a:srgbClr val="F8F8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238"/>
            <p:cNvSpPr>
              <a:spLocks noChangeArrowheads="1"/>
            </p:cNvSpPr>
            <p:nvPr/>
          </p:nvSpPr>
          <p:spPr bwMode="auto">
            <a:xfrm>
              <a:off x="6007101" y="6526213"/>
              <a:ext cx="12700" cy="496888"/>
            </a:xfrm>
            <a:prstGeom prst="rect">
              <a:avLst/>
            </a:prstGeom>
            <a:solidFill>
              <a:srgbClr val="F6F6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239"/>
            <p:cNvSpPr>
              <a:spLocks noChangeArrowheads="1"/>
            </p:cNvSpPr>
            <p:nvPr/>
          </p:nvSpPr>
          <p:spPr bwMode="auto">
            <a:xfrm>
              <a:off x="6019801" y="6526213"/>
              <a:ext cx="12700" cy="496888"/>
            </a:xfrm>
            <a:prstGeom prst="rect">
              <a:avLst/>
            </a:prstGeom>
            <a:solidFill>
              <a:srgbClr val="F3F3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240"/>
            <p:cNvSpPr>
              <a:spLocks noChangeArrowheads="1"/>
            </p:cNvSpPr>
            <p:nvPr/>
          </p:nvSpPr>
          <p:spPr bwMode="auto">
            <a:xfrm>
              <a:off x="6032501" y="6526213"/>
              <a:ext cx="12700" cy="496888"/>
            </a:xfrm>
            <a:prstGeom prst="rect">
              <a:avLst/>
            </a:prstGeom>
            <a:solidFill>
              <a:srgbClr val="F1F10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241"/>
            <p:cNvSpPr>
              <a:spLocks noChangeArrowheads="1"/>
            </p:cNvSpPr>
            <p:nvPr/>
          </p:nvSpPr>
          <p:spPr bwMode="auto">
            <a:xfrm>
              <a:off x="6045201" y="6526213"/>
              <a:ext cx="12700" cy="496888"/>
            </a:xfrm>
            <a:prstGeom prst="rect">
              <a:avLst/>
            </a:prstGeom>
            <a:solidFill>
              <a:srgbClr val="EEEE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242"/>
            <p:cNvSpPr>
              <a:spLocks noChangeArrowheads="1"/>
            </p:cNvSpPr>
            <p:nvPr/>
          </p:nvSpPr>
          <p:spPr bwMode="auto">
            <a:xfrm>
              <a:off x="6057901" y="6526213"/>
              <a:ext cx="12700" cy="496888"/>
            </a:xfrm>
            <a:prstGeom prst="rect">
              <a:avLst/>
            </a:prstGeom>
            <a:solidFill>
              <a:srgbClr val="ECEC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243"/>
            <p:cNvSpPr>
              <a:spLocks noChangeArrowheads="1"/>
            </p:cNvSpPr>
            <p:nvPr/>
          </p:nvSpPr>
          <p:spPr bwMode="auto">
            <a:xfrm>
              <a:off x="6070601" y="6526213"/>
              <a:ext cx="12700" cy="496888"/>
            </a:xfrm>
            <a:prstGeom prst="rect">
              <a:avLst/>
            </a:prstGeom>
            <a:solidFill>
              <a:srgbClr val="EAEA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244"/>
            <p:cNvSpPr>
              <a:spLocks noChangeArrowheads="1"/>
            </p:cNvSpPr>
            <p:nvPr/>
          </p:nvSpPr>
          <p:spPr bwMode="auto">
            <a:xfrm>
              <a:off x="6083301" y="6526213"/>
              <a:ext cx="12700" cy="496888"/>
            </a:xfrm>
            <a:prstGeom prst="rect">
              <a:avLst/>
            </a:prstGeom>
            <a:solidFill>
              <a:srgbClr val="E7E7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245"/>
            <p:cNvSpPr>
              <a:spLocks noChangeArrowheads="1"/>
            </p:cNvSpPr>
            <p:nvPr/>
          </p:nvSpPr>
          <p:spPr bwMode="auto">
            <a:xfrm>
              <a:off x="6096001" y="6526213"/>
              <a:ext cx="12700" cy="496888"/>
            </a:xfrm>
            <a:prstGeom prst="rect">
              <a:avLst/>
            </a:prstGeom>
            <a:solidFill>
              <a:srgbClr val="E5E5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246"/>
            <p:cNvSpPr>
              <a:spLocks noChangeArrowheads="1"/>
            </p:cNvSpPr>
            <p:nvPr/>
          </p:nvSpPr>
          <p:spPr bwMode="auto">
            <a:xfrm>
              <a:off x="6108701" y="6526213"/>
              <a:ext cx="12700" cy="496888"/>
            </a:xfrm>
            <a:prstGeom prst="rect">
              <a:avLst/>
            </a:prstGeom>
            <a:solidFill>
              <a:srgbClr val="E2E2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247"/>
            <p:cNvSpPr>
              <a:spLocks noChangeArrowheads="1"/>
            </p:cNvSpPr>
            <p:nvPr/>
          </p:nvSpPr>
          <p:spPr bwMode="auto">
            <a:xfrm>
              <a:off x="6121401" y="6526213"/>
              <a:ext cx="12700" cy="496888"/>
            </a:xfrm>
            <a:prstGeom prst="rect">
              <a:avLst/>
            </a:prstGeom>
            <a:solidFill>
              <a:srgbClr val="E0E0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248"/>
            <p:cNvSpPr>
              <a:spLocks noChangeArrowheads="1"/>
            </p:cNvSpPr>
            <p:nvPr/>
          </p:nvSpPr>
          <p:spPr bwMode="auto">
            <a:xfrm>
              <a:off x="6134101" y="6526213"/>
              <a:ext cx="12700" cy="496888"/>
            </a:xfrm>
            <a:prstGeom prst="rect">
              <a:avLst/>
            </a:prstGeom>
            <a:solidFill>
              <a:srgbClr val="DEDE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49"/>
            <p:cNvSpPr>
              <a:spLocks noChangeArrowheads="1"/>
            </p:cNvSpPr>
            <p:nvPr/>
          </p:nvSpPr>
          <p:spPr bwMode="auto">
            <a:xfrm>
              <a:off x="6146801" y="6526213"/>
              <a:ext cx="12700" cy="496888"/>
            </a:xfrm>
            <a:prstGeom prst="rect">
              <a:avLst/>
            </a:prstGeom>
            <a:solidFill>
              <a:srgbClr val="DBD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50"/>
            <p:cNvSpPr>
              <a:spLocks noChangeArrowheads="1"/>
            </p:cNvSpPr>
            <p:nvPr/>
          </p:nvSpPr>
          <p:spPr bwMode="auto">
            <a:xfrm>
              <a:off x="6159501" y="6526213"/>
              <a:ext cx="12700" cy="496888"/>
            </a:xfrm>
            <a:prstGeom prst="rect">
              <a:avLst/>
            </a:prstGeom>
            <a:solidFill>
              <a:srgbClr val="D9D9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51"/>
            <p:cNvSpPr>
              <a:spLocks noChangeArrowheads="1"/>
            </p:cNvSpPr>
            <p:nvPr/>
          </p:nvSpPr>
          <p:spPr bwMode="auto">
            <a:xfrm>
              <a:off x="6172201" y="6526213"/>
              <a:ext cx="12700" cy="496888"/>
            </a:xfrm>
            <a:prstGeom prst="rect">
              <a:avLst/>
            </a:prstGeom>
            <a:solidFill>
              <a:srgbClr val="D7D7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52"/>
            <p:cNvSpPr>
              <a:spLocks noChangeArrowheads="1"/>
            </p:cNvSpPr>
            <p:nvPr/>
          </p:nvSpPr>
          <p:spPr bwMode="auto">
            <a:xfrm>
              <a:off x="6184901" y="6526213"/>
              <a:ext cx="12700" cy="496888"/>
            </a:xfrm>
            <a:prstGeom prst="rect">
              <a:avLst/>
            </a:prstGeom>
            <a:solidFill>
              <a:srgbClr val="D4D4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53"/>
            <p:cNvSpPr>
              <a:spLocks noChangeArrowheads="1"/>
            </p:cNvSpPr>
            <p:nvPr/>
          </p:nvSpPr>
          <p:spPr bwMode="auto">
            <a:xfrm>
              <a:off x="6197601" y="6526213"/>
              <a:ext cx="12700" cy="496888"/>
            </a:xfrm>
            <a:prstGeom prst="rect">
              <a:avLst/>
            </a:prstGeom>
            <a:solidFill>
              <a:srgbClr val="D2D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4"/>
            <p:cNvSpPr>
              <a:spLocks noChangeArrowheads="1"/>
            </p:cNvSpPr>
            <p:nvPr/>
          </p:nvSpPr>
          <p:spPr bwMode="auto">
            <a:xfrm>
              <a:off x="6210301" y="6526213"/>
              <a:ext cx="12700" cy="496888"/>
            </a:xfrm>
            <a:prstGeom prst="rect">
              <a:avLst/>
            </a:prstGeom>
            <a:solidFill>
              <a:srgbClr val="CFCF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Rectangle 255"/>
            <p:cNvSpPr>
              <a:spLocks noChangeArrowheads="1"/>
            </p:cNvSpPr>
            <p:nvPr/>
          </p:nvSpPr>
          <p:spPr bwMode="auto">
            <a:xfrm>
              <a:off x="6223001" y="6526213"/>
              <a:ext cx="12700" cy="496888"/>
            </a:xfrm>
            <a:prstGeom prst="rect">
              <a:avLst/>
            </a:prstGeom>
            <a:solidFill>
              <a:srgbClr val="CDCD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Rectangle 256"/>
            <p:cNvSpPr>
              <a:spLocks noChangeArrowheads="1"/>
            </p:cNvSpPr>
            <p:nvPr/>
          </p:nvSpPr>
          <p:spPr bwMode="auto">
            <a:xfrm>
              <a:off x="6235701" y="6526213"/>
              <a:ext cx="12700" cy="496888"/>
            </a:xfrm>
            <a:prstGeom prst="rect">
              <a:avLst/>
            </a:prstGeom>
            <a:solidFill>
              <a:srgbClr val="CACA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Rectangle 257"/>
            <p:cNvSpPr>
              <a:spLocks noChangeArrowheads="1"/>
            </p:cNvSpPr>
            <p:nvPr/>
          </p:nvSpPr>
          <p:spPr bwMode="auto">
            <a:xfrm>
              <a:off x="6248401" y="6526213"/>
              <a:ext cx="12700" cy="496888"/>
            </a:xfrm>
            <a:prstGeom prst="rect">
              <a:avLst/>
            </a:prstGeom>
            <a:solidFill>
              <a:srgbClr val="C7C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Rectangle 258"/>
            <p:cNvSpPr>
              <a:spLocks noChangeArrowheads="1"/>
            </p:cNvSpPr>
            <p:nvPr/>
          </p:nvSpPr>
          <p:spPr bwMode="auto">
            <a:xfrm>
              <a:off x="6261101" y="6526213"/>
              <a:ext cx="12700" cy="496888"/>
            </a:xfrm>
            <a:prstGeom prst="rect">
              <a:avLst/>
            </a:prstGeom>
            <a:solidFill>
              <a:srgbClr val="C5C5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Rectangle 259"/>
            <p:cNvSpPr>
              <a:spLocks noChangeArrowheads="1"/>
            </p:cNvSpPr>
            <p:nvPr/>
          </p:nvSpPr>
          <p:spPr bwMode="auto">
            <a:xfrm>
              <a:off x="6273801" y="6526213"/>
              <a:ext cx="12700" cy="496888"/>
            </a:xfrm>
            <a:prstGeom prst="rect">
              <a:avLst/>
            </a:prstGeom>
            <a:solidFill>
              <a:srgbClr val="C3C3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Rectangle 260"/>
            <p:cNvSpPr>
              <a:spLocks noChangeArrowheads="1"/>
            </p:cNvSpPr>
            <p:nvPr/>
          </p:nvSpPr>
          <p:spPr bwMode="auto">
            <a:xfrm>
              <a:off x="6286501" y="6526213"/>
              <a:ext cx="12700" cy="496888"/>
            </a:xfrm>
            <a:prstGeom prst="rect">
              <a:avLst/>
            </a:prstGeom>
            <a:solidFill>
              <a:srgbClr val="C0C0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Rectangle 261"/>
            <p:cNvSpPr>
              <a:spLocks noChangeArrowheads="1"/>
            </p:cNvSpPr>
            <p:nvPr/>
          </p:nvSpPr>
          <p:spPr bwMode="auto">
            <a:xfrm>
              <a:off x="6299201" y="6526213"/>
              <a:ext cx="12700" cy="496888"/>
            </a:xfrm>
            <a:prstGeom prst="rect">
              <a:avLst/>
            </a:prstGeom>
            <a:solidFill>
              <a:srgbClr val="BEBE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Rectangle 262"/>
            <p:cNvSpPr>
              <a:spLocks noChangeArrowheads="1"/>
            </p:cNvSpPr>
            <p:nvPr/>
          </p:nvSpPr>
          <p:spPr bwMode="auto">
            <a:xfrm>
              <a:off x="6311901" y="6526213"/>
              <a:ext cx="12700" cy="496888"/>
            </a:xfrm>
            <a:prstGeom prst="rect">
              <a:avLst/>
            </a:prstGeom>
            <a:solidFill>
              <a:srgbClr val="BBBB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263"/>
            <p:cNvSpPr>
              <a:spLocks noChangeArrowheads="1"/>
            </p:cNvSpPr>
            <p:nvPr/>
          </p:nvSpPr>
          <p:spPr bwMode="auto">
            <a:xfrm>
              <a:off x="6324601" y="6526213"/>
              <a:ext cx="12700" cy="496888"/>
            </a:xfrm>
            <a:prstGeom prst="rect">
              <a:avLst/>
            </a:prstGeom>
            <a:solidFill>
              <a:srgbClr val="B9B9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264"/>
            <p:cNvSpPr>
              <a:spLocks noChangeArrowheads="1"/>
            </p:cNvSpPr>
            <p:nvPr/>
          </p:nvSpPr>
          <p:spPr bwMode="auto">
            <a:xfrm>
              <a:off x="6337301" y="6526213"/>
              <a:ext cx="12700" cy="496888"/>
            </a:xfrm>
            <a:prstGeom prst="rect">
              <a:avLst/>
            </a:prstGeom>
            <a:solidFill>
              <a:srgbClr val="B7B7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Rectangle 265"/>
            <p:cNvSpPr>
              <a:spLocks noChangeArrowheads="1"/>
            </p:cNvSpPr>
            <p:nvPr/>
          </p:nvSpPr>
          <p:spPr bwMode="auto">
            <a:xfrm>
              <a:off x="6350001" y="6526213"/>
              <a:ext cx="12700" cy="496888"/>
            </a:xfrm>
            <a:prstGeom prst="rect">
              <a:avLst/>
            </a:prstGeom>
            <a:solidFill>
              <a:srgbClr val="B4B4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Rectangle 266"/>
            <p:cNvSpPr>
              <a:spLocks noChangeArrowheads="1"/>
            </p:cNvSpPr>
            <p:nvPr/>
          </p:nvSpPr>
          <p:spPr bwMode="auto">
            <a:xfrm>
              <a:off x="6362701" y="6526213"/>
              <a:ext cx="12700" cy="496888"/>
            </a:xfrm>
            <a:prstGeom prst="rect">
              <a:avLst/>
            </a:prstGeom>
            <a:solidFill>
              <a:srgbClr val="B2B2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67"/>
            <p:cNvSpPr>
              <a:spLocks noChangeArrowheads="1"/>
            </p:cNvSpPr>
            <p:nvPr/>
          </p:nvSpPr>
          <p:spPr bwMode="auto">
            <a:xfrm>
              <a:off x="6375401" y="6526213"/>
              <a:ext cx="12700" cy="496888"/>
            </a:xfrm>
            <a:prstGeom prst="rect">
              <a:avLst/>
            </a:prstGeom>
            <a:solidFill>
              <a:srgbClr val="B0B0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Rectangle 268"/>
            <p:cNvSpPr>
              <a:spLocks noChangeArrowheads="1"/>
            </p:cNvSpPr>
            <p:nvPr/>
          </p:nvSpPr>
          <p:spPr bwMode="auto">
            <a:xfrm>
              <a:off x="6388101" y="6526213"/>
              <a:ext cx="14288" cy="496888"/>
            </a:xfrm>
            <a:prstGeom prst="rect">
              <a:avLst/>
            </a:prstGeom>
            <a:solidFill>
              <a:srgbClr val="ADAD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Rectangle 269"/>
            <p:cNvSpPr>
              <a:spLocks noChangeArrowheads="1"/>
            </p:cNvSpPr>
            <p:nvPr/>
          </p:nvSpPr>
          <p:spPr bwMode="auto">
            <a:xfrm>
              <a:off x="6402388" y="6526213"/>
              <a:ext cx="12700" cy="496888"/>
            </a:xfrm>
            <a:prstGeom prst="rect">
              <a:avLst/>
            </a:prstGeom>
            <a:solidFill>
              <a:srgbClr val="ABAB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70"/>
            <p:cNvSpPr>
              <a:spLocks noChangeArrowheads="1"/>
            </p:cNvSpPr>
            <p:nvPr/>
          </p:nvSpPr>
          <p:spPr bwMode="auto">
            <a:xfrm>
              <a:off x="6415088" y="6526213"/>
              <a:ext cx="12700" cy="496888"/>
            </a:xfrm>
            <a:prstGeom prst="rect">
              <a:avLst/>
            </a:prstGeom>
            <a:solidFill>
              <a:srgbClr val="A8A8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71"/>
            <p:cNvSpPr>
              <a:spLocks noChangeArrowheads="1"/>
            </p:cNvSpPr>
            <p:nvPr/>
          </p:nvSpPr>
          <p:spPr bwMode="auto">
            <a:xfrm>
              <a:off x="5484813" y="6526213"/>
              <a:ext cx="942975"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2"/>
            <p:cNvSpPr>
              <a:spLocks noChangeArrowheads="1"/>
            </p:cNvSpPr>
            <p:nvPr/>
          </p:nvSpPr>
          <p:spPr bwMode="auto">
            <a:xfrm>
              <a:off x="5613401"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73"/>
            <p:cNvSpPr>
              <a:spLocks noChangeArrowheads="1"/>
            </p:cNvSpPr>
            <p:nvPr/>
          </p:nvSpPr>
          <p:spPr bwMode="auto">
            <a:xfrm>
              <a:off x="5765801" y="675481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Entity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274"/>
            <p:cNvSpPr>
              <a:spLocks noChangeArrowheads="1"/>
            </p:cNvSpPr>
            <p:nvPr/>
          </p:nvSpPr>
          <p:spPr bwMode="auto">
            <a:xfrm>
              <a:off x="7762876"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275"/>
            <p:cNvSpPr>
              <a:spLocks noChangeArrowheads="1"/>
            </p:cNvSpPr>
            <p:nvPr/>
          </p:nvSpPr>
          <p:spPr bwMode="auto">
            <a:xfrm>
              <a:off x="7762876"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Rectangle 276"/>
            <p:cNvSpPr>
              <a:spLocks noChangeArrowheads="1"/>
            </p:cNvSpPr>
            <p:nvPr/>
          </p:nvSpPr>
          <p:spPr bwMode="auto">
            <a:xfrm>
              <a:off x="7724776" y="6526213"/>
              <a:ext cx="484188" cy="496888"/>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277"/>
            <p:cNvSpPr>
              <a:spLocks noChangeArrowheads="1"/>
            </p:cNvSpPr>
            <p:nvPr/>
          </p:nvSpPr>
          <p:spPr bwMode="auto">
            <a:xfrm>
              <a:off x="8208963" y="6526213"/>
              <a:ext cx="12700" cy="496888"/>
            </a:xfrm>
            <a:prstGeom prst="rect">
              <a:avLst/>
            </a:prstGeom>
            <a:solidFill>
              <a:srgbClr val="FFBF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278"/>
            <p:cNvSpPr>
              <a:spLocks noChangeArrowheads="1"/>
            </p:cNvSpPr>
            <p:nvPr/>
          </p:nvSpPr>
          <p:spPr bwMode="auto">
            <a:xfrm>
              <a:off x="8221663" y="6526213"/>
              <a:ext cx="12700" cy="496888"/>
            </a:xfrm>
            <a:prstGeom prst="rect">
              <a:avLst/>
            </a:prstGeom>
            <a:solidFill>
              <a:srgbClr val="FEBE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279"/>
            <p:cNvSpPr>
              <a:spLocks noChangeArrowheads="1"/>
            </p:cNvSpPr>
            <p:nvPr/>
          </p:nvSpPr>
          <p:spPr bwMode="auto">
            <a:xfrm>
              <a:off x="8234363" y="6526213"/>
              <a:ext cx="12700" cy="496888"/>
            </a:xfrm>
            <a:prstGeom prst="rect">
              <a:avLst/>
            </a:prstGeom>
            <a:solidFill>
              <a:srgbClr val="FEBD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280"/>
            <p:cNvSpPr>
              <a:spLocks noChangeArrowheads="1"/>
            </p:cNvSpPr>
            <p:nvPr/>
          </p:nvSpPr>
          <p:spPr bwMode="auto">
            <a:xfrm>
              <a:off x="8247063" y="6526213"/>
              <a:ext cx="12700" cy="496888"/>
            </a:xfrm>
            <a:prstGeom prst="rect">
              <a:avLst/>
            </a:prstGeom>
            <a:solidFill>
              <a:srgbClr val="FDBC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281"/>
            <p:cNvSpPr>
              <a:spLocks noChangeArrowheads="1"/>
            </p:cNvSpPr>
            <p:nvPr/>
          </p:nvSpPr>
          <p:spPr bwMode="auto">
            <a:xfrm>
              <a:off x="8259763" y="6526213"/>
              <a:ext cx="12700" cy="496888"/>
            </a:xfrm>
            <a:prstGeom prst="rect">
              <a:avLst/>
            </a:prstGeom>
            <a:solidFill>
              <a:srgbClr val="FDBB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282"/>
            <p:cNvSpPr>
              <a:spLocks noChangeArrowheads="1"/>
            </p:cNvSpPr>
            <p:nvPr/>
          </p:nvSpPr>
          <p:spPr bwMode="auto">
            <a:xfrm>
              <a:off x="8272463" y="6526213"/>
              <a:ext cx="12700" cy="496888"/>
            </a:xfrm>
            <a:prstGeom prst="rect">
              <a:avLst/>
            </a:prstGeom>
            <a:solidFill>
              <a:srgbClr val="FCBA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283"/>
            <p:cNvSpPr>
              <a:spLocks noChangeArrowheads="1"/>
            </p:cNvSpPr>
            <p:nvPr/>
          </p:nvSpPr>
          <p:spPr bwMode="auto">
            <a:xfrm>
              <a:off x="8285163" y="6526213"/>
              <a:ext cx="12700" cy="496888"/>
            </a:xfrm>
            <a:prstGeom prst="rect">
              <a:avLst/>
            </a:prstGeom>
            <a:solidFill>
              <a:srgbClr val="FBB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284"/>
            <p:cNvSpPr>
              <a:spLocks noChangeArrowheads="1"/>
            </p:cNvSpPr>
            <p:nvPr/>
          </p:nvSpPr>
          <p:spPr bwMode="auto">
            <a:xfrm>
              <a:off x="8297863" y="6526213"/>
              <a:ext cx="12700" cy="496888"/>
            </a:xfrm>
            <a:prstGeom prst="rect">
              <a:avLst/>
            </a:prstGeom>
            <a:solidFill>
              <a:srgbClr val="FBB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285"/>
            <p:cNvSpPr>
              <a:spLocks noChangeArrowheads="1"/>
            </p:cNvSpPr>
            <p:nvPr/>
          </p:nvSpPr>
          <p:spPr bwMode="auto">
            <a:xfrm>
              <a:off x="8310563" y="6526213"/>
              <a:ext cx="12700" cy="496888"/>
            </a:xfrm>
            <a:prstGeom prst="rect">
              <a:avLst/>
            </a:prstGeom>
            <a:solidFill>
              <a:srgbClr val="FAB7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286"/>
            <p:cNvSpPr>
              <a:spLocks noChangeArrowheads="1"/>
            </p:cNvSpPr>
            <p:nvPr/>
          </p:nvSpPr>
          <p:spPr bwMode="auto">
            <a:xfrm>
              <a:off x="8323263" y="6526213"/>
              <a:ext cx="12700" cy="496888"/>
            </a:xfrm>
            <a:prstGeom prst="rect">
              <a:avLst/>
            </a:prstGeom>
            <a:solidFill>
              <a:srgbClr val="FAB6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287"/>
            <p:cNvSpPr>
              <a:spLocks noChangeArrowheads="1"/>
            </p:cNvSpPr>
            <p:nvPr/>
          </p:nvSpPr>
          <p:spPr bwMode="auto">
            <a:xfrm>
              <a:off x="8335963" y="6526213"/>
              <a:ext cx="12700" cy="496888"/>
            </a:xfrm>
            <a:prstGeom prst="rect">
              <a:avLst/>
            </a:prstGeom>
            <a:solidFill>
              <a:srgbClr val="F9B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288"/>
            <p:cNvSpPr>
              <a:spLocks noChangeArrowheads="1"/>
            </p:cNvSpPr>
            <p:nvPr/>
          </p:nvSpPr>
          <p:spPr bwMode="auto">
            <a:xfrm>
              <a:off x="8348663" y="6526213"/>
              <a:ext cx="12700" cy="496888"/>
            </a:xfrm>
            <a:prstGeom prst="rect">
              <a:avLst/>
            </a:prstGeom>
            <a:solidFill>
              <a:srgbClr val="F9B4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289"/>
            <p:cNvSpPr>
              <a:spLocks noChangeArrowheads="1"/>
            </p:cNvSpPr>
            <p:nvPr/>
          </p:nvSpPr>
          <p:spPr bwMode="auto">
            <a:xfrm>
              <a:off x="8361363" y="6526213"/>
              <a:ext cx="12700" cy="496888"/>
            </a:xfrm>
            <a:prstGeom prst="rect">
              <a:avLst/>
            </a:prstGeom>
            <a:solidFill>
              <a:srgbClr val="F8B3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290"/>
            <p:cNvSpPr>
              <a:spLocks noChangeArrowheads="1"/>
            </p:cNvSpPr>
            <p:nvPr/>
          </p:nvSpPr>
          <p:spPr bwMode="auto">
            <a:xfrm>
              <a:off x="8374063" y="6526213"/>
              <a:ext cx="12700" cy="496888"/>
            </a:xfrm>
            <a:prstGeom prst="rect">
              <a:avLst/>
            </a:prstGeom>
            <a:solidFill>
              <a:srgbClr val="F8B2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Rectangle 291"/>
            <p:cNvSpPr>
              <a:spLocks noChangeArrowheads="1"/>
            </p:cNvSpPr>
            <p:nvPr/>
          </p:nvSpPr>
          <p:spPr bwMode="auto">
            <a:xfrm>
              <a:off x="8386763" y="6526213"/>
              <a:ext cx="12700" cy="496888"/>
            </a:xfrm>
            <a:prstGeom prst="rect">
              <a:avLst/>
            </a:prstGeom>
            <a:solidFill>
              <a:srgbClr val="F7B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Rectangle 292"/>
            <p:cNvSpPr>
              <a:spLocks noChangeArrowheads="1"/>
            </p:cNvSpPr>
            <p:nvPr/>
          </p:nvSpPr>
          <p:spPr bwMode="auto">
            <a:xfrm>
              <a:off x="8399463" y="6526213"/>
              <a:ext cx="12700" cy="496888"/>
            </a:xfrm>
            <a:prstGeom prst="rect">
              <a:avLst/>
            </a:prstGeom>
            <a:solidFill>
              <a:srgbClr val="F7B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Rectangle 293"/>
            <p:cNvSpPr>
              <a:spLocks noChangeArrowheads="1"/>
            </p:cNvSpPr>
            <p:nvPr/>
          </p:nvSpPr>
          <p:spPr bwMode="auto">
            <a:xfrm>
              <a:off x="8412163" y="6526213"/>
              <a:ext cx="12700" cy="496888"/>
            </a:xfrm>
            <a:prstGeom prst="rect">
              <a:avLst/>
            </a:prstGeom>
            <a:solidFill>
              <a:srgbClr val="F6AF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Rectangle 294"/>
            <p:cNvSpPr>
              <a:spLocks noChangeArrowheads="1"/>
            </p:cNvSpPr>
            <p:nvPr/>
          </p:nvSpPr>
          <p:spPr bwMode="auto">
            <a:xfrm>
              <a:off x="8424863" y="6526213"/>
              <a:ext cx="12700" cy="496888"/>
            </a:xfrm>
            <a:prstGeom prst="rect">
              <a:avLst/>
            </a:prstGeom>
            <a:solidFill>
              <a:srgbClr val="F5AE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Rectangle 295"/>
            <p:cNvSpPr>
              <a:spLocks noChangeArrowheads="1"/>
            </p:cNvSpPr>
            <p:nvPr/>
          </p:nvSpPr>
          <p:spPr bwMode="auto">
            <a:xfrm>
              <a:off x="8437563" y="6526213"/>
              <a:ext cx="12700" cy="496888"/>
            </a:xfrm>
            <a:prstGeom prst="rect">
              <a:avLst/>
            </a:prstGeom>
            <a:solidFill>
              <a:srgbClr val="F5AD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Rectangle 296"/>
            <p:cNvSpPr>
              <a:spLocks noChangeArrowheads="1"/>
            </p:cNvSpPr>
            <p:nvPr/>
          </p:nvSpPr>
          <p:spPr bwMode="auto">
            <a:xfrm>
              <a:off x="8450263" y="6526213"/>
              <a:ext cx="12700" cy="496888"/>
            </a:xfrm>
            <a:prstGeom prst="rect">
              <a:avLst/>
            </a:prstGeom>
            <a:solidFill>
              <a:srgbClr val="F4AC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Rectangle 297"/>
            <p:cNvSpPr>
              <a:spLocks noChangeArrowheads="1"/>
            </p:cNvSpPr>
            <p:nvPr/>
          </p:nvSpPr>
          <p:spPr bwMode="auto">
            <a:xfrm>
              <a:off x="8462963" y="6526213"/>
              <a:ext cx="12700" cy="496888"/>
            </a:xfrm>
            <a:prstGeom prst="rect">
              <a:avLst/>
            </a:prstGeom>
            <a:solidFill>
              <a:srgbClr val="F4AB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Rectangle 298"/>
            <p:cNvSpPr>
              <a:spLocks noChangeArrowheads="1"/>
            </p:cNvSpPr>
            <p:nvPr/>
          </p:nvSpPr>
          <p:spPr bwMode="auto">
            <a:xfrm>
              <a:off x="8475663" y="6526213"/>
              <a:ext cx="12700" cy="496888"/>
            </a:xfrm>
            <a:prstGeom prst="rect">
              <a:avLst/>
            </a:prstGeom>
            <a:solidFill>
              <a:srgbClr val="F3A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Rectangle 299"/>
            <p:cNvSpPr>
              <a:spLocks noChangeArrowheads="1"/>
            </p:cNvSpPr>
            <p:nvPr/>
          </p:nvSpPr>
          <p:spPr bwMode="auto">
            <a:xfrm>
              <a:off x="8488363" y="6526213"/>
              <a:ext cx="12700" cy="496888"/>
            </a:xfrm>
            <a:prstGeom prst="rect">
              <a:avLst/>
            </a:prstGeom>
            <a:solidFill>
              <a:srgbClr val="F3A9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Rectangle 300"/>
            <p:cNvSpPr>
              <a:spLocks noChangeArrowheads="1"/>
            </p:cNvSpPr>
            <p:nvPr/>
          </p:nvSpPr>
          <p:spPr bwMode="auto">
            <a:xfrm>
              <a:off x="8501063" y="6526213"/>
              <a:ext cx="12700" cy="496888"/>
            </a:xfrm>
            <a:prstGeom prst="rect">
              <a:avLst/>
            </a:prstGeom>
            <a:solidFill>
              <a:srgbClr val="F2A8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Rectangle 301"/>
            <p:cNvSpPr>
              <a:spLocks noChangeArrowheads="1"/>
            </p:cNvSpPr>
            <p:nvPr/>
          </p:nvSpPr>
          <p:spPr bwMode="auto">
            <a:xfrm>
              <a:off x="8513763" y="6526213"/>
              <a:ext cx="12700" cy="496888"/>
            </a:xfrm>
            <a:prstGeom prst="rect">
              <a:avLst/>
            </a:prstGeom>
            <a:solidFill>
              <a:srgbClr val="F2A7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Rectangle 302"/>
            <p:cNvSpPr>
              <a:spLocks noChangeArrowheads="1"/>
            </p:cNvSpPr>
            <p:nvPr/>
          </p:nvSpPr>
          <p:spPr bwMode="auto">
            <a:xfrm>
              <a:off x="8526463" y="6526213"/>
              <a:ext cx="12700" cy="496888"/>
            </a:xfrm>
            <a:prstGeom prst="rect">
              <a:avLst/>
            </a:prstGeom>
            <a:solidFill>
              <a:srgbClr val="F1A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Rectangle 303"/>
            <p:cNvSpPr>
              <a:spLocks noChangeArrowheads="1"/>
            </p:cNvSpPr>
            <p:nvPr/>
          </p:nvSpPr>
          <p:spPr bwMode="auto">
            <a:xfrm>
              <a:off x="8539163" y="6526213"/>
              <a:ext cx="12700" cy="496888"/>
            </a:xfrm>
            <a:prstGeom prst="rect">
              <a:avLst/>
            </a:prstGeom>
            <a:solidFill>
              <a:srgbClr val="F0A5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Rectangle 304"/>
            <p:cNvSpPr>
              <a:spLocks noChangeArrowheads="1"/>
            </p:cNvSpPr>
            <p:nvPr/>
          </p:nvSpPr>
          <p:spPr bwMode="auto">
            <a:xfrm>
              <a:off x="8551863" y="6526213"/>
              <a:ext cx="12700" cy="496888"/>
            </a:xfrm>
            <a:prstGeom prst="rect">
              <a:avLst/>
            </a:prstGeom>
            <a:solidFill>
              <a:srgbClr val="F0A4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Rectangle 305"/>
            <p:cNvSpPr>
              <a:spLocks noChangeArrowheads="1"/>
            </p:cNvSpPr>
            <p:nvPr/>
          </p:nvSpPr>
          <p:spPr bwMode="auto">
            <a:xfrm>
              <a:off x="8564563" y="6526213"/>
              <a:ext cx="12700" cy="496888"/>
            </a:xfrm>
            <a:prstGeom prst="rect">
              <a:avLst/>
            </a:prstGeom>
            <a:solidFill>
              <a:srgbClr val="EFA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Rectangle 306"/>
            <p:cNvSpPr>
              <a:spLocks noChangeArrowheads="1"/>
            </p:cNvSpPr>
            <p:nvPr/>
          </p:nvSpPr>
          <p:spPr bwMode="auto">
            <a:xfrm>
              <a:off x="8577263" y="6526213"/>
              <a:ext cx="12700" cy="496888"/>
            </a:xfrm>
            <a:prstGeom prst="rect">
              <a:avLst/>
            </a:prstGeom>
            <a:solidFill>
              <a:srgbClr val="EFA2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Rectangle 307"/>
            <p:cNvSpPr>
              <a:spLocks noChangeArrowheads="1"/>
            </p:cNvSpPr>
            <p:nvPr/>
          </p:nvSpPr>
          <p:spPr bwMode="auto">
            <a:xfrm>
              <a:off x="8589963" y="6526213"/>
              <a:ext cx="12700" cy="496888"/>
            </a:xfrm>
            <a:prstGeom prst="rect">
              <a:avLst/>
            </a:prstGeom>
            <a:solidFill>
              <a:srgbClr val="EFA1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Rectangle 308"/>
            <p:cNvSpPr>
              <a:spLocks noChangeArrowheads="1"/>
            </p:cNvSpPr>
            <p:nvPr/>
          </p:nvSpPr>
          <p:spPr bwMode="auto">
            <a:xfrm>
              <a:off x="8602663" y="6526213"/>
              <a:ext cx="12700" cy="496888"/>
            </a:xfrm>
            <a:prstGeom prst="rect">
              <a:avLst/>
            </a:prstGeom>
            <a:solidFill>
              <a:srgbClr val="EEA0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Rectangle 309"/>
            <p:cNvSpPr>
              <a:spLocks noChangeArrowheads="1"/>
            </p:cNvSpPr>
            <p:nvPr/>
          </p:nvSpPr>
          <p:spPr bwMode="auto">
            <a:xfrm>
              <a:off x="8615363" y="6526213"/>
              <a:ext cx="12700" cy="496888"/>
            </a:xfrm>
            <a:prstGeom prst="rect">
              <a:avLst/>
            </a:prstGeom>
            <a:solidFill>
              <a:srgbClr val="EE9F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Rectangle 310"/>
            <p:cNvSpPr>
              <a:spLocks noChangeArrowheads="1"/>
            </p:cNvSpPr>
            <p:nvPr/>
          </p:nvSpPr>
          <p:spPr bwMode="auto">
            <a:xfrm>
              <a:off x="8628063" y="6526213"/>
              <a:ext cx="12700" cy="496888"/>
            </a:xfrm>
            <a:prstGeom prst="rect">
              <a:avLst/>
            </a:prstGeom>
            <a:solidFill>
              <a:srgbClr val="ED9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Rectangle 311"/>
            <p:cNvSpPr>
              <a:spLocks noChangeArrowheads="1"/>
            </p:cNvSpPr>
            <p:nvPr/>
          </p:nvSpPr>
          <p:spPr bwMode="auto">
            <a:xfrm>
              <a:off x="8640763" y="6526213"/>
              <a:ext cx="12700" cy="496888"/>
            </a:xfrm>
            <a:prstGeom prst="rect">
              <a:avLst/>
            </a:prstGeom>
            <a:solidFill>
              <a:srgbClr val="EC9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Rectangle 312"/>
            <p:cNvSpPr>
              <a:spLocks noChangeArrowheads="1"/>
            </p:cNvSpPr>
            <p:nvPr/>
          </p:nvSpPr>
          <p:spPr bwMode="auto">
            <a:xfrm>
              <a:off x="8653463" y="6526213"/>
              <a:ext cx="12700" cy="496888"/>
            </a:xfrm>
            <a:prstGeom prst="rect">
              <a:avLst/>
            </a:prstGeom>
            <a:solidFill>
              <a:srgbClr val="EC9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Rectangle 313"/>
            <p:cNvSpPr>
              <a:spLocks noChangeArrowheads="1"/>
            </p:cNvSpPr>
            <p:nvPr/>
          </p:nvSpPr>
          <p:spPr bwMode="auto">
            <a:xfrm>
              <a:off x="7724776"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 name="Rectangle 314"/>
            <p:cNvSpPr>
              <a:spLocks noChangeArrowheads="1"/>
            </p:cNvSpPr>
            <p:nvPr/>
          </p:nvSpPr>
          <p:spPr bwMode="auto">
            <a:xfrm>
              <a:off x="7851776"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315"/>
            <p:cNvSpPr>
              <a:spLocks noChangeArrowheads="1"/>
            </p:cNvSpPr>
            <p:nvPr/>
          </p:nvSpPr>
          <p:spPr bwMode="auto">
            <a:xfrm>
              <a:off x="8043863" y="6754813"/>
              <a:ext cx="368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316"/>
            <p:cNvSpPr>
              <a:spLocks noChangeArrowheads="1"/>
            </p:cNvSpPr>
            <p:nvPr/>
          </p:nvSpPr>
          <p:spPr bwMode="auto">
            <a:xfrm>
              <a:off x="6045201" y="5084763"/>
              <a:ext cx="1692275" cy="53657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Rectangle 317"/>
            <p:cNvSpPr>
              <a:spLocks noChangeArrowheads="1"/>
            </p:cNvSpPr>
            <p:nvPr/>
          </p:nvSpPr>
          <p:spPr bwMode="auto">
            <a:xfrm>
              <a:off x="6045201" y="5084763"/>
              <a:ext cx="1692275" cy="536575"/>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 name="Rectangle 318"/>
            <p:cNvSpPr>
              <a:spLocks noChangeArrowheads="1"/>
            </p:cNvSpPr>
            <p:nvPr/>
          </p:nvSpPr>
          <p:spPr bwMode="auto">
            <a:xfrm>
              <a:off x="6007101" y="5046663"/>
              <a:ext cx="890588"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Rectangle 319"/>
            <p:cNvSpPr>
              <a:spLocks noChangeArrowheads="1"/>
            </p:cNvSpPr>
            <p:nvPr/>
          </p:nvSpPr>
          <p:spPr bwMode="auto">
            <a:xfrm>
              <a:off x="6897688" y="5046663"/>
              <a:ext cx="50800" cy="5349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Rectangle 320"/>
            <p:cNvSpPr>
              <a:spLocks noChangeArrowheads="1"/>
            </p:cNvSpPr>
            <p:nvPr/>
          </p:nvSpPr>
          <p:spPr bwMode="auto">
            <a:xfrm>
              <a:off x="6948488" y="5046663"/>
              <a:ext cx="76200" cy="53498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Rectangle 321"/>
            <p:cNvSpPr>
              <a:spLocks noChangeArrowheads="1"/>
            </p:cNvSpPr>
            <p:nvPr/>
          </p:nvSpPr>
          <p:spPr bwMode="auto">
            <a:xfrm>
              <a:off x="7024688" y="5046663"/>
              <a:ext cx="63500" cy="53498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Rectangle 322"/>
            <p:cNvSpPr>
              <a:spLocks noChangeArrowheads="1"/>
            </p:cNvSpPr>
            <p:nvPr/>
          </p:nvSpPr>
          <p:spPr bwMode="auto">
            <a:xfrm>
              <a:off x="7088188" y="5046663"/>
              <a:ext cx="50800" cy="53498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Rectangle 323"/>
            <p:cNvSpPr>
              <a:spLocks noChangeArrowheads="1"/>
            </p:cNvSpPr>
            <p:nvPr/>
          </p:nvSpPr>
          <p:spPr bwMode="auto">
            <a:xfrm>
              <a:off x="7138988" y="5046663"/>
              <a:ext cx="50800" cy="5349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Rectangle 324"/>
            <p:cNvSpPr>
              <a:spLocks noChangeArrowheads="1"/>
            </p:cNvSpPr>
            <p:nvPr/>
          </p:nvSpPr>
          <p:spPr bwMode="auto">
            <a:xfrm>
              <a:off x="7189788" y="5046663"/>
              <a:ext cx="77788" cy="53498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Rectangle 325"/>
            <p:cNvSpPr>
              <a:spLocks noChangeArrowheads="1"/>
            </p:cNvSpPr>
            <p:nvPr/>
          </p:nvSpPr>
          <p:spPr bwMode="auto">
            <a:xfrm>
              <a:off x="7267576" y="5046663"/>
              <a:ext cx="50800" cy="53498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Rectangle 326"/>
            <p:cNvSpPr>
              <a:spLocks noChangeArrowheads="1"/>
            </p:cNvSpPr>
            <p:nvPr/>
          </p:nvSpPr>
          <p:spPr bwMode="auto">
            <a:xfrm>
              <a:off x="7318376" y="5046663"/>
              <a:ext cx="63500" cy="53498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Rectangle 327"/>
            <p:cNvSpPr>
              <a:spLocks noChangeArrowheads="1"/>
            </p:cNvSpPr>
            <p:nvPr/>
          </p:nvSpPr>
          <p:spPr bwMode="auto">
            <a:xfrm>
              <a:off x="7381876" y="5046663"/>
              <a:ext cx="50800" cy="53498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Rectangle 328"/>
            <p:cNvSpPr>
              <a:spLocks noChangeArrowheads="1"/>
            </p:cNvSpPr>
            <p:nvPr/>
          </p:nvSpPr>
          <p:spPr bwMode="auto">
            <a:xfrm>
              <a:off x="7432676" y="5046663"/>
              <a:ext cx="50800" cy="53498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Rectangle 329"/>
            <p:cNvSpPr>
              <a:spLocks noChangeArrowheads="1"/>
            </p:cNvSpPr>
            <p:nvPr/>
          </p:nvSpPr>
          <p:spPr bwMode="auto">
            <a:xfrm>
              <a:off x="7483476" y="5046663"/>
              <a:ext cx="63500" cy="5349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Rectangle 330"/>
            <p:cNvSpPr>
              <a:spLocks noChangeArrowheads="1"/>
            </p:cNvSpPr>
            <p:nvPr/>
          </p:nvSpPr>
          <p:spPr bwMode="auto">
            <a:xfrm>
              <a:off x="7546976" y="5046663"/>
              <a:ext cx="63500" cy="53498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Rectangle 331"/>
            <p:cNvSpPr>
              <a:spLocks noChangeArrowheads="1"/>
            </p:cNvSpPr>
            <p:nvPr/>
          </p:nvSpPr>
          <p:spPr bwMode="auto">
            <a:xfrm>
              <a:off x="7610476" y="5046663"/>
              <a:ext cx="50800" cy="53498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Rectangle 332"/>
            <p:cNvSpPr>
              <a:spLocks noChangeArrowheads="1"/>
            </p:cNvSpPr>
            <p:nvPr/>
          </p:nvSpPr>
          <p:spPr bwMode="auto">
            <a:xfrm>
              <a:off x="7661276" y="5046663"/>
              <a:ext cx="38100" cy="534988"/>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Rectangle 333"/>
            <p:cNvSpPr>
              <a:spLocks noChangeArrowheads="1"/>
            </p:cNvSpPr>
            <p:nvPr/>
          </p:nvSpPr>
          <p:spPr bwMode="auto">
            <a:xfrm>
              <a:off x="6007101" y="5046663"/>
              <a:ext cx="1692275" cy="5349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 name="Rectangle 334"/>
            <p:cNvSpPr>
              <a:spLocks noChangeArrowheads="1"/>
            </p:cNvSpPr>
            <p:nvPr/>
          </p:nvSpPr>
          <p:spPr bwMode="auto">
            <a:xfrm>
              <a:off x="6503988" y="512286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nsolas" panose="020B0609020204030204" pitchFamily="49" charset="0"/>
                </a:rPr>
                <a:t>«</a:t>
              </a:r>
              <a:r>
                <a:rPr kumimoji="0" lang="en-US" altLang="en-US" sz="1000" b="1" i="0" u="none" strike="noStrike" cap="none" normalizeH="0" baseline="0" dirty="0" err="1">
                  <a:ln>
                    <a:noFill/>
                  </a:ln>
                  <a:solidFill>
                    <a:srgbClr val="000000"/>
                  </a:solidFill>
                  <a:effectLst/>
                  <a:latin typeface="Consolas" panose="020B0609020204030204" pitchFamily="49" charset="0"/>
                </a:rPr>
                <a:t>rdfsClass</a:t>
              </a:r>
              <a:r>
                <a:rPr kumimoji="0" lang="en-US" altLang="en-US" sz="1000" b="1"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 name="Rectangle 335"/>
            <p:cNvSpPr>
              <a:spLocks noChangeArrowheads="1"/>
            </p:cNvSpPr>
            <p:nvPr/>
          </p:nvSpPr>
          <p:spPr bwMode="auto">
            <a:xfrm>
              <a:off x="6630988" y="5276850"/>
              <a:ext cx="482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nsolas" panose="020B0609020204030204" pitchFamily="49" charset="0"/>
                </a:rPr>
                <a:t>Element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9" name="Rectangle 336"/>
            <p:cNvSpPr>
              <a:spLocks noChangeArrowheads="1"/>
            </p:cNvSpPr>
            <p:nvPr/>
          </p:nvSpPr>
          <p:spPr bwMode="auto">
            <a:xfrm>
              <a:off x="6656388"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Rectangle 337"/>
            <p:cNvSpPr>
              <a:spLocks noChangeArrowheads="1"/>
            </p:cNvSpPr>
            <p:nvPr/>
          </p:nvSpPr>
          <p:spPr bwMode="auto">
            <a:xfrm>
              <a:off x="6656388"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 name="Rectangle 338"/>
            <p:cNvSpPr>
              <a:spLocks noChangeArrowheads="1"/>
            </p:cNvSpPr>
            <p:nvPr/>
          </p:nvSpPr>
          <p:spPr bwMode="auto">
            <a:xfrm>
              <a:off x="6618288" y="6526213"/>
              <a:ext cx="482600" cy="496888"/>
            </a:xfrm>
            <a:prstGeom prst="rect">
              <a:avLst/>
            </a:prstGeom>
            <a:solidFill>
              <a:srgbClr val="FFD7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Rectangle 339"/>
            <p:cNvSpPr>
              <a:spLocks noChangeArrowheads="1"/>
            </p:cNvSpPr>
            <p:nvPr/>
          </p:nvSpPr>
          <p:spPr bwMode="auto">
            <a:xfrm>
              <a:off x="7100888" y="6526213"/>
              <a:ext cx="12700" cy="496888"/>
            </a:xfrm>
            <a:prstGeom prst="rect">
              <a:avLst/>
            </a:prstGeom>
            <a:solidFill>
              <a:srgbClr val="FDD5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Rectangle 340"/>
            <p:cNvSpPr>
              <a:spLocks noChangeArrowheads="1"/>
            </p:cNvSpPr>
            <p:nvPr/>
          </p:nvSpPr>
          <p:spPr bwMode="auto">
            <a:xfrm>
              <a:off x="7113588" y="6526213"/>
              <a:ext cx="12700" cy="496888"/>
            </a:xfrm>
            <a:prstGeom prst="rect">
              <a:avLst/>
            </a:prstGeom>
            <a:solidFill>
              <a:srgbClr val="FAD3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Rectangle 341"/>
            <p:cNvSpPr>
              <a:spLocks noChangeArrowheads="1"/>
            </p:cNvSpPr>
            <p:nvPr/>
          </p:nvSpPr>
          <p:spPr bwMode="auto">
            <a:xfrm>
              <a:off x="7126288" y="6526213"/>
              <a:ext cx="12700" cy="496888"/>
            </a:xfrm>
            <a:prstGeom prst="rect">
              <a:avLst/>
            </a:prstGeom>
            <a:solidFill>
              <a:srgbClr val="F8D1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Rectangle 342"/>
            <p:cNvSpPr>
              <a:spLocks noChangeArrowheads="1"/>
            </p:cNvSpPr>
            <p:nvPr/>
          </p:nvSpPr>
          <p:spPr bwMode="auto">
            <a:xfrm>
              <a:off x="7138988" y="6526213"/>
              <a:ext cx="12700" cy="496888"/>
            </a:xfrm>
            <a:prstGeom prst="rect">
              <a:avLst/>
            </a:prstGeom>
            <a:solidFill>
              <a:srgbClr val="F6CF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Rectangle 343"/>
            <p:cNvSpPr>
              <a:spLocks noChangeArrowheads="1"/>
            </p:cNvSpPr>
            <p:nvPr/>
          </p:nvSpPr>
          <p:spPr bwMode="auto">
            <a:xfrm>
              <a:off x="7151688" y="6526213"/>
              <a:ext cx="12700" cy="496888"/>
            </a:xfrm>
            <a:prstGeom prst="rect">
              <a:avLst/>
            </a:prstGeom>
            <a:solidFill>
              <a:srgbClr val="F3CD0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Rectangle 344"/>
            <p:cNvSpPr>
              <a:spLocks noChangeArrowheads="1"/>
            </p:cNvSpPr>
            <p:nvPr/>
          </p:nvSpPr>
          <p:spPr bwMode="auto">
            <a:xfrm>
              <a:off x="7164388" y="6526213"/>
              <a:ext cx="12700" cy="496888"/>
            </a:xfrm>
            <a:prstGeom prst="rect">
              <a:avLst/>
            </a:prstGeom>
            <a:solidFill>
              <a:srgbClr val="F1CC0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Rectangle 345"/>
            <p:cNvSpPr>
              <a:spLocks noChangeArrowheads="1"/>
            </p:cNvSpPr>
            <p:nvPr/>
          </p:nvSpPr>
          <p:spPr bwMode="auto">
            <a:xfrm>
              <a:off x="7177088" y="6526213"/>
              <a:ext cx="12700" cy="496888"/>
            </a:xfrm>
            <a:prstGeom prst="rect">
              <a:avLst/>
            </a:prstGeom>
            <a:solidFill>
              <a:srgbClr val="EECA0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Rectangle 346"/>
            <p:cNvSpPr>
              <a:spLocks noChangeArrowheads="1"/>
            </p:cNvSpPr>
            <p:nvPr/>
          </p:nvSpPr>
          <p:spPr bwMode="auto">
            <a:xfrm>
              <a:off x="7189788" y="6526213"/>
              <a:ext cx="12700" cy="496888"/>
            </a:xfrm>
            <a:prstGeom prst="rect">
              <a:avLst/>
            </a:prstGeom>
            <a:solidFill>
              <a:srgbClr val="ECC8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Rectangle 347"/>
            <p:cNvSpPr>
              <a:spLocks noChangeArrowheads="1"/>
            </p:cNvSpPr>
            <p:nvPr/>
          </p:nvSpPr>
          <p:spPr bwMode="auto">
            <a:xfrm>
              <a:off x="7202488" y="6526213"/>
              <a:ext cx="14288" cy="496888"/>
            </a:xfrm>
            <a:prstGeom prst="rect">
              <a:avLst/>
            </a:prstGeom>
            <a:solidFill>
              <a:srgbClr val="EAC6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Rectangle 348"/>
            <p:cNvSpPr>
              <a:spLocks noChangeArrowheads="1"/>
            </p:cNvSpPr>
            <p:nvPr/>
          </p:nvSpPr>
          <p:spPr bwMode="auto">
            <a:xfrm>
              <a:off x="7216776" y="6526213"/>
              <a:ext cx="12700" cy="496888"/>
            </a:xfrm>
            <a:prstGeom prst="rect">
              <a:avLst/>
            </a:prstGeom>
            <a:solidFill>
              <a:srgbClr val="E7C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Rectangle 349"/>
            <p:cNvSpPr>
              <a:spLocks noChangeArrowheads="1"/>
            </p:cNvSpPr>
            <p:nvPr/>
          </p:nvSpPr>
          <p:spPr bwMode="auto">
            <a:xfrm>
              <a:off x="7229476" y="6526213"/>
              <a:ext cx="12700" cy="496888"/>
            </a:xfrm>
            <a:prstGeom prst="rect">
              <a:avLst/>
            </a:prstGeom>
            <a:solidFill>
              <a:srgbClr val="E5C3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Rectangle 350"/>
            <p:cNvSpPr>
              <a:spLocks noChangeArrowheads="1"/>
            </p:cNvSpPr>
            <p:nvPr/>
          </p:nvSpPr>
          <p:spPr bwMode="auto">
            <a:xfrm>
              <a:off x="7242176" y="6526213"/>
              <a:ext cx="12700" cy="496888"/>
            </a:xfrm>
            <a:prstGeom prst="rect">
              <a:avLst/>
            </a:prstGeom>
            <a:solidFill>
              <a:srgbClr val="E2C1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Rectangle 351"/>
            <p:cNvSpPr>
              <a:spLocks noChangeArrowheads="1"/>
            </p:cNvSpPr>
            <p:nvPr/>
          </p:nvSpPr>
          <p:spPr bwMode="auto">
            <a:xfrm>
              <a:off x="7254876" y="6526213"/>
              <a:ext cx="12700" cy="496888"/>
            </a:xfrm>
            <a:prstGeom prst="rect">
              <a:avLst/>
            </a:prstGeom>
            <a:solidFill>
              <a:srgbClr val="E0BF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Rectangle 352"/>
            <p:cNvSpPr>
              <a:spLocks noChangeArrowheads="1"/>
            </p:cNvSpPr>
            <p:nvPr/>
          </p:nvSpPr>
          <p:spPr bwMode="auto">
            <a:xfrm>
              <a:off x="7267576" y="6526213"/>
              <a:ext cx="12700" cy="496888"/>
            </a:xfrm>
            <a:prstGeom prst="rect">
              <a:avLst/>
            </a:prstGeom>
            <a:solidFill>
              <a:srgbClr val="DEBD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Rectangle 353"/>
            <p:cNvSpPr>
              <a:spLocks noChangeArrowheads="1"/>
            </p:cNvSpPr>
            <p:nvPr/>
          </p:nvSpPr>
          <p:spPr bwMode="auto">
            <a:xfrm>
              <a:off x="7280276" y="6526213"/>
              <a:ext cx="12700" cy="496888"/>
            </a:xfrm>
            <a:prstGeom prst="rect">
              <a:avLst/>
            </a:prstGeom>
            <a:solidFill>
              <a:srgbClr val="DBBB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Rectangle 354"/>
            <p:cNvSpPr>
              <a:spLocks noChangeArrowheads="1"/>
            </p:cNvSpPr>
            <p:nvPr/>
          </p:nvSpPr>
          <p:spPr bwMode="auto">
            <a:xfrm>
              <a:off x="7292976" y="6526213"/>
              <a:ext cx="12700" cy="496888"/>
            </a:xfrm>
            <a:prstGeom prst="rect">
              <a:avLst/>
            </a:prstGeom>
            <a:solidFill>
              <a:srgbClr val="D9B9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Rectangle 355"/>
            <p:cNvSpPr>
              <a:spLocks noChangeArrowheads="1"/>
            </p:cNvSpPr>
            <p:nvPr/>
          </p:nvSpPr>
          <p:spPr bwMode="auto">
            <a:xfrm>
              <a:off x="7305676" y="6526213"/>
              <a:ext cx="12700" cy="496888"/>
            </a:xfrm>
            <a:prstGeom prst="rect">
              <a:avLst/>
            </a:prstGeom>
            <a:solidFill>
              <a:srgbClr val="D7B7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Rectangle 356"/>
            <p:cNvSpPr>
              <a:spLocks noChangeArrowheads="1"/>
            </p:cNvSpPr>
            <p:nvPr/>
          </p:nvSpPr>
          <p:spPr bwMode="auto">
            <a:xfrm>
              <a:off x="7318376" y="6526213"/>
              <a:ext cx="12700" cy="496888"/>
            </a:xfrm>
            <a:prstGeom prst="rect">
              <a:avLst/>
            </a:prstGeom>
            <a:solidFill>
              <a:srgbClr val="D4B5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Rectangle 357"/>
            <p:cNvSpPr>
              <a:spLocks noChangeArrowheads="1"/>
            </p:cNvSpPr>
            <p:nvPr/>
          </p:nvSpPr>
          <p:spPr bwMode="auto">
            <a:xfrm>
              <a:off x="7331076" y="6526213"/>
              <a:ext cx="12700" cy="496888"/>
            </a:xfrm>
            <a:prstGeom prst="rect">
              <a:avLst/>
            </a:prstGeom>
            <a:solidFill>
              <a:srgbClr val="D2B3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Rectangle 358"/>
            <p:cNvSpPr>
              <a:spLocks noChangeArrowheads="1"/>
            </p:cNvSpPr>
            <p:nvPr/>
          </p:nvSpPr>
          <p:spPr bwMode="auto">
            <a:xfrm>
              <a:off x="7343776" y="6526213"/>
              <a:ext cx="12700" cy="496888"/>
            </a:xfrm>
            <a:prstGeom prst="rect">
              <a:avLst/>
            </a:prstGeom>
            <a:solidFill>
              <a:srgbClr val="CFB1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Rectangle 359"/>
            <p:cNvSpPr>
              <a:spLocks noChangeArrowheads="1"/>
            </p:cNvSpPr>
            <p:nvPr/>
          </p:nvSpPr>
          <p:spPr bwMode="auto">
            <a:xfrm>
              <a:off x="7356476" y="6526213"/>
              <a:ext cx="12700" cy="496888"/>
            </a:xfrm>
            <a:prstGeom prst="rect">
              <a:avLst/>
            </a:prstGeom>
            <a:solidFill>
              <a:srgbClr val="CDAF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Rectangle 360"/>
            <p:cNvSpPr>
              <a:spLocks noChangeArrowheads="1"/>
            </p:cNvSpPr>
            <p:nvPr/>
          </p:nvSpPr>
          <p:spPr bwMode="auto">
            <a:xfrm>
              <a:off x="7369176" y="6526213"/>
              <a:ext cx="12700" cy="496888"/>
            </a:xfrm>
            <a:prstGeom prst="rect">
              <a:avLst/>
            </a:prstGeom>
            <a:solidFill>
              <a:srgbClr val="CAAD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Rectangle 361"/>
            <p:cNvSpPr>
              <a:spLocks noChangeArrowheads="1"/>
            </p:cNvSpPr>
            <p:nvPr/>
          </p:nvSpPr>
          <p:spPr bwMode="auto">
            <a:xfrm>
              <a:off x="7381876" y="6526213"/>
              <a:ext cx="12700" cy="496888"/>
            </a:xfrm>
            <a:prstGeom prst="rect">
              <a:avLst/>
            </a:prstGeom>
            <a:solidFill>
              <a:srgbClr val="C7AB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Rectangle 362"/>
            <p:cNvSpPr>
              <a:spLocks noChangeArrowheads="1"/>
            </p:cNvSpPr>
            <p:nvPr/>
          </p:nvSpPr>
          <p:spPr bwMode="auto">
            <a:xfrm>
              <a:off x="7394576" y="6526213"/>
              <a:ext cx="12700" cy="496888"/>
            </a:xfrm>
            <a:prstGeom prst="rect">
              <a:avLst/>
            </a:prstGeom>
            <a:solidFill>
              <a:srgbClr val="C5AA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Rectangle 363"/>
            <p:cNvSpPr>
              <a:spLocks noChangeArrowheads="1"/>
            </p:cNvSpPr>
            <p:nvPr/>
          </p:nvSpPr>
          <p:spPr bwMode="auto">
            <a:xfrm>
              <a:off x="7407276" y="6526213"/>
              <a:ext cx="12700" cy="496888"/>
            </a:xfrm>
            <a:prstGeom prst="rect">
              <a:avLst/>
            </a:prstGeom>
            <a:solidFill>
              <a:srgbClr val="C3A8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Rectangle 364"/>
            <p:cNvSpPr>
              <a:spLocks noChangeArrowheads="1"/>
            </p:cNvSpPr>
            <p:nvPr/>
          </p:nvSpPr>
          <p:spPr bwMode="auto">
            <a:xfrm>
              <a:off x="7419976" y="6526213"/>
              <a:ext cx="12700" cy="496888"/>
            </a:xfrm>
            <a:prstGeom prst="rect">
              <a:avLst/>
            </a:prstGeom>
            <a:solidFill>
              <a:srgbClr val="C0A6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Rectangle 365"/>
            <p:cNvSpPr>
              <a:spLocks noChangeArrowheads="1"/>
            </p:cNvSpPr>
            <p:nvPr/>
          </p:nvSpPr>
          <p:spPr bwMode="auto">
            <a:xfrm>
              <a:off x="7432676" y="6526213"/>
              <a:ext cx="12700" cy="496888"/>
            </a:xfrm>
            <a:prstGeom prst="rect">
              <a:avLst/>
            </a:prstGeom>
            <a:solidFill>
              <a:srgbClr val="BEA4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Rectangle 366"/>
            <p:cNvSpPr>
              <a:spLocks noChangeArrowheads="1"/>
            </p:cNvSpPr>
            <p:nvPr/>
          </p:nvSpPr>
          <p:spPr bwMode="auto">
            <a:xfrm>
              <a:off x="7445376" y="6526213"/>
              <a:ext cx="12700" cy="496888"/>
            </a:xfrm>
            <a:prstGeom prst="rect">
              <a:avLst/>
            </a:prstGeom>
            <a:solidFill>
              <a:srgbClr val="BBA3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Rectangle 367"/>
            <p:cNvSpPr>
              <a:spLocks noChangeArrowheads="1"/>
            </p:cNvSpPr>
            <p:nvPr/>
          </p:nvSpPr>
          <p:spPr bwMode="auto">
            <a:xfrm>
              <a:off x="7458076" y="6526213"/>
              <a:ext cx="12700" cy="496888"/>
            </a:xfrm>
            <a:prstGeom prst="rect">
              <a:avLst/>
            </a:prstGeom>
            <a:solidFill>
              <a:srgbClr val="B9A1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Rectangle 368"/>
            <p:cNvSpPr>
              <a:spLocks noChangeArrowheads="1"/>
            </p:cNvSpPr>
            <p:nvPr/>
          </p:nvSpPr>
          <p:spPr bwMode="auto">
            <a:xfrm>
              <a:off x="7470776" y="6526213"/>
              <a:ext cx="12700" cy="496888"/>
            </a:xfrm>
            <a:prstGeom prst="rect">
              <a:avLst/>
            </a:prstGeom>
            <a:solidFill>
              <a:srgbClr val="B79F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Rectangle 369"/>
            <p:cNvSpPr>
              <a:spLocks noChangeArrowheads="1"/>
            </p:cNvSpPr>
            <p:nvPr/>
          </p:nvSpPr>
          <p:spPr bwMode="auto">
            <a:xfrm>
              <a:off x="7483476" y="6526213"/>
              <a:ext cx="12700" cy="496888"/>
            </a:xfrm>
            <a:prstGeom prst="rect">
              <a:avLst/>
            </a:prstGeom>
            <a:solidFill>
              <a:srgbClr val="B49D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Rectangle 370"/>
            <p:cNvSpPr>
              <a:spLocks noChangeArrowheads="1"/>
            </p:cNvSpPr>
            <p:nvPr/>
          </p:nvSpPr>
          <p:spPr bwMode="auto">
            <a:xfrm>
              <a:off x="7496176" y="6526213"/>
              <a:ext cx="12700" cy="496888"/>
            </a:xfrm>
            <a:prstGeom prst="rect">
              <a:avLst/>
            </a:prstGeom>
            <a:solidFill>
              <a:srgbClr val="B2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Rectangle 371"/>
            <p:cNvSpPr>
              <a:spLocks noChangeArrowheads="1"/>
            </p:cNvSpPr>
            <p:nvPr/>
          </p:nvSpPr>
          <p:spPr bwMode="auto">
            <a:xfrm>
              <a:off x="7508876" y="6526213"/>
              <a:ext cx="12700" cy="496888"/>
            </a:xfrm>
            <a:prstGeom prst="rect">
              <a:avLst/>
            </a:prstGeom>
            <a:solidFill>
              <a:srgbClr val="B09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Rectangle 372"/>
            <p:cNvSpPr>
              <a:spLocks noChangeArrowheads="1"/>
            </p:cNvSpPr>
            <p:nvPr/>
          </p:nvSpPr>
          <p:spPr bwMode="auto">
            <a:xfrm>
              <a:off x="7521576" y="6526213"/>
              <a:ext cx="12700" cy="496888"/>
            </a:xfrm>
            <a:prstGeom prst="rect">
              <a:avLst/>
            </a:prstGeom>
            <a:solidFill>
              <a:srgbClr val="AD97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Rectangle 373"/>
            <p:cNvSpPr>
              <a:spLocks noChangeArrowheads="1"/>
            </p:cNvSpPr>
            <p:nvPr/>
          </p:nvSpPr>
          <p:spPr bwMode="auto">
            <a:xfrm>
              <a:off x="7534276" y="6526213"/>
              <a:ext cx="12700" cy="496888"/>
            </a:xfrm>
            <a:prstGeom prst="rect">
              <a:avLst/>
            </a:prstGeom>
            <a:solidFill>
              <a:srgbClr val="AB95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7" name="Rectangle 374"/>
            <p:cNvSpPr>
              <a:spLocks noChangeArrowheads="1"/>
            </p:cNvSpPr>
            <p:nvPr/>
          </p:nvSpPr>
          <p:spPr bwMode="auto">
            <a:xfrm>
              <a:off x="7546976" y="6526213"/>
              <a:ext cx="12700" cy="496888"/>
            </a:xfrm>
            <a:prstGeom prst="rect">
              <a:avLst/>
            </a:prstGeom>
            <a:solidFill>
              <a:srgbClr val="A893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8" name="Rectangle 375"/>
            <p:cNvSpPr>
              <a:spLocks noChangeArrowheads="1"/>
            </p:cNvSpPr>
            <p:nvPr/>
          </p:nvSpPr>
          <p:spPr bwMode="auto">
            <a:xfrm>
              <a:off x="6618288"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9" name="Rectangle 376"/>
            <p:cNvSpPr>
              <a:spLocks noChangeArrowheads="1"/>
            </p:cNvSpPr>
            <p:nvPr/>
          </p:nvSpPr>
          <p:spPr bwMode="auto">
            <a:xfrm>
              <a:off x="6745288"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377"/>
            <p:cNvSpPr>
              <a:spLocks noChangeArrowheads="1"/>
            </p:cNvSpPr>
            <p:nvPr/>
          </p:nvSpPr>
          <p:spPr bwMode="auto">
            <a:xfrm>
              <a:off x="6935788" y="6754813"/>
              <a:ext cx="3683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378"/>
            <p:cNvSpPr>
              <a:spLocks noChangeArrowheads="1"/>
            </p:cNvSpPr>
            <p:nvPr/>
          </p:nvSpPr>
          <p:spPr bwMode="auto">
            <a:xfrm>
              <a:off x="8883651" y="6564313"/>
              <a:ext cx="941388" cy="4968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Rectangle 379"/>
            <p:cNvSpPr>
              <a:spLocks noChangeArrowheads="1"/>
            </p:cNvSpPr>
            <p:nvPr/>
          </p:nvSpPr>
          <p:spPr bwMode="auto">
            <a:xfrm>
              <a:off x="8883651" y="6564313"/>
              <a:ext cx="941388" cy="496888"/>
            </a:xfrm>
            <a:prstGeom prst="rect">
              <a:avLst/>
            </a:prstGeom>
            <a:noFill/>
            <a:ln w="1270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3" name="Rectangle 380"/>
            <p:cNvSpPr>
              <a:spLocks noChangeArrowheads="1"/>
            </p:cNvSpPr>
            <p:nvPr/>
          </p:nvSpPr>
          <p:spPr bwMode="auto">
            <a:xfrm>
              <a:off x="8845551" y="6526213"/>
              <a:ext cx="482600" cy="496888"/>
            </a:xfrm>
            <a:prstGeom prst="rect">
              <a:avLst/>
            </a:prstGeom>
            <a:solidFill>
              <a:srgbClr val="FFAD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Rectangle 381"/>
            <p:cNvSpPr>
              <a:spLocks noChangeArrowheads="1"/>
            </p:cNvSpPr>
            <p:nvPr/>
          </p:nvSpPr>
          <p:spPr bwMode="auto">
            <a:xfrm>
              <a:off x="9328151" y="6526213"/>
              <a:ext cx="12700" cy="496888"/>
            </a:xfrm>
            <a:prstGeom prst="rect">
              <a:avLst/>
            </a:prstGeom>
            <a:solidFill>
              <a:srgbClr val="FEAC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Rectangle 382"/>
            <p:cNvSpPr>
              <a:spLocks noChangeArrowheads="1"/>
            </p:cNvSpPr>
            <p:nvPr/>
          </p:nvSpPr>
          <p:spPr bwMode="auto">
            <a:xfrm>
              <a:off x="9340851" y="6526213"/>
              <a:ext cx="12700" cy="496888"/>
            </a:xfrm>
            <a:prstGeom prst="rect">
              <a:avLst/>
            </a:prstGeom>
            <a:solidFill>
              <a:srgbClr val="FDAB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Rectangle 383"/>
            <p:cNvSpPr>
              <a:spLocks noChangeArrowheads="1"/>
            </p:cNvSpPr>
            <p:nvPr/>
          </p:nvSpPr>
          <p:spPr bwMode="auto">
            <a:xfrm>
              <a:off x="9353551" y="6526213"/>
              <a:ext cx="12700" cy="496888"/>
            </a:xfrm>
            <a:prstGeom prst="rect">
              <a:avLst/>
            </a:prstGeom>
            <a:solidFill>
              <a:srgbClr val="FCA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Rectangle 384"/>
            <p:cNvSpPr>
              <a:spLocks noChangeArrowheads="1"/>
            </p:cNvSpPr>
            <p:nvPr/>
          </p:nvSpPr>
          <p:spPr bwMode="auto">
            <a:xfrm>
              <a:off x="9366251" y="6526213"/>
              <a:ext cx="12700" cy="496888"/>
            </a:xfrm>
            <a:prstGeom prst="rect">
              <a:avLst/>
            </a:prstGeom>
            <a:solidFill>
              <a:srgbClr val="FBAA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Rectangle 385"/>
            <p:cNvSpPr>
              <a:spLocks noChangeArrowheads="1"/>
            </p:cNvSpPr>
            <p:nvPr/>
          </p:nvSpPr>
          <p:spPr bwMode="auto">
            <a:xfrm>
              <a:off x="9378951" y="6526213"/>
              <a:ext cx="12700" cy="496888"/>
            </a:xfrm>
            <a:prstGeom prst="rect">
              <a:avLst/>
            </a:prstGeom>
            <a:solidFill>
              <a:srgbClr val="FAA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9" name="Rectangle 386"/>
            <p:cNvSpPr>
              <a:spLocks noChangeArrowheads="1"/>
            </p:cNvSpPr>
            <p:nvPr/>
          </p:nvSpPr>
          <p:spPr bwMode="auto">
            <a:xfrm>
              <a:off x="9391651" y="6526213"/>
              <a:ext cx="12700" cy="496888"/>
            </a:xfrm>
            <a:prstGeom prst="rect">
              <a:avLst/>
            </a:prstGeom>
            <a:solidFill>
              <a:srgbClr val="F9A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0" name="Rectangle 387"/>
            <p:cNvSpPr>
              <a:spLocks noChangeArrowheads="1"/>
            </p:cNvSpPr>
            <p:nvPr/>
          </p:nvSpPr>
          <p:spPr bwMode="auto">
            <a:xfrm>
              <a:off x="9404351" y="6526213"/>
              <a:ext cx="12700" cy="496888"/>
            </a:xfrm>
            <a:prstGeom prst="rect">
              <a:avLst/>
            </a:prstGeom>
            <a:solidFill>
              <a:srgbClr val="F8A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1" name="Rectangle 388"/>
            <p:cNvSpPr>
              <a:spLocks noChangeArrowheads="1"/>
            </p:cNvSpPr>
            <p:nvPr/>
          </p:nvSpPr>
          <p:spPr bwMode="auto">
            <a:xfrm>
              <a:off x="9417051" y="6526213"/>
              <a:ext cx="12700" cy="496888"/>
            </a:xfrm>
            <a:prstGeom prst="rect">
              <a:avLst/>
            </a:prstGeom>
            <a:solidFill>
              <a:srgbClr val="F7A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2" name="Rectangle 389"/>
            <p:cNvSpPr>
              <a:spLocks noChangeArrowheads="1"/>
            </p:cNvSpPr>
            <p:nvPr/>
          </p:nvSpPr>
          <p:spPr bwMode="auto">
            <a:xfrm>
              <a:off x="9429751" y="6526213"/>
              <a:ext cx="12700" cy="496888"/>
            </a:xfrm>
            <a:prstGeom prst="rect">
              <a:avLst/>
            </a:prstGeom>
            <a:solidFill>
              <a:srgbClr val="F6A6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3" name="Rectangle 390"/>
            <p:cNvSpPr>
              <a:spLocks noChangeArrowheads="1"/>
            </p:cNvSpPr>
            <p:nvPr/>
          </p:nvSpPr>
          <p:spPr bwMode="auto">
            <a:xfrm>
              <a:off x="9442451" y="6526213"/>
              <a:ext cx="12700" cy="496888"/>
            </a:xfrm>
            <a:prstGeom prst="rect">
              <a:avLst/>
            </a:prstGeom>
            <a:solidFill>
              <a:srgbClr val="F5A5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Rectangle 391"/>
            <p:cNvSpPr>
              <a:spLocks noChangeArrowheads="1"/>
            </p:cNvSpPr>
            <p:nvPr/>
          </p:nvSpPr>
          <p:spPr bwMode="auto">
            <a:xfrm>
              <a:off x="9455151" y="6526213"/>
              <a:ext cx="12700" cy="496888"/>
            </a:xfrm>
            <a:prstGeom prst="rect">
              <a:avLst/>
            </a:prstGeom>
            <a:solidFill>
              <a:srgbClr val="F4A5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5" name="Rectangle 392"/>
            <p:cNvSpPr>
              <a:spLocks noChangeArrowheads="1"/>
            </p:cNvSpPr>
            <p:nvPr/>
          </p:nvSpPr>
          <p:spPr bwMode="auto">
            <a:xfrm>
              <a:off x="9467851" y="6526213"/>
              <a:ext cx="12700" cy="496888"/>
            </a:xfrm>
            <a:prstGeom prst="rect">
              <a:avLst/>
            </a:prstGeom>
            <a:solidFill>
              <a:srgbClr val="F3A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6" name="Rectangle 393"/>
            <p:cNvSpPr>
              <a:spLocks noChangeArrowheads="1"/>
            </p:cNvSpPr>
            <p:nvPr/>
          </p:nvSpPr>
          <p:spPr bwMode="auto">
            <a:xfrm>
              <a:off x="9480551" y="6526213"/>
              <a:ext cx="12700" cy="496888"/>
            </a:xfrm>
            <a:prstGeom prst="rect">
              <a:avLst/>
            </a:prstGeom>
            <a:solidFill>
              <a:srgbClr val="F2A3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7" name="Rectangle 394"/>
            <p:cNvSpPr>
              <a:spLocks noChangeArrowheads="1"/>
            </p:cNvSpPr>
            <p:nvPr/>
          </p:nvSpPr>
          <p:spPr bwMode="auto">
            <a:xfrm>
              <a:off x="9493251" y="6526213"/>
              <a:ext cx="12700" cy="496888"/>
            </a:xfrm>
            <a:prstGeom prst="rect">
              <a:avLst/>
            </a:prstGeom>
            <a:solidFill>
              <a:srgbClr val="F1A2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8" name="Rectangle 395"/>
            <p:cNvSpPr>
              <a:spLocks noChangeArrowheads="1"/>
            </p:cNvSpPr>
            <p:nvPr/>
          </p:nvSpPr>
          <p:spPr bwMode="auto">
            <a:xfrm>
              <a:off x="9505951" y="6526213"/>
              <a:ext cx="12700" cy="496888"/>
            </a:xfrm>
            <a:prstGeom prst="rect">
              <a:avLst/>
            </a:prstGeom>
            <a:solidFill>
              <a:srgbClr val="F0A1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9" name="Rectangle 396"/>
            <p:cNvSpPr>
              <a:spLocks noChangeArrowheads="1"/>
            </p:cNvSpPr>
            <p:nvPr/>
          </p:nvSpPr>
          <p:spPr bwMode="auto">
            <a:xfrm>
              <a:off x="9518651" y="6526213"/>
              <a:ext cx="12700" cy="496888"/>
            </a:xfrm>
            <a:prstGeom prst="rect">
              <a:avLst/>
            </a:prstGeom>
            <a:solidFill>
              <a:srgbClr val="EFA1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0" name="Rectangle 397"/>
            <p:cNvSpPr>
              <a:spLocks noChangeArrowheads="1"/>
            </p:cNvSpPr>
            <p:nvPr/>
          </p:nvSpPr>
          <p:spPr bwMode="auto">
            <a:xfrm>
              <a:off x="9531351" y="6526213"/>
              <a:ext cx="12700" cy="496888"/>
            </a:xfrm>
            <a:prstGeom prst="rect">
              <a:avLst/>
            </a:prstGeom>
            <a:solidFill>
              <a:srgbClr val="EEA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1" name="Rectangle 398"/>
            <p:cNvSpPr>
              <a:spLocks noChangeArrowheads="1"/>
            </p:cNvSpPr>
            <p:nvPr/>
          </p:nvSpPr>
          <p:spPr bwMode="auto">
            <a:xfrm>
              <a:off x="9544051" y="6526213"/>
              <a:ext cx="12700" cy="496888"/>
            </a:xfrm>
            <a:prstGeom prst="rect">
              <a:avLst/>
            </a:prstGeom>
            <a:solidFill>
              <a:srgbClr val="ED9F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2" name="Rectangle 399"/>
            <p:cNvSpPr>
              <a:spLocks noChangeArrowheads="1"/>
            </p:cNvSpPr>
            <p:nvPr/>
          </p:nvSpPr>
          <p:spPr bwMode="auto">
            <a:xfrm>
              <a:off x="9556751" y="6526213"/>
              <a:ext cx="12700" cy="496888"/>
            </a:xfrm>
            <a:prstGeom prst="rect">
              <a:avLst/>
            </a:prstGeom>
            <a:solidFill>
              <a:srgbClr val="EC9F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3" name="Rectangle 400"/>
            <p:cNvSpPr>
              <a:spLocks noChangeArrowheads="1"/>
            </p:cNvSpPr>
            <p:nvPr/>
          </p:nvSpPr>
          <p:spPr bwMode="auto">
            <a:xfrm>
              <a:off x="9569451" y="6526213"/>
              <a:ext cx="12700" cy="496888"/>
            </a:xfrm>
            <a:prstGeom prst="rect">
              <a:avLst/>
            </a:prstGeom>
            <a:solidFill>
              <a:srgbClr val="EB9E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4" name="Rectangle 401"/>
            <p:cNvSpPr>
              <a:spLocks noChangeArrowheads="1"/>
            </p:cNvSpPr>
            <p:nvPr/>
          </p:nvSpPr>
          <p:spPr bwMode="auto">
            <a:xfrm>
              <a:off x="9582151" y="6526213"/>
              <a:ext cx="12700" cy="496888"/>
            </a:xfrm>
            <a:prstGeom prst="rect">
              <a:avLst/>
            </a:prstGeom>
            <a:solidFill>
              <a:srgbClr val="EA9D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5" name="Rectangle 402"/>
            <p:cNvSpPr>
              <a:spLocks noChangeArrowheads="1"/>
            </p:cNvSpPr>
            <p:nvPr/>
          </p:nvSpPr>
          <p:spPr bwMode="auto">
            <a:xfrm>
              <a:off x="9594851" y="6526213"/>
              <a:ext cx="12700" cy="496888"/>
            </a:xfrm>
            <a:prstGeom prst="rect">
              <a:avLst/>
            </a:prstGeom>
            <a:solidFill>
              <a:srgbClr val="E99C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6" name="Rectangle 403"/>
            <p:cNvSpPr>
              <a:spLocks noChangeArrowheads="1"/>
            </p:cNvSpPr>
            <p:nvPr/>
          </p:nvSpPr>
          <p:spPr bwMode="auto">
            <a:xfrm>
              <a:off x="9607551" y="6526213"/>
              <a:ext cx="12700" cy="496888"/>
            </a:xfrm>
            <a:prstGeom prst="rect">
              <a:avLst/>
            </a:prstGeom>
            <a:solidFill>
              <a:srgbClr val="E89B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7" name="Rectangle 404"/>
            <p:cNvSpPr>
              <a:spLocks noChangeArrowheads="1"/>
            </p:cNvSpPr>
            <p:nvPr/>
          </p:nvSpPr>
          <p:spPr bwMode="auto">
            <a:xfrm>
              <a:off x="9620251" y="6526213"/>
              <a:ext cx="12700" cy="496888"/>
            </a:xfrm>
            <a:prstGeom prst="rect">
              <a:avLst/>
            </a:prstGeom>
            <a:solidFill>
              <a:srgbClr val="E79A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8" name="Rectangle 405"/>
            <p:cNvSpPr>
              <a:spLocks noChangeArrowheads="1"/>
            </p:cNvSpPr>
            <p:nvPr/>
          </p:nvSpPr>
          <p:spPr bwMode="auto">
            <a:xfrm>
              <a:off x="9632951" y="6526213"/>
              <a:ext cx="12700" cy="496888"/>
            </a:xfrm>
            <a:prstGeom prst="rect">
              <a:avLst/>
            </a:prstGeom>
            <a:solidFill>
              <a:srgbClr val="E69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9" name="Rectangle 406"/>
            <p:cNvSpPr>
              <a:spLocks noChangeArrowheads="1"/>
            </p:cNvSpPr>
            <p:nvPr/>
          </p:nvSpPr>
          <p:spPr bwMode="auto">
            <a:xfrm>
              <a:off x="9645651" y="6526213"/>
              <a:ext cx="14288" cy="496888"/>
            </a:xfrm>
            <a:prstGeom prst="rect">
              <a:avLst/>
            </a:prstGeom>
            <a:solidFill>
              <a:srgbClr val="E599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0" name="Rectangle 407"/>
            <p:cNvSpPr>
              <a:spLocks noChangeArrowheads="1"/>
            </p:cNvSpPr>
            <p:nvPr/>
          </p:nvSpPr>
          <p:spPr bwMode="auto">
            <a:xfrm>
              <a:off x="9659938" y="6526213"/>
              <a:ext cx="12700" cy="496888"/>
            </a:xfrm>
            <a:prstGeom prst="rect">
              <a:avLst/>
            </a:prstGeom>
            <a:solidFill>
              <a:srgbClr val="E49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1" name="Rectangle 408"/>
            <p:cNvSpPr>
              <a:spLocks noChangeArrowheads="1"/>
            </p:cNvSpPr>
            <p:nvPr/>
          </p:nvSpPr>
          <p:spPr bwMode="auto">
            <a:xfrm>
              <a:off x="9672638" y="6526213"/>
              <a:ext cx="12700" cy="496888"/>
            </a:xfrm>
            <a:prstGeom prst="rect">
              <a:avLst/>
            </a:prstGeom>
            <a:solidFill>
              <a:srgbClr val="E397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2" name="Rectangle 409"/>
            <p:cNvSpPr>
              <a:spLocks noChangeArrowheads="1"/>
            </p:cNvSpPr>
            <p:nvPr/>
          </p:nvSpPr>
          <p:spPr bwMode="auto">
            <a:xfrm>
              <a:off x="9685338" y="6526213"/>
              <a:ext cx="12700" cy="496888"/>
            </a:xfrm>
            <a:prstGeom prst="rect">
              <a:avLst/>
            </a:prstGeom>
            <a:solidFill>
              <a:srgbClr val="E296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Rectangle 410"/>
            <p:cNvSpPr>
              <a:spLocks noChangeArrowheads="1"/>
            </p:cNvSpPr>
            <p:nvPr/>
          </p:nvSpPr>
          <p:spPr bwMode="auto">
            <a:xfrm>
              <a:off x="9698038" y="6526213"/>
              <a:ext cx="12700" cy="496888"/>
            </a:xfrm>
            <a:prstGeom prst="rect">
              <a:avLst/>
            </a:prstGeom>
            <a:solidFill>
              <a:srgbClr val="E196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4" name="Rectangle 411"/>
            <p:cNvSpPr>
              <a:spLocks noChangeArrowheads="1"/>
            </p:cNvSpPr>
            <p:nvPr/>
          </p:nvSpPr>
          <p:spPr bwMode="auto">
            <a:xfrm>
              <a:off x="9710738" y="6526213"/>
              <a:ext cx="12700" cy="496888"/>
            </a:xfrm>
            <a:prstGeom prst="rect">
              <a:avLst/>
            </a:prstGeom>
            <a:solidFill>
              <a:srgbClr val="E095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5" name="Rectangle 412"/>
            <p:cNvSpPr>
              <a:spLocks noChangeArrowheads="1"/>
            </p:cNvSpPr>
            <p:nvPr/>
          </p:nvSpPr>
          <p:spPr bwMode="auto">
            <a:xfrm>
              <a:off x="9723438" y="6526213"/>
              <a:ext cx="12700" cy="496888"/>
            </a:xfrm>
            <a:prstGeom prst="rect">
              <a:avLst/>
            </a:prstGeom>
            <a:solidFill>
              <a:srgbClr val="DF9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6" name="Rectangle 413"/>
            <p:cNvSpPr>
              <a:spLocks noChangeArrowheads="1"/>
            </p:cNvSpPr>
            <p:nvPr/>
          </p:nvSpPr>
          <p:spPr bwMode="auto">
            <a:xfrm>
              <a:off x="9736138" y="6526213"/>
              <a:ext cx="12700" cy="496888"/>
            </a:xfrm>
            <a:prstGeom prst="rect">
              <a:avLst/>
            </a:prstGeom>
            <a:solidFill>
              <a:srgbClr val="DE93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7" name="Rectangle 414"/>
            <p:cNvSpPr>
              <a:spLocks noChangeArrowheads="1"/>
            </p:cNvSpPr>
            <p:nvPr/>
          </p:nvSpPr>
          <p:spPr bwMode="auto">
            <a:xfrm>
              <a:off x="9748838" y="6526213"/>
              <a:ext cx="12700" cy="496888"/>
            </a:xfrm>
            <a:prstGeom prst="rect">
              <a:avLst/>
            </a:prstGeom>
            <a:solidFill>
              <a:srgbClr val="DD93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8" name="Rectangle 415"/>
            <p:cNvSpPr>
              <a:spLocks noChangeArrowheads="1"/>
            </p:cNvSpPr>
            <p:nvPr/>
          </p:nvSpPr>
          <p:spPr bwMode="auto">
            <a:xfrm>
              <a:off x="9761538" y="6526213"/>
              <a:ext cx="12700" cy="496888"/>
            </a:xfrm>
            <a:prstGeom prst="rect">
              <a:avLst/>
            </a:prstGeom>
            <a:solidFill>
              <a:srgbClr val="DC92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9" name="Rectangle 416"/>
            <p:cNvSpPr>
              <a:spLocks noChangeArrowheads="1"/>
            </p:cNvSpPr>
            <p:nvPr/>
          </p:nvSpPr>
          <p:spPr bwMode="auto">
            <a:xfrm>
              <a:off x="9774238" y="6526213"/>
              <a:ext cx="12700" cy="496888"/>
            </a:xfrm>
            <a:prstGeom prst="rect">
              <a:avLst/>
            </a:prstGeom>
            <a:solidFill>
              <a:srgbClr val="DB91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0" name="Rectangle 417"/>
            <p:cNvSpPr>
              <a:spLocks noChangeArrowheads="1"/>
            </p:cNvSpPr>
            <p:nvPr/>
          </p:nvSpPr>
          <p:spPr bwMode="auto">
            <a:xfrm>
              <a:off x="8845551" y="6526213"/>
              <a:ext cx="941388" cy="496888"/>
            </a:xfrm>
            <a:prstGeom prst="rect">
              <a:avLst/>
            </a:prstGeom>
            <a:noFill/>
            <a:ln w="254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 name="Rectangle 418"/>
            <p:cNvSpPr>
              <a:spLocks noChangeArrowheads="1"/>
            </p:cNvSpPr>
            <p:nvPr/>
          </p:nvSpPr>
          <p:spPr bwMode="auto">
            <a:xfrm>
              <a:off x="8972551" y="6602413"/>
              <a:ext cx="723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«rdfsClass»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419"/>
            <p:cNvSpPr>
              <a:spLocks noChangeArrowheads="1"/>
            </p:cNvSpPr>
            <p:nvPr/>
          </p:nvSpPr>
          <p:spPr bwMode="auto">
            <a:xfrm>
              <a:off x="8934451" y="6754813"/>
              <a:ext cx="787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Consolas" panose="020B0609020204030204" pitchFamily="49" charset="0"/>
                </a:rPr>
                <a:t>PeriodOfTime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Line 420"/>
            <p:cNvSpPr>
              <a:spLocks noChangeShapeType="1"/>
            </p:cNvSpPr>
            <p:nvPr/>
          </p:nvSpPr>
          <p:spPr bwMode="auto">
            <a:xfrm flipV="1">
              <a:off x="8183563"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 name="Line 421"/>
            <p:cNvSpPr>
              <a:spLocks noChangeShapeType="1"/>
            </p:cNvSpPr>
            <p:nvPr/>
          </p:nvSpPr>
          <p:spPr bwMode="auto">
            <a:xfrm flipV="1">
              <a:off x="6859588" y="5608638"/>
              <a:ext cx="0" cy="6238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 name="Freeform 422"/>
            <p:cNvSpPr>
              <a:spLocks/>
            </p:cNvSpPr>
            <p:nvPr/>
          </p:nvSpPr>
          <p:spPr bwMode="auto">
            <a:xfrm>
              <a:off x="6783388" y="5608638"/>
              <a:ext cx="152400" cy="203200"/>
            </a:xfrm>
            <a:custGeom>
              <a:avLst/>
              <a:gdLst>
                <a:gd name="T0" fmla="*/ 96 w 96"/>
                <a:gd name="T1" fmla="*/ 128 h 128"/>
                <a:gd name="T2" fmla="*/ 0 w 96"/>
                <a:gd name="T3" fmla="*/ 128 h 128"/>
                <a:gd name="T4" fmla="*/ 48 w 96"/>
                <a:gd name="T5" fmla="*/ 0 h 128"/>
                <a:gd name="T6" fmla="*/ 96 w 96"/>
                <a:gd name="T7" fmla="*/ 128 h 128"/>
              </a:gdLst>
              <a:ahLst/>
              <a:cxnLst>
                <a:cxn ang="0">
                  <a:pos x="T0" y="T1"/>
                </a:cxn>
                <a:cxn ang="0">
                  <a:pos x="T2" y="T3"/>
                </a:cxn>
                <a:cxn ang="0">
                  <a:pos x="T4" y="T5"/>
                </a:cxn>
                <a:cxn ang="0">
                  <a:pos x="T6" y="T7"/>
                </a:cxn>
              </a:cxnLst>
              <a:rect l="0" t="0" r="r" b="b"/>
              <a:pathLst>
                <a:path w="96" h="128">
                  <a:moveTo>
                    <a:pt x="96" y="128"/>
                  </a:moveTo>
                  <a:lnTo>
                    <a:pt x="0" y="128"/>
                  </a:lnTo>
                  <a:lnTo>
                    <a:pt x="48" y="0"/>
                  </a:lnTo>
                  <a:lnTo>
                    <a:pt x="96" y="128"/>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6" name="Freeform 423"/>
            <p:cNvSpPr>
              <a:spLocks/>
            </p:cNvSpPr>
            <p:nvPr/>
          </p:nvSpPr>
          <p:spPr bwMode="auto">
            <a:xfrm>
              <a:off x="6783388" y="5608638"/>
              <a:ext cx="152400" cy="203200"/>
            </a:xfrm>
            <a:custGeom>
              <a:avLst/>
              <a:gdLst>
                <a:gd name="T0" fmla="*/ 96 w 96"/>
                <a:gd name="T1" fmla="*/ 128 h 128"/>
                <a:gd name="T2" fmla="*/ 0 w 96"/>
                <a:gd name="T3" fmla="*/ 128 h 128"/>
                <a:gd name="T4" fmla="*/ 48 w 96"/>
                <a:gd name="T5" fmla="*/ 0 h 128"/>
                <a:gd name="T6" fmla="*/ 96 w 96"/>
                <a:gd name="T7" fmla="*/ 128 h 128"/>
              </a:gdLst>
              <a:ahLst/>
              <a:cxnLst>
                <a:cxn ang="0">
                  <a:pos x="T0" y="T1"/>
                </a:cxn>
                <a:cxn ang="0">
                  <a:pos x="T2" y="T3"/>
                </a:cxn>
                <a:cxn ang="0">
                  <a:pos x="T4" y="T5"/>
                </a:cxn>
                <a:cxn ang="0">
                  <a:pos x="T6" y="T7"/>
                </a:cxn>
              </a:cxnLst>
              <a:rect l="0" t="0" r="r" b="b"/>
              <a:pathLst>
                <a:path w="96" h="128">
                  <a:moveTo>
                    <a:pt x="96" y="128"/>
                  </a:moveTo>
                  <a:lnTo>
                    <a:pt x="0" y="128"/>
                  </a:lnTo>
                  <a:lnTo>
                    <a:pt x="48" y="0"/>
                  </a:lnTo>
                  <a:lnTo>
                    <a:pt x="96" y="128"/>
                  </a:lnTo>
                  <a:close/>
                </a:path>
              </a:pathLst>
            </a:custGeom>
            <a:noFill/>
            <a:ln w="25400" cap="rnd">
              <a:solidFill>
                <a:srgbClr val="0000F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 name="Rectangle 424"/>
            <p:cNvSpPr>
              <a:spLocks noChangeArrowheads="1"/>
            </p:cNvSpPr>
            <p:nvPr/>
          </p:nvSpPr>
          <p:spPr bwMode="auto">
            <a:xfrm>
              <a:off x="5613401" y="5799138"/>
              <a:ext cx="979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«rdfsSubClassOf»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425"/>
            <p:cNvSpPr>
              <a:spLocks noChangeShapeType="1"/>
            </p:cNvSpPr>
            <p:nvPr/>
          </p:nvSpPr>
          <p:spPr bwMode="auto">
            <a:xfrm flipV="1">
              <a:off x="7075488"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 name="Line 427"/>
            <p:cNvSpPr>
              <a:spLocks noChangeShapeType="1"/>
            </p:cNvSpPr>
            <p:nvPr/>
          </p:nvSpPr>
          <p:spPr bwMode="auto">
            <a:xfrm flipV="1">
              <a:off x="5956301"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 name="Line 429"/>
            <p:cNvSpPr>
              <a:spLocks noChangeShapeType="1"/>
            </p:cNvSpPr>
            <p:nvPr/>
          </p:nvSpPr>
          <p:spPr bwMode="auto">
            <a:xfrm>
              <a:off x="5956301" y="6232525"/>
              <a:ext cx="903288" cy="0"/>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 name="Line 431"/>
            <p:cNvSpPr>
              <a:spLocks noChangeShapeType="1"/>
            </p:cNvSpPr>
            <p:nvPr/>
          </p:nvSpPr>
          <p:spPr bwMode="auto">
            <a:xfrm flipV="1">
              <a:off x="9302751" y="6232525"/>
              <a:ext cx="0" cy="280988"/>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 name="Line 432"/>
            <p:cNvSpPr>
              <a:spLocks noChangeShapeType="1"/>
            </p:cNvSpPr>
            <p:nvPr/>
          </p:nvSpPr>
          <p:spPr bwMode="auto">
            <a:xfrm flipH="1">
              <a:off x="6859588" y="6232525"/>
              <a:ext cx="2443163" cy="0"/>
            </a:xfrm>
            <a:prstGeom prst="line">
              <a:avLst/>
            </a:prstGeom>
            <a:noFill/>
            <a:ln w="25400" cap="rnd">
              <a:solidFill>
                <a:srgbClr val="0000FF"/>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203" name="Folded Corner 202"/>
          <p:cNvSpPr/>
          <p:nvPr/>
        </p:nvSpPr>
        <p:spPr>
          <a:xfrm>
            <a:off x="8402740" y="3463895"/>
            <a:ext cx="3433864" cy="782808"/>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A </a:t>
            </a:r>
            <a:r>
              <a:rPr lang="en-GB" sz="1000" dirty="0" err="1">
                <a:solidFill>
                  <a:schemeClr val="tx1"/>
                </a:solidFill>
                <a:latin typeface="Consolas" panose="020B0609020204030204" pitchFamily="49" charset="0"/>
                <a:cs typeface="Consolas" panose="020B0609020204030204" pitchFamily="49" charset="0"/>
              </a:rPr>
              <a:t>PeriodOfTime</a:t>
            </a:r>
            <a:r>
              <a:rPr lang="en-GB" sz="1000" dirty="0">
                <a:solidFill>
                  <a:schemeClr val="tx1"/>
                </a:solidFill>
                <a:latin typeface="Consolas" panose="020B0609020204030204" pitchFamily="49" charset="0"/>
                <a:cs typeface="Consolas" panose="020B0609020204030204" pitchFamily="49" charset="0"/>
              </a:rPr>
              <a:t> has a spatial extent of everywhere (at least everywhere we’re interested in) and a fixed, specific temporal extent.</a:t>
            </a:r>
          </a:p>
        </p:txBody>
      </p:sp>
      <p:sp>
        <p:nvSpPr>
          <p:cNvPr id="204" name="Folded Corner 203"/>
          <p:cNvSpPr/>
          <p:nvPr/>
        </p:nvSpPr>
        <p:spPr>
          <a:xfrm>
            <a:off x="6354020" y="4802820"/>
            <a:ext cx="3433864" cy="782808"/>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The extent of an Event is taken to be the sum of the extents of all its participants – i.e. the States of all the Entities that are involved in the Event. </a:t>
            </a:r>
          </a:p>
        </p:txBody>
      </p:sp>
      <p:sp>
        <p:nvSpPr>
          <p:cNvPr id="205" name="Folded Corner 204"/>
          <p:cNvSpPr/>
          <p:nvPr/>
        </p:nvSpPr>
        <p:spPr>
          <a:xfrm>
            <a:off x="2238376" y="4802819"/>
            <a:ext cx="3433864" cy="1001049"/>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A State is a temporal part of an Element (usually of an Entity). Their extent comprises of all of the spatial extent of the Entity, but their temporal extent is shorter. A given Entity can have any number of States and those States may overlap in time. </a:t>
            </a:r>
          </a:p>
        </p:txBody>
      </p:sp>
      <p:sp>
        <p:nvSpPr>
          <p:cNvPr id="206" name="Folded Corner 205"/>
          <p:cNvSpPr/>
          <p:nvPr/>
        </p:nvSpPr>
        <p:spPr>
          <a:xfrm>
            <a:off x="280187" y="3627987"/>
            <a:ext cx="3411756" cy="782808"/>
          </a:xfrm>
          <a:prstGeom prst="foldedCorner">
            <a:avLst/>
          </a:prstGeom>
          <a:solidFill>
            <a:srgbClr val="FFFF00"/>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GB" sz="1000" dirty="0">
                <a:solidFill>
                  <a:schemeClr val="tx1"/>
                </a:solidFill>
                <a:latin typeface="Consolas" panose="020B0609020204030204" pitchFamily="49" charset="0"/>
                <a:cs typeface="Consolas" panose="020B0609020204030204" pitchFamily="49" charset="0"/>
              </a:rPr>
              <a:t>Entities are things like Locations, Assets, People, etc. They are whole-life things, so when we instantiate a Person Entity, it means the whole life of that person. </a:t>
            </a:r>
          </a:p>
        </p:txBody>
      </p:sp>
    </p:spTree>
    <p:extLst>
      <p:ext uri="{BB962C8B-B14F-4D97-AF65-F5344CB8AC3E}">
        <p14:creationId xmlns:p14="http://schemas.microsoft.com/office/powerpoint/2010/main" val="412457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 Back to Fred</a:t>
            </a:r>
          </a:p>
        </p:txBody>
      </p:sp>
      <p:sp>
        <p:nvSpPr>
          <p:cNvPr id="3" name="Text Placeholder 2"/>
          <p:cNvSpPr>
            <a:spLocks noGrp="1"/>
          </p:cNvSpPr>
          <p:nvPr>
            <p:ph type="body" sz="quarter" idx="10"/>
          </p:nvPr>
        </p:nvSpPr>
        <p:spPr>
          <a:xfrm>
            <a:off x="318806" y="1145611"/>
            <a:ext cx="11083840" cy="401835"/>
          </a:xfrm>
        </p:spPr>
        <p:txBody>
          <a:bodyPr/>
          <a:lstStyle/>
          <a:p>
            <a:r>
              <a:rPr lang="en-GB" sz="1600" dirty="0"/>
              <a:t>Using the instance notation from before, looking at just one of the states of Fred:</a:t>
            </a:r>
          </a:p>
        </p:txBody>
      </p:sp>
      <p:sp>
        <p:nvSpPr>
          <p:cNvPr id="5" name="Text Placeholder 2"/>
          <p:cNvSpPr txBox="1">
            <a:spLocks/>
          </p:cNvSpPr>
          <p:nvPr/>
        </p:nvSpPr>
        <p:spPr>
          <a:xfrm>
            <a:off x="250093" y="3653080"/>
            <a:ext cx="11293230" cy="231335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t>There’s quite a lot going on here, so let’s break it down a bit. </a:t>
            </a:r>
          </a:p>
          <a:p>
            <a:pPr marL="285750" indent="-285750">
              <a:buFont typeface="Arial" panose="020B0604020202020204" pitchFamily="34" charset="0"/>
              <a:buChar char="•"/>
            </a:pPr>
            <a:r>
              <a:rPr lang="en-GB" sz="1400" dirty="0"/>
              <a:t>We have a state of Fred (PS). </a:t>
            </a:r>
          </a:p>
          <a:p>
            <a:pPr marL="285750" indent="-285750">
              <a:buFont typeface="Arial" panose="020B0604020202020204" pitchFamily="34" charset="0"/>
              <a:buChar char="•"/>
            </a:pPr>
            <a:r>
              <a:rPr lang="en-GB" sz="1400" dirty="0"/>
              <a:t>The mass (Ma) is linked to the State using the </a:t>
            </a:r>
            <a:r>
              <a:rPr lang="en-GB" sz="1400" dirty="0" err="1"/>
              <a:t>hasCharacteristic</a:t>
            </a:r>
            <a:r>
              <a:rPr lang="en-GB" sz="1400" dirty="0"/>
              <a:t> relationship. We then state the value of the mass (</a:t>
            </a:r>
            <a:r>
              <a:rPr lang="en-GB" sz="1400" dirty="0" err="1"/>
              <a:t>ViK</a:t>
            </a:r>
            <a:r>
              <a:rPr lang="en-GB" sz="1400" dirty="0"/>
              <a:t>), and assign the numeric value (25)</a:t>
            </a:r>
          </a:p>
          <a:p>
            <a:pPr marL="285750" indent="-285750">
              <a:buFont typeface="Arial" panose="020B0604020202020204" pitchFamily="34" charset="0"/>
              <a:buChar char="•"/>
            </a:pPr>
            <a:r>
              <a:rPr lang="en-GB" sz="1400" dirty="0"/>
              <a:t>We can say where the State was – in this case in a Facility (F) the Acme Health Centre</a:t>
            </a:r>
          </a:p>
          <a:p>
            <a:pPr marL="285750" indent="-285750">
              <a:buFont typeface="Arial" panose="020B0604020202020204" pitchFamily="34" charset="0"/>
              <a:buChar char="•"/>
            </a:pPr>
            <a:r>
              <a:rPr lang="en-GB" sz="1400" dirty="0"/>
              <a:t>We can also say where the State was – in this case we only know it happened in between 11:00 and 11:59 on 1992-03-06 as that’s the level of precision we’ve used in the ISO8601 date time. IES allows for a very precise times and dates too, but this is just a simple example</a:t>
            </a:r>
          </a:p>
          <a:p>
            <a:r>
              <a:rPr lang="en-GB" sz="1400" dirty="0"/>
              <a:t>So…using just the States pattern, we’ve been able to say where and when the mass measurement was taken as well as what the mass was.</a:t>
            </a:r>
          </a:p>
          <a:p>
            <a:endParaRPr lang="en-GB" sz="1400" dirty="0"/>
          </a:p>
        </p:txBody>
      </p:sp>
      <p:sp>
        <p:nvSpPr>
          <p:cNvPr id="9" name="Rectangle 8"/>
          <p:cNvSpPr/>
          <p:nvPr/>
        </p:nvSpPr>
        <p:spPr>
          <a:xfrm>
            <a:off x="156308" y="2505213"/>
            <a:ext cx="2149231" cy="1077218"/>
          </a:xfrm>
          <a:prstGeom prst="rect">
            <a:avLst/>
          </a:prstGeom>
        </p:spPr>
        <p:txBody>
          <a:bodyPr wrap="square">
            <a:spAutoFit/>
          </a:bodyPr>
          <a:lstStyle/>
          <a:p>
            <a:r>
              <a:rPr lang="en-GB" sz="1000" b="1" dirty="0">
                <a:solidFill>
                  <a:srgbClr val="000000"/>
                </a:solidFill>
                <a:latin typeface="Consolas" panose="020B0609020204030204" pitchFamily="49" charset="0"/>
              </a:rPr>
              <a:t>KEY:</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F	</a:t>
            </a:r>
            <a:r>
              <a:rPr lang="en-GB" sz="900" dirty="0" err="1">
                <a:solidFill>
                  <a:srgbClr val="000000"/>
                </a:solidFill>
                <a:latin typeface="Consolas" panose="020B0609020204030204" pitchFamily="49" charset="0"/>
              </a:rPr>
              <a:t>ies:Facility</a:t>
            </a:r>
            <a:endParaRPr lang="en-GB" sz="900" dirty="0">
              <a:solidFill>
                <a:srgbClr val="000000"/>
              </a:solidFill>
              <a:latin typeface="Consolas" panose="020B0609020204030204" pitchFamily="49" charset="0"/>
            </a:endParaRPr>
          </a:p>
          <a:p>
            <a:r>
              <a:rPr lang="en-GB" sz="900" dirty="0">
                <a:solidFill>
                  <a:srgbClr val="000000"/>
                </a:solidFill>
                <a:latin typeface="+mj-lt"/>
              </a:rPr>
              <a:t>Ma</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ies:Mass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	</a:t>
            </a:r>
            <a:r>
              <a:rPr lang="en-GB" sz="900" dirty="0" err="1">
                <a:solidFill>
                  <a:srgbClr val="000000"/>
                </a:solidFill>
                <a:latin typeface="Consolas" panose="020B0609020204030204" pitchFamily="49" charset="0"/>
              </a:rPr>
              <a:t>ies:Person</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PP	</a:t>
            </a:r>
            <a:r>
              <a:rPr lang="en-GB" sz="900" dirty="0" err="1">
                <a:solidFill>
                  <a:srgbClr val="000000"/>
                </a:solidFill>
                <a:latin typeface="Consolas" panose="020B0609020204030204" pitchFamily="49" charset="0"/>
              </a:rPr>
              <a:t>ies:ParticularPeriod</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PS	</a:t>
            </a:r>
            <a:r>
              <a:rPr lang="en-GB" sz="900" dirty="0" err="1">
                <a:solidFill>
                  <a:srgbClr val="000000"/>
                </a:solidFill>
                <a:latin typeface="Consolas" panose="020B0609020204030204" pitchFamily="49" charset="0"/>
              </a:rPr>
              <a:t>ies:PersonState</a:t>
            </a:r>
            <a:endParaRPr lang="en-GB" sz="900" dirty="0">
              <a:solidFill>
                <a:srgbClr val="000000"/>
              </a:solidFill>
              <a:latin typeface="Consolas" panose="020B0609020204030204" pitchFamily="49" charset="0"/>
            </a:endParaRPr>
          </a:p>
          <a:p>
            <a:r>
              <a:rPr lang="en-GB" sz="900" dirty="0" err="1">
                <a:solidFill>
                  <a:srgbClr val="000000"/>
                </a:solidFill>
                <a:latin typeface="Consolas" panose="020B0609020204030204" pitchFamily="49" charset="0"/>
              </a:rPr>
              <a:t>ViK</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ies:ValueInKilograms</a:t>
            </a:r>
            <a:endParaRPr lang="en-GB" sz="900" dirty="0"/>
          </a:p>
        </p:txBody>
      </p:sp>
      <p:sp>
        <p:nvSpPr>
          <p:cNvPr id="10" name="Rectangle 9"/>
          <p:cNvSpPr/>
          <p:nvPr/>
        </p:nvSpPr>
        <p:spPr>
          <a:xfrm>
            <a:off x="8120184" y="2410749"/>
            <a:ext cx="4294553" cy="938719"/>
          </a:xfrm>
          <a:prstGeom prst="rect">
            <a:avLst/>
          </a:prstGeom>
        </p:spPr>
        <p:txBody>
          <a:bodyPr wrap="square">
            <a:spAutoFit/>
          </a:bodyPr>
          <a:lstStyle/>
          <a:p>
            <a:r>
              <a:rPr lang="en-GB" sz="1000" b="1" dirty="0">
                <a:solidFill>
                  <a:srgbClr val="0070C0"/>
                </a:solidFill>
                <a:latin typeface="Consolas" panose="020B0609020204030204" pitchFamily="49" charset="0"/>
              </a:rPr>
              <a:t>Namespaces:</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rdf</a:t>
            </a:r>
            <a:r>
              <a:rPr lang="en-GB" sz="900" dirty="0">
                <a:solidFill>
                  <a:srgbClr val="0070C0"/>
                </a:solidFill>
                <a:latin typeface="Consolas" panose="020B0609020204030204" pitchFamily="49" charset="0"/>
              </a:rPr>
              <a:t>: &lt;http://www.w3.org/1999/02/22-rdf-syntax-ns#&gt; .</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rdfs</a:t>
            </a:r>
            <a:r>
              <a:rPr lang="en-GB" sz="900" dirty="0">
                <a:solidFill>
                  <a:srgbClr val="0070C0"/>
                </a:solidFill>
                <a:latin typeface="Consolas" panose="020B0609020204030204" pitchFamily="49" charset="0"/>
              </a:rPr>
              <a:t>: &lt;http://www.w3.org/2000/01/rdf-schema#&gt; . </a:t>
            </a:r>
          </a:p>
          <a:p>
            <a:r>
              <a:rPr lang="en-GB" sz="900" dirty="0">
                <a:solidFill>
                  <a:srgbClr val="0070C0"/>
                </a:solidFill>
                <a:latin typeface="Consolas" panose="020B0609020204030204" pitchFamily="49" charset="0"/>
              </a:rPr>
              <a:t>@prefix </a:t>
            </a:r>
            <a:r>
              <a:rPr lang="en-GB" sz="900" dirty="0" err="1">
                <a:solidFill>
                  <a:srgbClr val="0070C0"/>
                </a:solidFill>
                <a:latin typeface="Consolas" panose="020B0609020204030204" pitchFamily="49" charset="0"/>
              </a:rPr>
              <a:t>ies</a:t>
            </a:r>
            <a:r>
              <a:rPr lang="en-GB" sz="900" dirty="0">
                <a:solidFill>
                  <a:srgbClr val="0070C0"/>
                </a:solidFill>
                <a:latin typeface="Consolas" panose="020B0609020204030204" pitchFamily="49" charset="0"/>
              </a:rPr>
              <a:t>: &lt;http://ies.data.gov.uk/ies4#&gt; . </a:t>
            </a:r>
          </a:p>
          <a:p>
            <a:r>
              <a:rPr lang="en-GB" sz="900" dirty="0">
                <a:solidFill>
                  <a:srgbClr val="0070C0"/>
                </a:solidFill>
                <a:latin typeface="Consolas" panose="020B0609020204030204" pitchFamily="49" charset="0"/>
              </a:rPr>
              <a:t>@prefix data: &lt;http://data.gov.uk/testdata#&gt; .</a:t>
            </a:r>
          </a:p>
          <a:p>
            <a:r>
              <a:rPr lang="en-GB" sz="900" dirty="0">
                <a:solidFill>
                  <a:srgbClr val="0070C0"/>
                </a:solidFill>
                <a:latin typeface="Consolas" panose="020B0609020204030204" pitchFamily="49" charset="0"/>
              </a:rPr>
              <a:t>@prefix iso8601: http://iso8601.iso.org# .</a:t>
            </a:r>
            <a:endParaRPr lang="en-GB" sz="900" dirty="0"/>
          </a:p>
        </p:txBody>
      </p:sp>
      <p:pic>
        <p:nvPicPr>
          <p:cNvPr id="13" name="Picture 12"/>
          <p:cNvPicPr>
            <a:picLocks noChangeAspect="1"/>
          </p:cNvPicPr>
          <p:nvPr/>
        </p:nvPicPr>
        <p:blipFill>
          <a:blip r:embed="rId2"/>
          <a:stretch>
            <a:fillRect/>
          </a:stretch>
        </p:blipFill>
        <p:spPr>
          <a:xfrm>
            <a:off x="924858" y="1505037"/>
            <a:ext cx="9342602" cy="2005020"/>
          </a:xfrm>
          <a:prstGeom prst="rect">
            <a:avLst/>
          </a:prstGeom>
        </p:spPr>
      </p:pic>
    </p:spTree>
    <p:extLst>
      <p:ext uri="{BB962C8B-B14F-4D97-AF65-F5344CB8AC3E}">
        <p14:creationId xmlns:p14="http://schemas.microsoft.com/office/powerpoint/2010/main" val="279917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repeat…</a:t>
            </a:r>
          </a:p>
        </p:txBody>
      </p:sp>
      <p:sp>
        <p:nvSpPr>
          <p:cNvPr id="5" name="Text Placeholder 2"/>
          <p:cNvSpPr txBox="1">
            <a:spLocks/>
          </p:cNvSpPr>
          <p:nvPr/>
        </p:nvSpPr>
        <p:spPr>
          <a:xfrm>
            <a:off x="283638" y="1185246"/>
            <a:ext cx="2764362" cy="104995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We can use the same pattern over and over again – including to say where and when Fred was born…</a:t>
            </a:r>
          </a:p>
        </p:txBody>
      </p:sp>
      <p:pic>
        <p:nvPicPr>
          <p:cNvPr id="8" name="Picture 7"/>
          <p:cNvPicPr>
            <a:picLocks noChangeAspect="1"/>
          </p:cNvPicPr>
          <p:nvPr/>
        </p:nvPicPr>
        <p:blipFill>
          <a:blip r:embed="rId2"/>
          <a:stretch>
            <a:fillRect/>
          </a:stretch>
        </p:blipFill>
        <p:spPr>
          <a:xfrm>
            <a:off x="600803" y="342469"/>
            <a:ext cx="10873652" cy="5813069"/>
          </a:xfrm>
          <a:prstGeom prst="rect">
            <a:avLst/>
          </a:prstGeom>
        </p:spPr>
      </p:pic>
    </p:spTree>
    <p:extLst>
      <p:ext uri="{BB962C8B-B14F-4D97-AF65-F5344CB8AC3E}">
        <p14:creationId xmlns:p14="http://schemas.microsoft.com/office/powerpoint/2010/main" val="204382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4D Fred</a:t>
            </a:r>
          </a:p>
        </p:txBody>
      </p:sp>
      <p:sp>
        <p:nvSpPr>
          <p:cNvPr id="3" name="Text Placeholder 2"/>
          <p:cNvSpPr>
            <a:spLocks noGrp="1"/>
          </p:cNvSpPr>
          <p:nvPr>
            <p:ph type="body" sz="quarter" idx="10"/>
          </p:nvPr>
        </p:nvSpPr>
        <p:spPr>
          <a:xfrm>
            <a:off x="842437" y="1301919"/>
            <a:ext cx="10632017" cy="761344"/>
          </a:xfrm>
        </p:spPr>
        <p:txBody>
          <a:bodyPr/>
          <a:lstStyle/>
          <a:p>
            <a:r>
              <a:rPr lang="en-GB" sz="2000" dirty="0"/>
              <a:t>Each of the states is in a </a:t>
            </a:r>
            <a:r>
              <a:rPr lang="en-GB" sz="2000" dirty="0" err="1"/>
              <a:t>ParticularPeriod</a:t>
            </a:r>
            <a:r>
              <a:rPr lang="en-GB" sz="2000" dirty="0"/>
              <a:t> – each of an hour duration. This allows us to be vague about times – i.e. something happened somewhere in a </a:t>
            </a:r>
            <a:r>
              <a:rPr lang="en-GB" sz="2000" dirty="0" err="1"/>
              <a:t>ParticularPeriod</a:t>
            </a:r>
            <a:r>
              <a:rPr lang="en-GB" sz="2000" dirty="0"/>
              <a:t>. There are examples to follow where we’re more specific.</a:t>
            </a:r>
          </a:p>
        </p:txBody>
      </p:sp>
      <p:pic>
        <p:nvPicPr>
          <p:cNvPr id="4" name="Picture 3"/>
          <p:cNvPicPr>
            <a:picLocks noChangeAspect="1"/>
          </p:cNvPicPr>
          <p:nvPr/>
        </p:nvPicPr>
        <p:blipFill>
          <a:blip r:embed="rId2"/>
          <a:stretch>
            <a:fillRect/>
          </a:stretch>
        </p:blipFill>
        <p:spPr>
          <a:xfrm>
            <a:off x="1414235" y="4071308"/>
            <a:ext cx="8885626" cy="1789290"/>
          </a:xfrm>
          <a:prstGeom prst="rect">
            <a:avLst/>
          </a:prstGeom>
        </p:spPr>
      </p:pic>
      <p:sp>
        <p:nvSpPr>
          <p:cNvPr id="5" name="Chevron 4"/>
          <p:cNvSpPr/>
          <p:nvPr/>
        </p:nvSpPr>
        <p:spPr>
          <a:xfrm rot="16200000">
            <a:off x="1044747" y="428056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1984-09-21T21</a:t>
            </a:r>
          </a:p>
        </p:txBody>
      </p:sp>
      <p:sp>
        <p:nvSpPr>
          <p:cNvPr id="6" name="TextBox 5"/>
          <p:cNvSpPr txBox="1"/>
          <p:nvPr/>
        </p:nvSpPr>
        <p:spPr>
          <a:xfrm>
            <a:off x="4484331" y="2536950"/>
            <a:ext cx="1313180"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ParticularPeriod</a:t>
            </a:r>
            <a:endParaRPr lang="en-GB" sz="1000" dirty="0">
              <a:latin typeface="Consolas" panose="020B0609020204030204" pitchFamily="49" charset="0"/>
              <a:cs typeface="Consolas" panose="020B0609020204030204" pitchFamily="49" charset="0"/>
            </a:endParaRPr>
          </a:p>
        </p:txBody>
      </p:sp>
      <p:cxnSp>
        <p:nvCxnSpPr>
          <p:cNvPr id="7" name="Straight Arrow Connector 6"/>
          <p:cNvCxnSpPr>
            <a:stCxn id="6" idx="1"/>
          </p:cNvCxnSpPr>
          <p:nvPr/>
        </p:nvCxnSpPr>
        <p:spPr>
          <a:xfrm flipH="1">
            <a:off x="3649277" y="2660061"/>
            <a:ext cx="835054" cy="244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hevron 7"/>
          <p:cNvSpPr/>
          <p:nvPr/>
        </p:nvSpPr>
        <p:spPr>
          <a:xfrm rot="16200000">
            <a:off x="2139040" y="4280562"/>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1991-03-06T11</a:t>
            </a:r>
          </a:p>
        </p:txBody>
      </p:sp>
      <p:sp>
        <p:nvSpPr>
          <p:cNvPr id="9" name="Chevron 8"/>
          <p:cNvSpPr/>
          <p:nvPr/>
        </p:nvSpPr>
        <p:spPr>
          <a:xfrm rot="16200000">
            <a:off x="5730209" y="428056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2014-12-18T18</a:t>
            </a:r>
          </a:p>
        </p:txBody>
      </p:sp>
      <p:cxnSp>
        <p:nvCxnSpPr>
          <p:cNvPr id="10" name="Straight Arrow Connector 9"/>
          <p:cNvCxnSpPr>
            <a:stCxn id="6" idx="1"/>
          </p:cNvCxnSpPr>
          <p:nvPr/>
        </p:nvCxnSpPr>
        <p:spPr>
          <a:xfrm flipH="1">
            <a:off x="2624782" y="2660061"/>
            <a:ext cx="1859549" cy="333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3"/>
          </p:cNvCxnSpPr>
          <p:nvPr/>
        </p:nvCxnSpPr>
        <p:spPr>
          <a:xfrm>
            <a:off x="5797511" y="2660061"/>
            <a:ext cx="1280227" cy="396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096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976151" y="3257609"/>
            <a:ext cx="1515024" cy="15723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Team Meeting</a:t>
            </a:r>
          </a:p>
        </p:txBody>
      </p:sp>
      <p:sp>
        <p:nvSpPr>
          <p:cNvPr id="2" name="Title 1"/>
          <p:cNvSpPr>
            <a:spLocks noGrp="1"/>
          </p:cNvSpPr>
          <p:nvPr>
            <p:ph type="title"/>
          </p:nvPr>
        </p:nvSpPr>
        <p:spPr/>
        <p:txBody>
          <a:bodyPr/>
          <a:lstStyle/>
          <a:p>
            <a:r>
              <a:rPr lang="en-GB" dirty="0"/>
              <a:t>Doing Stuff</a:t>
            </a:r>
          </a:p>
        </p:txBody>
      </p:sp>
      <p:sp>
        <p:nvSpPr>
          <p:cNvPr id="3" name="Text Placeholder 2"/>
          <p:cNvSpPr>
            <a:spLocks noGrp="1"/>
          </p:cNvSpPr>
          <p:nvPr>
            <p:ph type="body" sz="quarter" idx="10"/>
          </p:nvPr>
        </p:nvSpPr>
        <p:spPr>
          <a:xfrm>
            <a:off x="842437" y="1301918"/>
            <a:ext cx="10632017" cy="1402205"/>
          </a:xfrm>
        </p:spPr>
        <p:txBody>
          <a:bodyPr/>
          <a:lstStyle/>
          <a:p>
            <a:r>
              <a:rPr lang="en-GB" sz="2000" dirty="0"/>
              <a:t>The IES model has Events – i.e. activities. As the IES is pedantic about space and time, it’s important to define Events that way too. In IES, the extent of a given Event is the sum of all its participations – i.e. the collections of states of things that were participating:</a:t>
            </a:r>
          </a:p>
        </p:txBody>
      </p:sp>
      <p:sp>
        <p:nvSpPr>
          <p:cNvPr id="5" name="Chevron 4"/>
          <p:cNvSpPr/>
          <p:nvPr/>
        </p:nvSpPr>
        <p:spPr>
          <a:xfrm>
            <a:off x="2204682" y="2960142"/>
            <a:ext cx="2414953" cy="31651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Alice</a:t>
            </a:r>
          </a:p>
        </p:txBody>
      </p:sp>
      <p:sp>
        <p:nvSpPr>
          <p:cNvPr id="12" name="Text Placeholder 2"/>
          <p:cNvSpPr txBox="1">
            <a:spLocks/>
          </p:cNvSpPr>
          <p:nvPr/>
        </p:nvSpPr>
        <p:spPr>
          <a:xfrm>
            <a:off x="4362552" y="5655397"/>
            <a:ext cx="7443168" cy="80822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In the example above, each participant arrived and left at different times. Their states are their participations in the meeting, therefore the states are part of the meeting. </a:t>
            </a:r>
          </a:p>
        </p:txBody>
      </p:sp>
      <p:sp>
        <p:nvSpPr>
          <p:cNvPr id="13" name="Chevron 12"/>
          <p:cNvSpPr/>
          <p:nvPr/>
        </p:nvSpPr>
        <p:spPr>
          <a:xfrm>
            <a:off x="1961425" y="5748134"/>
            <a:ext cx="2012243" cy="316518"/>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Carole</a:t>
            </a:r>
          </a:p>
        </p:txBody>
      </p:sp>
      <p:sp>
        <p:nvSpPr>
          <p:cNvPr id="14" name="Chevron 13"/>
          <p:cNvSpPr/>
          <p:nvPr/>
        </p:nvSpPr>
        <p:spPr>
          <a:xfrm>
            <a:off x="1961425" y="5312233"/>
            <a:ext cx="1831026"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Bob</a:t>
            </a:r>
          </a:p>
        </p:txBody>
      </p:sp>
      <p:sp>
        <p:nvSpPr>
          <p:cNvPr id="15" name="Pentagon 14"/>
          <p:cNvSpPr/>
          <p:nvPr/>
        </p:nvSpPr>
        <p:spPr>
          <a:xfrm rot="2802472">
            <a:off x="4186853" y="3315835"/>
            <a:ext cx="1117814" cy="325301"/>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6" name="Pentagon 15"/>
          <p:cNvSpPr/>
          <p:nvPr/>
        </p:nvSpPr>
        <p:spPr>
          <a:xfrm>
            <a:off x="5035453" y="3641156"/>
            <a:ext cx="1117814" cy="240637"/>
          </a:xfrm>
          <a:prstGeom prst="homePlate">
            <a:avLst>
              <a:gd name="adj" fmla="val 4489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7" name="Pentagon 16"/>
          <p:cNvSpPr/>
          <p:nvPr/>
        </p:nvSpPr>
        <p:spPr>
          <a:xfrm rot="18737078">
            <a:off x="5791463" y="3312826"/>
            <a:ext cx="994903"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8" name="Pentagon 17"/>
          <p:cNvSpPr/>
          <p:nvPr/>
        </p:nvSpPr>
        <p:spPr>
          <a:xfrm>
            <a:off x="6462860" y="3066404"/>
            <a:ext cx="2679196"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Rectangle 7"/>
          <p:cNvSpPr/>
          <p:nvPr/>
        </p:nvSpPr>
        <p:spPr>
          <a:xfrm>
            <a:off x="5132031" y="3641156"/>
            <a:ext cx="787871"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9" name="Pentagon 18"/>
          <p:cNvSpPr/>
          <p:nvPr/>
        </p:nvSpPr>
        <p:spPr>
          <a:xfrm rot="18947503">
            <a:off x="3299587" y="4668349"/>
            <a:ext cx="2125928" cy="258258"/>
          </a:xfrm>
          <a:prstGeom prst="homePlate">
            <a:avLst>
              <a:gd name="adj" fmla="val 516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0" name="Pentagon 19"/>
          <p:cNvSpPr/>
          <p:nvPr/>
        </p:nvSpPr>
        <p:spPr>
          <a:xfrm>
            <a:off x="4976152" y="4057046"/>
            <a:ext cx="4165904"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1" name="Rectangle 20"/>
          <p:cNvSpPr/>
          <p:nvPr/>
        </p:nvSpPr>
        <p:spPr>
          <a:xfrm>
            <a:off x="5062591" y="4057046"/>
            <a:ext cx="1400269"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2" name="Pentagon 21"/>
          <p:cNvSpPr/>
          <p:nvPr/>
        </p:nvSpPr>
        <p:spPr>
          <a:xfrm rot="18947503">
            <a:off x="3428626" y="5084964"/>
            <a:ext cx="2145966" cy="258258"/>
          </a:xfrm>
          <a:prstGeom prst="homePlate">
            <a:avLst>
              <a:gd name="adj" fmla="val 536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3" name="Pentagon 22"/>
          <p:cNvSpPr/>
          <p:nvPr/>
        </p:nvSpPr>
        <p:spPr>
          <a:xfrm>
            <a:off x="5121178" y="4467825"/>
            <a:ext cx="1263851"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4" name="Pentagon 23"/>
          <p:cNvSpPr/>
          <p:nvPr/>
        </p:nvSpPr>
        <p:spPr>
          <a:xfrm rot="2323152">
            <a:off x="6052489" y="4838644"/>
            <a:ext cx="1237664" cy="240637"/>
          </a:xfrm>
          <a:prstGeom prst="homePlate">
            <a:avLst>
              <a:gd name="adj" fmla="val 6434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5" name="Pentagon 24"/>
          <p:cNvSpPr/>
          <p:nvPr/>
        </p:nvSpPr>
        <p:spPr>
          <a:xfrm>
            <a:off x="6960677" y="5098827"/>
            <a:ext cx="2181379"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6" name="Rectangle 25"/>
          <p:cNvSpPr/>
          <p:nvPr/>
        </p:nvSpPr>
        <p:spPr>
          <a:xfrm>
            <a:off x="5214532" y="4467825"/>
            <a:ext cx="946109"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897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Participant</a:t>
            </a:r>
          </a:p>
        </p:txBody>
      </p:sp>
      <p:sp>
        <p:nvSpPr>
          <p:cNvPr id="3" name="Text Placeholder 2"/>
          <p:cNvSpPr>
            <a:spLocks noGrp="1"/>
          </p:cNvSpPr>
          <p:nvPr>
            <p:ph type="body" sz="quarter" idx="10"/>
          </p:nvPr>
        </p:nvSpPr>
        <p:spPr>
          <a:xfrm>
            <a:off x="842437" y="1301918"/>
            <a:ext cx="10632017" cy="617417"/>
          </a:xfrm>
        </p:spPr>
        <p:txBody>
          <a:bodyPr/>
          <a:lstStyle/>
          <a:p>
            <a:r>
              <a:rPr lang="en-GB" sz="2000" dirty="0" err="1"/>
              <a:t>EventParticipants</a:t>
            </a:r>
            <a:r>
              <a:rPr lang="en-GB" sz="2000" dirty="0"/>
              <a:t> are States that participate in Events</a:t>
            </a:r>
          </a:p>
        </p:txBody>
      </p:sp>
      <p:pic>
        <p:nvPicPr>
          <p:cNvPr id="6" name="Picture 5"/>
          <p:cNvPicPr>
            <a:picLocks noChangeAspect="1"/>
          </p:cNvPicPr>
          <p:nvPr/>
        </p:nvPicPr>
        <p:blipFill rotWithShape="1">
          <a:blip r:embed="rId2"/>
          <a:srcRect l="2334" t="3265" r="2024" b="1772"/>
          <a:stretch/>
        </p:blipFill>
        <p:spPr>
          <a:xfrm>
            <a:off x="26485" y="1828801"/>
            <a:ext cx="4418766" cy="4943192"/>
          </a:xfrm>
          <a:prstGeom prst="rect">
            <a:avLst/>
          </a:prstGeom>
        </p:spPr>
      </p:pic>
      <p:sp>
        <p:nvSpPr>
          <p:cNvPr id="8" name="Rectangle 7"/>
          <p:cNvSpPr/>
          <p:nvPr/>
        </p:nvSpPr>
        <p:spPr>
          <a:xfrm>
            <a:off x="8883780" y="5012159"/>
            <a:ext cx="3250194" cy="646331"/>
          </a:xfrm>
          <a:prstGeom prst="rect">
            <a:avLst/>
          </a:prstGeom>
        </p:spPr>
        <p:txBody>
          <a:bodyPr wrap="square">
            <a:spAutoFit/>
          </a:bodyPr>
          <a:lstStyle/>
          <a:p>
            <a:r>
              <a:rPr lang="en-GB" sz="800" b="1" dirty="0">
                <a:solidFill>
                  <a:srgbClr val="0070C0"/>
                </a:solidFill>
                <a:latin typeface="Consolas" panose="020B0609020204030204" pitchFamily="49" charset="0"/>
              </a:rPr>
              <a:t>Namespaces:</a:t>
            </a:r>
          </a:p>
          <a:p>
            <a:r>
              <a:rPr lang="en-GB" sz="700" dirty="0">
                <a:solidFill>
                  <a:srgbClr val="0070C0"/>
                </a:solidFill>
                <a:latin typeface="Consolas" panose="020B0609020204030204" pitchFamily="49" charset="0"/>
              </a:rPr>
              <a:t>@prefix </a:t>
            </a:r>
            <a:r>
              <a:rPr lang="en-GB" sz="700" dirty="0" err="1">
                <a:solidFill>
                  <a:srgbClr val="0070C0"/>
                </a:solidFill>
                <a:latin typeface="Consolas" panose="020B0609020204030204" pitchFamily="49" charset="0"/>
              </a:rPr>
              <a:t>rdf</a:t>
            </a:r>
            <a:r>
              <a:rPr lang="en-GB" sz="700" dirty="0">
                <a:solidFill>
                  <a:srgbClr val="0070C0"/>
                </a:solidFill>
                <a:latin typeface="Consolas" panose="020B0609020204030204" pitchFamily="49" charset="0"/>
              </a:rPr>
              <a:t>: &lt;http://www.w3.org/1999/02/22-rdf-syntax-ns#&gt; .</a:t>
            </a:r>
          </a:p>
          <a:p>
            <a:r>
              <a:rPr lang="en-GB" sz="700" dirty="0">
                <a:solidFill>
                  <a:srgbClr val="0070C0"/>
                </a:solidFill>
                <a:latin typeface="Consolas" panose="020B0609020204030204" pitchFamily="49" charset="0"/>
              </a:rPr>
              <a:t>@prefix </a:t>
            </a:r>
            <a:r>
              <a:rPr lang="en-GB" sz="700" dirty="0" err="1">
                <a:solidFill>
                  <a:srgbClr val="0070C0"/>
                </a:solidFill>
                <a:latin typeface="Consolas" panose="020B0609020204030204" pitchFamily="49" charset="0"/>
              </a:rPr>
              <a:t>rdfs</a:t>
            </a:r>
            <a:r>
              <a:rPr lang="en-GB" sz="700" dirty="0">
                <a:solidFill>
                  <a:srgbClr val="0070C0"/>
                </a:solidFill>
                <a:latin typeface="Consolas" panose="020B0609020204030204" pitchFamily="49" charset="0"/>
              </a:rPr>
              <a:t>: &lt;http://www.w3.org/2000/01/rdf-schema#&gt; . </a:t>
            </a:r>
          </a:p>
          <a:p>
            <a:r>
              <a:rPr lang="en-GB" sz="700" dirty="0">
                <a:solidFill>
                  <a:srgbClr val="0070C0"/>
                </a:solidFill>
                <a:latin typeface="Consolas" panose="020B0609020204030204" pitchFamily="49" charset="0"/>
              </a:rPr>
              <a:t>@prefix </a:t>
            </a:r>
            <a:r>
              <a:rPr lang="en-GB" sz="700" dirty="0" err="1">
                <a:solidFill>
                  <a:srgbClr val="0070C0"/>
                </a:solidFill>
                <a:latin typeface="Consolas" panose="020B0609020204030204" pitchFamily="49" charset="0"/>
              </a:rPr>
              <a:t>ies</a:t>
            </a:r>
            <a:r>
              <a:rPr lang="en-GB" sz="700" dirty="0">
                <a:solidFill>
                  <a:srgbClr val="0070C0"/>
                </a:solidFill>
                <a:latin typeface="Consolas" panose="020B0609020204030204" pitchFamily="49" charset="0"/>
              </a:rPr>
              <a:t>: &lt;http://ies.data.gov.uk/ies4#&gt; . </a:t>
            </a:r>
          </a:p>
          <a:p>
            <a:r>
              <a:rPr lang="en-GB" sz="700" dirty="0">
                <a:solidFill>
                  <a:srgbClr val="0070C0"/>
                </a:solidFill>
                <a:latin typeface="Consolas" panose="020B0609020204030204" pitchFamily="49" charset="0"/>
              </a:rPr>
              <a:t>@prefix data: &lt;http://data.gov.uk/testdata#&gt; .</a:t>
            </a:r>
            <a:endParaRPr lang="en-GB" sz="700" dirty="0"/>
          </a:p>
        </p:txBody>
      </p:sp>
      <p:sp>
        <p:nvSpPr>
          <p:cNvPr id="10" name="Text Placeholder 2"/>
          <p:cNvSpPr txBox="1">
            <a:spLocks/>
          </p:cNvSpPr>
          <p:nvPr/>
        </p:nvSpPr>
        <p:spPr>
          <a:xfrm>
            <a:off x="3458424" y="5718454"/>
            <a:ext cx="8295178" cy="617417"/>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t>In this example, we’ve used subclasses of </a:t>
            </a:r>
            <a:r>
              <a:rPr lang="en-GB" sz="1400" dirty="0" err="1"/>
              <a:t>EventParticipant</a:t>
            </a:r>
            <a:r>
              <a:rPr lang="en-GB" sz="1400" dirty="0"/>
              <a:t> to show who was the meeting chair. The meeting location has also been added. As with the previous example (Fred’s weigh-ins) we could also add times (</a:t>
            </a:r>
            <a:r>
              <a:rPr lang="en-GB" sz="1400" dirty="0" err="1"/>
              <a:t>ParticularPeriod</a:t>
            </a:r>
            <a:r>
              <a:rPr lang="en-GB" sz="1400" dirty="0"/>
              <a:t>) for each participation, and indeed for the meeting itself.</a:t>
            </a:r>
          </a:p>
        </p:txBody>
      </p:sp>
      <p:sp>
        <p:nvSpPr>
          <p:cNvPr id="11" name="Rectangle 10"/>
          <p:cNvSpPr/>
          <p:nvPr/>
        </p:nvSpPr>
        <p:spPr>
          <a:xfrm>
            <a:off x="9890804" y="1846909"/>
            <a:ext cx="1922352" cy="1069524"/>
          </a:xfrm>
          <a:prstGeom prst="rect">
            <a:avLst/>
          </a:prstGeom>
        </p:spPr>
        <p:txBody>
          <a:bodyPr wrap="square">
            <a:spAutoFit/>
          </a:bodyPr>
          <a:lstStyle/>
          <a:p>
            <a:r>
              <a:rPr lang="en-GB" sz="1100" b="1" dirty="0">
                <a:solidFill>
                  <a:srgbClr val="000000"/>
                </a:solidFill>
                <a:latin typeface="Consolas" panose="020B0609020204030204" pitchFamily="49" charset="0"/>
              </a:rPr>
              <a:t>KEY:</a:t>
            </a:r>
            <a:endParaRPr lang="en-GB" sz="1050" dirty="0">
              <a:solidFill>
                <a:srgbClr val="000000"/>
              </a:solidFill>
              <a:latin typeface="Consolas" panose="020B0609020204030204" pitchFamily="49" charset="0"/>
            </a:endParaRPr>
          </a:p>
          <a:p>
            <a:r>
              <a:rPr lang="en-GB" sz="1050" dirty="0">
                <a:solidFill>
                  <a:srgbClr val="000000"/>
                </a:solidFill>
                <a:latin typeface="Consolas" panose="020B0609020204030204" pitchFamily="49" charset="0"/>
              </a:rPr>
              <a:t>A	</a:t>
            </a:r>
            <a:r>
              <a:rPr lang="en-GB" sz="1050" dirty="0" err="1">
                <a:solidFill>
                  <a:srgbClr val="000000"/>
                </a:solidFill>
                <a:latin typeface="Consolas" panose="020B0609020204030204" pitchFamily="49" charset="0"/>
              </a:rPr>
              <a:t>ies:Attendance</a:t>
            </a:r>
            <a:endParaRPr lang="en-GB" sz="1050" dirty="0">
              <a:solidFill>
                <a:srgbClr val="000000"/>
              </a:solidFill>
              <a:latin typeface="Consolas" panose="020B0609020204030204" pitchFamily="49" charset="0"/>
            </a:endParaRPr>
          </a:p>
          <a:p>
            <a:r>
              <a:rPr lang="en-GB" sz="1050" dirty="0">
                <a:solidFill>
                  <a:srgbClr val="000000"/>
                </a:solidFill>
                <a:latin typeface="Consolas" panose="020B0609020204030204" pitchFamily="49" charset="0"/>
              </a:rPr>
              <a:t>F	</a:t>
            </a:r>
            <a:r>
              <a:rPr lang="en-GB" sz="1050" dirty="0" err="1">
                <a:solidFill>
                  <a:srgbClr val="000000"/>
                </a:solidFill>
                <a:latin typeface="Consolas" panose="020B0609020204030204" pitchFamily="49" charset="0"/>
              </a:rPr>
              <a:t>ies:Facility</a:t>
            </a:r>
            <a:endParaRPr lang="en-GB" sz="1050" dirty="0">
              <a:solidFill>
                <a:srgbClr val="000000"/>
              </a:solidFill>
              <a:latin typeface="Consolas" panose="020B0609020204030204" pitchFamily="49" charset="0"/>
            </a:endParaRPr>
          </a:p>
          <a:p>
            <a:r>
              <a:rPr lang="en-GB" sz="1050" dirty="0">
                <a:solidFill>
                  <a:srgbClr val="000000"/>
                </a:solidFill>
                <a:latin typeface="Consolas" panose="020B0609020204030204" pitchFamily="49" charset="0"/>
              </a:rPr>
              <a:t>M	</a:t>
            </a:r>
            <a:r>
              <a:rPr lang="en-GB" sz="1050" dirty="0" err="1">
                <a:solidFill>
                  <a:srgbClr val="000000"/>
                </a:solidFill>
                <a:latin typeface="Consolas" panose="020B0609020204030204" pitchFamily="49" charset="0"/>
              </a:rPr>
              <a:t>ies:Meeting</a:t>
            </a:r>
            <a:endParaRPr lang="en-GB" sz="1050" dirty="0">
              <a:solidFill>
                <a:srgbClr val="000000"/>
              </a:solidFill>
              <a:latin typeface="Consolas" panose="020B0609020204030204" pitchFamily="49" charset="0"/>
            </a:endParaRPr>
          </a:p>
          <a:p>
            <a:r>
              <a:rPr lang="en-GB" sz="1050" dirty="0">
                <a:solidFill>
                  <a:srgbClr val="000000"/>
                </a:solidFill>
                <a:latin typeface="Consolas" panose="020B0609020204030204" pitchFamily="49" charset="0"/>
              </a:rPr>
              <a:t>MC	</a:t>
            </a:r>
            <a:r>
              <a:rPr lang="en-GB" sz="1050" dirty="0" err="1">
                <a:solidFill>
                  <a:srgbClr val="000000"/>
                </a:solidFill>
                <a:latin typeface="Consolas" panose="020B0609020204030204" pitchFamily="49" charset="0"/>
              </a:rPr>
              <a:t>ies:MeetingChair</a:t>
            </a:r>
            <a:endParaRPr lang="en-GB" sz="1050" dirty="0">
              <a:solidFill>
                <a:srgbClr val="000000"/>
              </a:solidFill>
              <a:latin typeface="Consolas" panose="020B0609020204030204" pitchFamily="49" charset="0"/>
            </a:endParaRPr>
          </a:p>
          <a:p>
            <a:r>
              <a:rPr lang="en-GB" sz="1050" dirty="0">
                <a:solidFill>
                  <a:srgbClr val="000000"/>
                </a:solidFill>
                <a:latin typeface="Consolas" panose="020B0609020204030204" pitchFamily="49" charset="0"/>
              </a:rPr>
              <a:t>P	</a:t>
            </a:r>
            <a:r>
              <a:rPr lang="en-GB" sz="1050" dirty="0" err="1">
                <a:solidFill>
                  <a:srgbClr val="000000"/>
                </a:solidFill>
                <a:latin typeface="Consolas" panose="020B0609020204030204" pitchFamily="49" charset="0"/>
              </a:rPr>
              <a:t>ies:Person</a:t>
            </a:r>
            <a:endParaRPr lang="en-GB" sz="1050" dirty="0"/>
          </a:p>
        </p:txBody>
      </p:sp>
      <p:pic>
        <p:nvPicPr>
          <p:cNvPr id="14" name="Picture 13"/>
          <p:cNvPicPr>
            <a:picLocks noChangeAspect="1"/>
          </p:cNvPicPr>
          <p:nvPr/>
        </p:nvPicPr>
        <p:blipFill>
          <a:blip r:embed="rId3"/>
          <a:stretch>
            <a:fillRect/>
          </a:stretch>
        </p:blipFill>
        <p:spPr>
          <a:xfrm>
            <a:off x="5280966" y="1733824"/>
            <a:ext cx="6626139" cy="3451681"/>
          </a:xfrm>
          <a:prstGeom prst="rect">
            <a:avLst/>
          </a:prstGeom>
        </p:spPr>
      </p:pic>
    </p:spTree>
    <p:extLst>
      <p:ext uri="{BB962C8B-B14F-4D97-AF65-F5344CB8AC3E}">
        <p14:creationId xmlns:p14="http://schemas.microsoft.com/office/powerpoint/2010/main" val="211099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bloody time</a:t>
            </a:r>
          </a:p>
        </p:txBody>
      </p:sp>
      <p:sp>
        <p:nvSpPr>
          <p:cNvPr id="3" name="Text Placeholder 2"/>
          <p:cNvSpPr>
            <a:spLocks noGrp="1"/>
          </p:cNvSpPr>
          <p:nvPr>
            <p:ph type="body" sz="quarter" idx="10"/>
          </p:nvPr>
        </p:nvSpPr>
        <p:spPr>
          <a:xfrm>
            <a:off x="842437" y="1301919"/>
            <a:ext cx="10632017" cy="898074"/>
          </a:xfrm>
        </p:spPr>
        <p:txBody>
          <a:bodyPr/>
          <a:lstStyle/>
          <a:p>
            <a:r>
              <a:rPr lang="en-GB" sz="1600" dirty="0"/>
              <a:t>In previous examples we’ve shown how Elements can be in </a:t>
            </a:r>
            <a:r>
              <a:rPr lang="en-GB" sz="1600" dirty="0" err="1"/>
              <a:t>ParticularPeriods</a:t>
            </a:r>
            <a:r>
              <a:rPr lang="en-GB" sz="1600" dirty="0"/>
              <a:t>. That’s great when we we’re dealing with imprecise time, but if we want to show precise starts and ends, we need to use the state model again - in this case, </a:t>
            </a:r>
            <a:r>
              <a:rPr lang="en-GB" sz="1600" dirty="0" err="1"/>
              <a:t>BoundingState</a:t>
            </a:r>
            <a:r>
              <a:rPr lang="en-GB" sz="1600" dirty="0"/>
              <a:t>:</a:t>
            </a:r>
          </a:p>
        </p:txBody>
      </p:sp>
      <p:pic>
        <p:nvPicPr>
          <p:cNvPr id="4" name="Picture 3"/>
          <p:cNvPicPr>
            <a:picLocks noChangeAspect="1"/>
          </p:cNvPicPr>
          <p:nvPr/>
        </p:nvPicPr>
        <p:blipFill rotWithShape="1">
          <a:blip r:embed="rId2"/>
          <a:srcRect l="1968" t="3759" r="1807" b="2454"/>
          <a:stretch/>
        </p:blipFill>
        <p:spPr>
          <a:xfrm>
            <a:off x="126749" y="2136618"/>
            <a:ext cx="5162691" cy="4092166"/>
          </a:xfrm>
          <a:prstGeom prst="rect">
            <a:avLst/>
          </a:prstGeom>
        </p:spPr>
      </p:pic>
      <p:sp>
        <p:nvSpPr>
          <p:cNvPr id="6" name="Rectangle 5"/>
          <p:cNvSpPr/>
          <p:nvPr/>
        </p:nvSpPr>
        <p:spPr>
          <a:xfrm>
            <a:off x="5694045" y="4457073"/>
            <a:ext cx="2021940" cy="800219"/>
          </a:xfrm>
          <a:prstGeom prst="rect">
            <a:avLst/>
          </a:prstGeom>
        </p:spPr>
        <p:txBody>
          <a:bodyPr wrap="square">
            <a:spAutoFit/>
          </a:bodyPr>
          <a:lstStyle/>
          <a:p>
            <a:r>
              <a:rPr lang="en-GB" sz="1000" b="1" dirty="0">
                <a:solidFill>
                  <a:srgbClr val="000000"/>
                </a:solidFill>
                <a:latin typeface="Consolas" panose="020B0609020204030204" pitchFamily="49" charset="0"/>
              </a:rPr>
              <a:t>KEY:</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BS	</a:t>
            </a:r>
            <a:r>
              <a:rPr lang="en-GB" sz="900" dirty="0" err="1">
                <a:solidFill>
                  <a:srgbClr val="000000"/>
                </a:solidFill>
                <a:latin typeface="Consolas" panose="020B0609020204030204" pitchFamily="49" charset="0"/>
              </a:rPr>
              <a:t>ies:BoundingState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M	</a:t>
            </a:r>
            <a:r>
              <a:rPr lang="en-GB" sz="900" dirty="0" err="1">
                <a:solidFill>
                  <a:srgbClr val="000000"/>
                </a:solidFill>
                <a:latin typeface="Consolas" panose="020B0609020204030204" pitchFamily="49" charset="0"/>
              </a:rPr>
              <a:t>ies:Meeting</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MC	</a:t>
            </a:r>
            <a:r>
              <a:rPr lang="en-GB" sz="900" dirty="0" err="1">
                <a:solidFill>
                  <a:srgbClr val="000000"/>
                </a:solidFill>
                <a:latin typeface="Consolas" panose="020B0609020204030204" pitchFamily="49" charset="0"/>
              </a:rPr>
              <a:t>ies:MeetingChair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	</a:t>
            </a:r>
            <a:r>
              <a:rPr lang="en-GB" sz="900" dirty="0" err="1">
                <a:solidFill>
                  <a:srgbClr val="000000"/>
                </a:solidFill>
                <a:latin typeface="Consolas" panose="020B0609020204030204" pitchFamily="49" charset="0"/>
              </a:rPr>
              <a:t>ies:Person</a:t>
            </a:r>
            <a:endParaRPr lang="en-GB" sz="900" dirty="0"/>
          </a:p>
        </p:txBody>
      </p:sp>
      <p:sp>
        <p:nvSpPr>
          <p:cNvPr id="7" name="Text Placeholder 2"/>
          <p:cNvSpPr txBox="1">
            <a:spLocks/>
          </p:cNvSpPr>
          <p:nvPr/>
        </p:nvSpPr>
        <p:spPr>
          <a:xfrm>
            <a:off x="5228376" y="5319875"/>
            <a:ext cx="6986257" cy="898074"/>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A </a:t>
            </a:r>
            <a:r>
              <a:rPr lang="en-GB" sz="1600" dirty="0" err="1"/>
              <a:t>BoundingState</a:t>
            </a:r>
            <a:r>
              <a:rPr lang="en-GB" sz="1600" dirty="0"/>
              <a:t> is a State which marks the temporal beginning or end of an Element. In the example above, the begin state is in the period 10:00 (the minute between 10:00 and 10:01) and the end is in 11:00. We could be more precise by adding seconds, fractions of seconds, etc. to the period.</a:t>
            </a:r>
          </a:p>
        </p:txBody>
      </p:sp>
      <p:pic>
        <p:nvPicPr>
          <p:cNvPr id="8" name="Picture 7"/>
          <p:cNvPicPr>
            <a:picLocks noChangeAspect="1"/>
          </p:cNvPicPr>
          <p:nvPr/>
        </p:nvPicPr>
        <p:blipFill>
          <a:blip r:embed="rId3"/>
          <a:stretch>
            <a:fillRect/>
          </a:stretch>
        </p:blipFill>
        <p:spPr>
          <a:xfrm>
            <a:off x="5419535" y="2199993"/>
            <a:ext cx="6054920" cy="2334960"/>
          </a:xfrm>
          <a:prstGeom prst="rect">
            <a:avLst/>
          </a:prstGeom>
        </p:spPr>
      </p:pic>
    </p:spTree>
    <p:extLst>
      <p:ext uri="{BB962C8B-B14F-4D97-AF65-F5344CB8AC3E}">
        <p14:creationId xmlns:p14="http://schemas.microsoft.com/office/powerpoint/2010/main" val="1853419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Bounding State</a:t>
            </a:r>
          </a:p>
        </p:txBody>
      </p:sp>
      <p:sp>
        <p:nvSpPr>
          <p:cNvPr id="3" name="Text Placeholder 2"/>
          <p:cNvSpPr>
            <a:spLocks noGrp="1"/>
          </p:cNvSpPr>
          <p:nvPr>
            <p:ph type="body" sz="quarter" idx="10"/>
          </p:nvPr>
        </p:nvSpPr>
        <p:spPr>
          <a:xfrm>
            <a:off x="842437" y="1301918"/>
            <a:ext cx="10632017" cy="1073959"/>
          </a:xfrm>
        </p:spPr>
        <p:txBody>
          <a:bodyPr/>
          <a:lstStyle/>
          <a:p>
            <a:r>
              <a:rPr lang="en-GB" sz="2000" dirty="0"/>
              <a:t>A </a:t>
            </a:r>
            <a:r>
              <a:rPr lang="en-GB" sz="2000" dirty="0" err="1"/>
              <a:t>BoundingState</a:t>
            </a:r>
            <a:r>
              <a:rPr lang="en-GB" sz="2000" dirty="0"/>
              <a:t> marks the beginning and end of Elements (in this case an </a:t>
            </a:r>
            <a:r>
              <a:rPr lang="en-GB" sz="2000" dirty="0" err="1"/>
              <a:t>EventParticipant</a:t>
            </a:r>
            <a:r>
              <a:rPr lang="en-GB" sz="2000" dirty="0"/>
              <a:t>)</a:t>
            </a:r>
          </a:p>
        </p:txBody>
      </p:sp>
      <p:sp>
        <p:nvSpPr>
          <p:cNvPr id="4" name="Rectangle 3"/>
          <p:cNvSpPr/>
          <p:nvPr/>
        </p:nvSpPr>
        <p:spPr>
          <a:xfrm>
            <a:off x="4206123" y="3219938"/>
            <a:ext cx="3081511" cy="114106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    Team Meeting</a:t>
            </a:r>
          </a:p>
        </p:txBody>
      </p:sp>
      <p:sp>
        <p:nvSpPr>
          <p:cNvPr id="11" name="Chevron 10"/>
          <p:cNvSpPr/>
          <p:nvPr/>
        </p:nvSpPr>
        <p:spPr>
          <a:xfrm rot="16200000">
            <a:off x="2795689" y="3232443"/>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2019-04-04T10:00</a:t>
            </a:r>
          </a:p>
        </p:txBody>
      </p:sp>
      <p:sp>
        <p:nvSpPr>
          <p:cNvPr id="5" name="Chevron 4"/>
          <p:cNvSpPr/>
          <p:nvPr/>
        </p:nvSpPr>
        <p:spPr>
          <a:xfrm>
            <a:off x="2856074" y="3562906"/>
            <a:ext cx="5377221"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latin typeface="Consolas" panose="020B0609020204030204" pitchFamily="49" charset="0"/>
                <a:cs typeface="Consolas" panose="020B0609020204030204" pitchFamily="49" charset="0"/>
              </a:rPr>
              <a:t>Bob</a:t>
            </a:r>
          </a:p>
        </p:txBody>
      </p:sp>
      <p:sp>
        <p:nvSpPr>
          <p:cNvPr id="8" name="Rectangle 7"/>
          <p:cNvSpPr/>
          <p:nvPr/>
        </p:nvSpPr>
        <p:spPr>
          <a:xfrm>
            <a:off x="4206124" y="3562906"/>
            <a:ext cx="3081510" cy="3165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latin typeface="Consolas" panose="020B0609020204030204" pitchFamily="49" charset="0"/>
                <a:cs typeface="Consolas" panose="020B0609020204030204" pitchFamily="49" charset="0"/>
              </a:rPr>
              <a:t>EventParticipant</a:t>
            </a:r>
            <a:endParaRPr lang="en-GB" sz="1100" dirty="0">
              <a:latin typeface="Consolas" panose="020B0609020204030204" pitchFamily="49" charset="0"/>
              <a:cs typeface="Consolas" panose="020B0609020204030204" pitchFamily="49" charset="0"/>
            </a:endParaRPr>
          </a:p>
        </p:txBody>
      </p:sp>
      <p:sp>
        <p:nvSpPr>
          <p:cNvPr id="9" name="Rectangle 8"/>
          <p:cNvSpPr/>
          <p:nvPr/>
        </p:nvSpPr>
        <p:spPr>
          <a:xfrm>
            <a:off x="4206124" y="3562906"/>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13" name="Chevron 12"/>
          <p:cNvSpPr/>
          <p:nvPr/>
        </p:nvSpPr>
        <p:spPr>
          <a:xfrm rot="16200000">
            <a:off x="5800406" y="3232442"/>
            <a:ext cx="2927565"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900" dirty="0">
                <a:latin typeface="Consolas" panose="020B0609020204030204" pitchFamily="49" charset="0"/>
                <a:cs typeface="Consolas" panose="020B0609020204030204" pitchFamily="49" charset="0"/>
              </a:rPr>
              <a:t>2019-04-04T11:00</a:t>
            </a:r>
          </a:p>
        </p:txBody>
      </p:sp>
      <p:sp>
        <p:nvSpPr>
          <p:cNvPr id="16" name="TextBox 15"/>
          <p:cNvSpPr txBox="1"/>
          <p:nvPr/>
        </p:nvSpPr>
        <p:spPr>
          <a:xfrm>
            <a:off x="7682503" y="2958216"/>
            <a:ext cx="1101584"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BoundingState</a:t>
            </a:r>
            <a:endParaRPr lang="en-GB" sz="1000"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3655447" y="3079277"/>
            <a:ext cx="577202" cy="546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842464" y="2864395"/>
            <a:ext cx="1101584"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BoundingState</a:t>
            </a:r>
            <a:endParaRPr lang="en-GB" sz="1000" dirty="0">
              <a:latin typeface="Consolas" panose="020B0609020204030204" pitchFamily="49" charset="0"/>
              <a:cs typeface="Consolas" panose="020B0609020204030204" pitchFamily="49" charset="0"/>
            </a:endParaRPr>
          </a:p>
        </p:txBody>
      </p:sp>
      <p:sp>
        <p:nvSpPr>
          <p:cNvPr id="10" name="Rectangle 9"/>
          <p:cNvSpPr/>
          <p:nvPr/>
        </p:nvSpPr>
        <p:spPr>
          <a:xfrm>
            <a:off x="7229849" y="3562906"/>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cxnSp>
        <p:nvCxnSpPr>
          <p:cNvPr id="15" name="Straight Arrow Connector 14"/>
          <p:cNvCxnSpPr/>
          <p:nvPr/>
        </p:nvCxnSpPr>
        <p:spPr>
          <a:xfrm flipH="1">
            <a:off x="7229849" y="3133988"/>
            <a:ext cx="584493" cy="500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109858" y="2252580"/>
            <a:ext cx="1313180" cy="246221"/>
          </a:xfrm>
          <a:prstGeom prst="rect">
            <a:avLst/>
          </a:prstGeom>
          <a:noFill/>
        </p:spPr>
        <p:txBody>
          <a:bodyPr wrap="none" rtlCol="0">
            <a:spAutoFit/>
          </a:bodyPr>
          <a:lstStyle/>
          <a:p>
            <a:pPr algn="l"/>
            <a:r>
              <a:rPr lang="en-GB" sz="1000" dirty="0" err="1">
                <a:latin typeface="Consolas" panose="020B0609020204030204" pitchFamily="49" charset="0"/>
                <a:cs typeface="Consolas" panose="020B0609020204030204" pitchFamily="49" charset="0"/>
              </a:rPr>
              <a:t>ParticularPeriod</a:t>
            </a:r>
            <a:endParaRPr lang="en-GB" sz="1000" dirty="0">
              <a:latin typeface="Consolas" panose="020B0609020204030204" pitchFamily="49" charset="0"/>
              <a:cs typeface="Consolas" panose="020B0609020204030204" pitchFamily="49" charset="0"/>
            </a:endParaRPr>
          </a:p>
        </p:txBody>
      </p:sp>
      <p:cxnSp>
        <p:nvCxnSpPr>
          <p:cNvPr id="22" name="Straight Arrow Connector 21"/>
          <p:cNvCxnSpPr>
            <a:stCxn id="21" idx="1"/>
          </p:cNvCxnSpPr>
          <p:nvPr/>
        </p:nvCxnSpPr>
        <p:spPr>
          <a:xfrm flipH="1">
            <a:off x="4274804" y="2375691"/>
            <a:ext cx="835054" cy="244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3"/>
          </p:cNvCxnSpPr>
          <p:nvPr/>
        </p:nvCxnSpPr>
        <p:spPr>
          <a:xfrm>
            <a:off x="6423038" y="2375691"/>
            <a:ext cx="806811" cy="27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 Placeholder 2"/>
          <p:cNvSpPr txBox="1">
            <a:spLocks/>
          </p:cNvSpPr>
          <p:nvPr/>
        </p:nvSpPr>
        <p:spPr>
          <a:xfrm>
            <a:off x="842438" y="4880838"/>
            <a:ext cx="10632017" cy="82109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In the example above, there is state of Bob (an </a:t>
            </a:r>
            <a:r>
              <a:rPr lang="en-GB" sz="1600" dirty="0" err="1"/>
              <a:t>EventParticipant</a:t>
            </a:r>
            <a:r>
              <a:rPr lang="en-GB" sz="1600" dirty="0"/>
              <a:t>) where he’s in the team meeting. Because we want to identify the start and end of the state, we book-end it with two </a:t>
            </a:r>
            <a:r>
              <a:rPr lang="en-GB" sz="1600" dirty="0" err="1"/>
              <a:t>BoundingStates</a:t>
            </a:r>
            <a:r>
              <a:rPr lang="en-GB" sz="1600" dirty="0"/>
              <a:t>. Each of those </a:t>
            </a:r>
            <a:r>
              <a:rPr lang="en-GB" sz="1600" dirty="0" err="1"/>
              <a:t>BoundingStates</a:t>
            </a:r>
            <a:r>
              <a:rPr lang="en-GB" sz="1600" dirty="0"/>
              <a:t> is in a </a:t>
            </a:r>
            <a:r>
              <a:rPr lang="en-GB" sz="1600" dirty="0" err="1"/>
              <a:t>ParticularPeriod</a:t>
            </a:r>
            <a:r>
              <a:rPr lang="en-GB" sz="1600" dirty="0"/>
              <a:t> (each a minute long) – i.e. the </a:t>
            </a:r>
            <a:r>
              <a:rPr lang="en-GB" sz="1600" dirty="0" err="1"/>
              <a:t>EventParticipant</a:t>
            </a:r>
            <a:r>
              <a:rPr lang="en-GB" sz="1600" dirty="0"/>
              <a:t> started some time during that minute.</a:t>
            </a:r>
          </a:p>
        </p:txBody>
      </p:sp>
      <p:sp>
        <p:nvSpPr>
          <p:cNvPr id="19" name="Text Placeholder 2"/>
          <p:cNvSpPr txBox="1">
            <a:spLocks/>
          </p:cNvSpPr>
          <p:nvPr/>
        </p:nvSpPr>
        <p:spPr>
          <a:xfrm>
            <a:off x="2180492" y="5924499"/>
            <a:ext cx="9503508" cy="82109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Note: we could have just put the meeting in the period 2019-04-04T10 (the hour from 10 to 11) but that doesn’t tell us when it started or finished, only that it started and finished in that hour period. The use of </a:t>
            </a:r>
            <a:r>
              <a:rPr lang="en-GB" sz="1200" dirty="0" err="1"/>
              <a:t>BoundingStates</a:t>
            </a:r>
            <a:r>
              <a:rPr lang="en-GB" sz="1200" dirty="0"/>
              <a:t> enables us to add more precision. We can even do things like say when it started, but be vague about when it finished.</a:t>
            </a:r>
          </a:p>
        </p:txBody>
      </p:sp>
    </p:spTree>
    <p:extLst>
      <p:ext uri="{BB962C8B-B14F-4D97-AF65-F5344CB8AC3E}">
        <p14:creationId xmlns:p14="http://schemas.microsoft.com/office/powerpoint/2010/main" val="1580806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153597" y="4192171"/>
            <a:ext cx="2508739" cy="323434"/>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I’ve started so I’ll finish</a:t>
            </a:r>
          </a:p>
        </p:txBody>
      </p:sp>
      <p:sp>
        <p:nvSpPr>
          <p:cNvPr id="3" name="Text Placeholder 2"/>
          <p:cNvSpPr>
            <a:spLocks noGrp="1"/>
          </p:cNvSpPr>
          <p:nvPr>
            <p:ph type="body" sz="quarter" idx="10"/>
          </p:nvPr>
        </p:nvSpPr>
        <p:spPr>
          <a:xfrm>
            <a:off x="808097" y="3501034"/>
            <a:ext cx="3773234" cy="409650"/>
          </a:xfrm>
        </p:spPr>
        <p:txBody>
          <a:bodyPr/>
          <a:lstStyle/>
          <a:p>
            <a:r>
              <a:rPr lang="en-GB" sz="1600" dirty="0"/>
              <a:t>Started, don’t know when, still going:</a:t>
            </a:r>
          </a:p>
        </p:txBody>
      </p:sp>
      <p:sp>
        <p:nvSpPr>
          <p:cNvPr id="4" name="Rectangle 3"/>
          <p:cNvSpPr/>
          <p:nvPr/>
        </p:nvSpPr>
        <p:spPr>
          <a:xfrm>
            <a:off x="1775782" y="2224390"/>
            <a:ext cx="1244370" cy="3165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latin typeface="Consolas" panose="020B0609020204030204" pitchFamily="49" charset="0"/>
              <a:cs typeface="Consolas" panose="020B0609020204030204" pitchFamily="49" charset="0"/>
            </a:endParaRPr>
          </a:p>
        </p:txBody>
      </p:sp>
      <p:sp>
        <p:nvSpPr>
          <p:cNvPr id="5" name="Rectangle 4"/>
          <p:cNvSpPr/>
          <p:nvPr/>
        </p:nvSpPr>
        <p:spPr>
          <a:xfrm>
            <a:off x="1153597" y="4192171"/>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1153597" y="5676473"/>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8" name="Text Placeholder 2"/>
          <p:cNvSpPr txBox="1">
            <a:spLocks/>
          </p:cNvSpPr>
          <p:nvPr/>
        </p:nvSpPr>
        <p:spPr>
          <a:xfrm>
            <a:off x="808097" y="4903717"/>
            <a:ext cx="3526364"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don’t know when:</a:t>
            </a:r>
          </a:p>
        </p:txBody>
      </p:sp>
      <p:sp>
        <p:nvSpPr>
          <p:cNvPr id="9" name="Rectangle 8"/>
          <p:cNvSpPr/>
          <p:nvPr/>
        </p:nvSpPr>
        <p:spPr>
          <a:xfrm>
            <a:off x="1153597" y="5683389"/>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0" name="Rectangle 9"/>
          <p:cNvSpPr/>
          <p:nvPr/>
        </p:nvSpPr>
        <p:spPr>
          <a:xfrm>
            <a:off x="3627996" y="5679931"/>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1" name="Pentagon 10"/>
          <p:cNvSpPr/>
          <p:nvPr/>
        </p:nvSpPr>
        <p:spPr>
          <a:xfrm>
            <a:off x="7888339" y="2199597"/>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12" name="Text Placeholder 2"/>
          <p:cNvSpPr txBox="1">
            <a:spLocks/>
          </p:cNvSpPr>
          <p:nvPr/>
        </p:nvSpPr>
        <p:spPr>
          <a:xfrm>
            <a:off x="7031395" y="1225732"/>
            <a:ext cx="4597070"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we know when it started, but not when it finished:</a:t>
            </a:r>
          </a:p>
        </p:txBody>
      </p:sp>
      <p:sp>
        <p:nvSpPr>
          <p:cNvPr id="13" name="Rectangle 12"/>
          <p:cNvSpPr/>
          <p:nvPr/>
        </p:nvSpPr>
        <p:spPr>
          <a:xfrm>
            <a:off x="7888339" y="2206513"/>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4" name="Rectangle 13"/>
          <p:cNvSpPr/>
          <p:nvPr/>
        </p:nvSpPr>
        <p:spPr>
          <a:xfrm>
            <a:off x="10362738" y="2203055"/>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5" name="Chevron 14"/>
          <p:cNvSpPr/>
          <p:nvPr/>
        </p:nvSpPr>
        <p:spPr>
          <a:xfrm rot="16200000">
            <a:off x="7552345" y="2241603"/>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16" name="Pentagon 15"/>
          <p:cNvSpPr/>
          <p:nvPr/>
        </p:nvSpPr>
        <p:spPr>
          <a:xfrm>
            <a:off x="7888339" y="4126819"/>
            <a:ext cx="2508739" cy="323434"/>
          </a:xfrm>
          <a:prstGeom prst="homePlate">
            <a:avLst>
              <a:gd name="adj"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latin typeface="Consolas" panose="020B0609020204030204" pitchFamily="49" charset="0"/>
              <a:cs typeface="Consolas" panose="020B0609020204030204" pitchFamily="49" charset="0"/>
            </a:endParaRPr>
          </a:p>
        </p:txBody>
      </p:sp>
      <p:sp>
        <p:nvSpPr>
          <p:cNvPr id="17" name="Text Placeholder 2"/>
          <p:cNvSpPr txBox="1">
            <a:spLocks/>
          </p:cNvSpPr>
          <p:nvPr/>
        </p:nvSpPr>
        <p:spPr>
          <a:xfrm>
            <a:off x="7031395" y="3242628"/>
            <a:ext cx="4597070"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finished, we know when it started and finished:</a:t>
            </a:r>
          </a:p>
        </p:txBody>
      </p:sp>
      <p:sp>
        <p:nvSpPr>
          <p:cNvPr id="18" name="Rectangle 17"/>
          <p:cNvSpPr/>
          <p:nvPr/>
        </p:nvSpPr>
        <p:spPr>
          <a:xfrm>
            <a:off x="7888339" y="4133735"/>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9" name="Rectangle 18"/>
          <p:cNvSpPr/>
          <p:nvPr/>
        </p:nvSpPr>
        <p:spPr>
          <a:xfrm>
            <a:off x="10362738" y="4130277"/>
            <a:ext cx="68680" cy="316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20" name="Chevron 19"/>
          <p:cNvSpPr/>
          <p:nvPr/>
        </p:nvSpPr>
        <p:spPr>
          <a:xfrm rot="16200000">
            <a:off x="7552345" y="4168825"/>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1" name="Chevron 20"/>
          <p:cNvSpPr/>
          <p:nvPr/>
        </p:nvSpPr>
        <p:spPr>
          <a:xfrm rot="16200000">
            <a:off x="10043917" y="4168824"/>
            <a:ext cx="740663" cy="232505"/>
          </a:xfrm>
          <a:prstGeom prst="chevron">
            <a:avLst>
              <a:gd name="adj" fmla="val 68982"/>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4" name="Chevron 23"/>
          <p:cNvSpPr/>
          <p:nvPr/>
        </p:nvSpPr>
        <p:spPr>
          <a:xfrm rot="16200000">
            <a:off x="1768196" y="1622655"/>
            <a:ext cx="1156996" cy="1688750"/>
          </a:xfrm>
          <a:prstGeom prst="chevron">
            <a:avLst>
              <a:gd name="adj" fmla="val 20338"/>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900" dirty="0">
              <a:latin typeface="Consolas" panose="020B0609020204030204" pitchFamily="49" charset="0"/>
              <a:cs typeface="Consolas" panose="020B0609020204030204" pitchFamily="49" charset="0"/>
            </a:endParaRPr>
          </a:p>
        </p:txBody>
      </p:sp>
      <p:sp>
        <p:nvSpPr>
          <p:cNvPr id="25" name="Text Placeholder 2"/>
          <p:cNvSpPr txBox="1">
            <a:spLocks/>
          </p:cNvSpPr>
          <p:nvPr/>
        </p:nvSpPr>
        <p:spPr>
          <a:xfrm>
            <a:off x="808096" y="1246732"/>
            <a:ext cx="3393501" cy="409650"/>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Started and finished within a given period:</a:t>
            </a:r>
          </a:p>
        </p:txBody>
      </p:sp>
      <p:sp>
        <p:nvSpPr>
          <p:cNvPr id="26" name="Text Placeholder 2"/>
          <p:cNvSpPr txBox="1">
            <a:spLocks/>
          </p:cNvSpPr>
          <p:nvPr/>
        </p:nvSpPr>
        <p:spPr>
          <a:xfrm>
            <a:off x="4761970" y="4998204"/>
            <a:ext cx="7003931" cy="1785152"/>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All of this is simple construction (mereology) applied to space and time. You can use these simple building blocks to build very complex temporal representations, but all of them founded on a simple, re-usable logic.</a:t>
            </a:r>
          </a:p>
        </p:txBody>
      </p:sp>
    </p:spTree>
    <p:extLst>
      <p:ext uri="{BB962C8B-B14F-4D97-AF65-F5344CB8AC3E}">
        <p14:creationId xmlns:p14="http://schemas.microsoft.com/office/powerpoint/2010/main" val="3949062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IES Time Elements</a:t>
            </a:r>
          </a:p>
        </p:txBody>
      </p:sp>
      <p:pic>
        <p:nvPicPr>
          <p:cNvPr id="6" name="Picture 5"/>
          <p:cNvPicPr>
            <a:picLocks noChangeAspect="1"/>
          </p:cNvPicPr>
          <p:nvPr/>
        </p:nvPicPr>
        <p:blipFill rotWithShape="1">
          <a:blip r:embed="rId2"/>
          <a:srcRect l="1928" t="5746" r="2105" b="2943"/>
          <a:stretch/>
        </p:blipFill>
        <p:spPr>
          <a:xfrm>
            <a:off x="5219566" y="720671"/>
            <a:ext cx="6737376" cy="3967566"/>
          </a:xfrm>
          <a:prstGeom prst="rect">
            <a:avLst/>
          </a:prstGeom>
        </p:spPr>
      </p:pic>
      <p:sp>
        <p:nvSpPr>
          <p:cNvPr id="7" name="Rectangle 6"/>
          <p:cNvSpPr/>
          <p:nvPr/>
        </p:nvSpPr>
        <p:spPr>
          <a:xfrm>
            <a:off x="340964" y="1109910"/>
            <a:ext cx="4765728" cy="4031873"/>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Periods of time are Elements in a 4D ontology. They can be treated like any other element -e.g.  assembled with </a:t>
            </a:r>
            <a:r>
              <a:rPr lang="en-GB" sz="1600" dirty="0" err="1">
                <a:latin typeface="Consolas" panose="020B0609020204030204" pitchFamily="49" charset="0"/>
                <a:cs typeface="Consolas" panose="020B0609020204030204" pitchFamily="49" charset="0"/>
              </a:rPr>
              <a:t>isPartOf</a:t>
            </a:r>
            <a:r>
              <a:rPr lang="en-GB" sz="1600" dirty="0">
                <a:latin typeface="Consolas" panose="020B0609020204030204" pitchFamily="49" charset="0"/>
                <a:cs typeface="Consolas" panose="020B0609020204030204" pitchFamily="49" charset="0"/>
              </a:rPr>
              <a:t> relationships. This is the big advantage to a 4D ontology - time is treated the same way as space, which allows complex temporal logic information to be expressed using very simple constructs. </a:t>
            </a:r>
          </a:p>
          <a:p>
            <a:endParaRPr lang="en-GB" sz="1600" dirty="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IES also allows a duration to specified even when the precise start and end are not known - e.g. we can specify a meeting lasted an hour and took place on a particular day, but we don't know what time it began and ended.</a:t>
            </a:r>
          </a:p>
        </p:txBody>
      </p:sp>
      <p:sp>
        <p:nvSpPr>
          <p:cNvPr id="8" name="Rectangle 7"/>
          <p:cNvSpPr/>
          <p:nvPr/>
        </p:nvSpPr>
        <p:spPr>
          <a:xfrm>
            <a:off x="340964" y="5331803"/>
            <a:ext cx="11615978" cy="646331"/>
          </a:xfrm>
          <a:prstGeom prst="rect">
            <a:avLst/>
          </a:prstGeom>
        </p:spPr>
        <p:txBody>
          <a:bodyPr wrap="square">
            <a:spAutoFit/>
          </a:bodyPr>
          <a:lstStyle/>
          <a:p>
            <a:r>
              <a:rPr lang="en-GB" sz="1200" dirty="0">
                <a:latin typeface="Consolas" panose="020B0609020204030204" pitchFamily="49" charset="0"/>
                <a:cs typeface="Consolas" panose="020B0609020204030204" pitchFamily="49" charset="0"/>
              </a:rPr>
              <a:t>Note: to prevent duplicate periods being created, the </a:t>
            </a:r>
            <a:r>
              <a:rPr lang="en-GB" sz="1200" dirty="0" err="1">
                <a:latin typeface="Consolas" panose="020B0609020204030204" pitchFamily="49" charset="0"/>
                <a:cs typeface="Consolas" panose="020B0609020204030204" pitchFamily="49" charset="0"/>
              </a:rPr>
              <a:t>uri</a:t>
            </a:r>
            <a:r>
              <a:rPr lang="en-GB" sz="1200" dirty="0">
                <a:latin typeface="Consolas" panose="020B0609020204030204" pitchFamily="49" charset="0"/>
                <a:cs typeface="Consolas" panose="020B0609020204030204" pitchFamily="49" charset="0"/>
              </a:rPr>
              <a:t> of each period should reflect the ISO8601 </a:t>
            </a:r>
            <a:r>
              <a:rPr lang="en-GB" sz="1200" dirty="0" err="1">
                <a:latin typeface="Consolas" panose="020B0609020204030204" pitchFamily="49" charset="0"/>
                <a:cs typeface="Consolas" panose="020B0609020204030204" pitchFamily="49" charset="0"/>
              </a:rPr>
              <a:t>datetime</a:t>
            </a:r>
            <a:r>
              <a:rPr lang="en-GB" sz="1200" dirty="0">
                <a:latin typeface="Consolas" panose="020B0609020204030204" pitchFamily="49" charset="0"/>
                <a:cs typeface="Consolas" panose="020B0609020204030204" pitchFamily="49" charset="0"/>
              </a:rPr>
              <a:t> (encoded to % out the disallowed URI characters). So for example, the </a:t>
            </a:r>
            <a:r>
              <a:rPr lang="en-GB" sz="1200" dirty="0" err="1">
                <a:latin typeface="Consolas" panose="020B0609020204030204" pitchFamily="49" charset="0"/>
                <a:cs typeface="Consolas" panose="020B0609020204030204" pitchFamily="49" charset="0"/>
              </a:rPr>
              <a:t>uri</a:t>
            </a:r>
            <a:r>
              <a:rPr lang="en-GB" sz="1200" dirty="0">
                <a:latin typeface="Consolas" panose="020B0609020204030204" pitchFamily="49" charset="0"/>
                <a:cs typeface="Consolas" panose="020B0609020204030204" pitchFamily="49" charset="0"/>
              </a:rPr>
              <a:t> for January 2008 would be http://iso8601.iso.org#2008-01. For </a:t>
            </a:r>
            <a:r>
              <a:rPr lang="en-GB" sz="1200" dirty="0" err="1">
                <a:latin typeface="Consolas" panose="020B0609020204030204" pitchFamily="49" charset="0"/>
                <a:cs typeface="Consolas" panose="020B0609020204030204" pitchFamily="49" charset="0"/>
              </a:rPr>
              <a:t>ParticularPeriod</a:t>
            </a:r>
            <a:r>
              <a:rPr lang="en-GB" sz="1200" dirty="0">
                <a:latin typeface="Consolas" panose="020B0609020204030204" pitchFamily="49" charset="0"/>
                <a:cs typeface="Consolas" panose="020B0609020204030204" pitchFamily="49" charset="0"/>
              </a:rPr>
              <a:t>, this is fairly simple. For </a:t>
            </a:r>
            <a:r>
              <a:rPr lang="en-GB" sz="1200" dirty="0" err="1">
                <a:latin typeface="Consolas" panose="020B0609020204030204" pitchFamily="49" charset="0"/>
                <a:cs typeface="Consolas" panose="020B0609020204030204" pitchFamily="49" charset="0"/>
              </a:rPr>
              <a:t>PeriodOfTime</a:t>
            </a:r>
            <a:r>
              <a:rPr lang="en-GB" sz="1200" dirty="0">
                <a:latin typeface="Consolas" panose="020B0609020204030204" pitchFamily="49" charset="0"/>
                <a:cs typeface="Consolas" panose="020B0609020204030204" pitchFamily="49" charset="0"/>
              </a:rPr>
              <a:t>, the ISO8601 encoding for the period should be used.</a:t>
            </a:r>
          </a:p>
        </p:txBody>
      </p:sp>
    </p:spTree>
    <p:extLst>
      <p:ext uri="{BB962C8B-B14F-4D97-AF65-F5344CB8AC3E}">
        <p14:creationId xmlns:p14="http://schemas.microsoft.com/office/powerpoint/2010/main" val="1536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Data Exchange</a:t>
            </a:r>
          </a:p>
        </p:txBody>
      </p:sp>
      <p:sp>
        <p:nvSpPr>
          <p:cNvPr id="4" name="Rounded Rectangle 3"/>
          <p:cNvSpPr/>
          <p:nvPr/>
        </p:nvSpPr>
        <p:spPr>
          <a:xfrm>
            <a:off x="842437" y="2068945"/>
            <a:ext cx="3517127" cy="2318327"/>
          </a:xfrm>
          <a:prstGeom prst="roundRect">
            <a:avLst/>
          </a:prstGeom>
          <a:solidFill>
            <a:srgbClr val="7030A0">
              <a:alpha val="71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bg1"/>
                </a:solidFill>
                <a:latin typeface="Consolas" panose="020B0609020204030204" pitchFamily="49" charset="0"/>
                <a:cs typeface="Consolas" panose="020B0609020204030204" pitchFamily="49" charset="0"/>
              </a:rPr>
              <a:t>Party A</a:t>
            </a:r>
          </a:p>
        </p:txBody>
      </p:sp>
      <p:sp>
        <p:nvSpPr>
          <p:cNvPr id="6" name="Rounded Rectangle 5"/>
          <p:cNvSpPr/>
          <p:nvPr/>
        </p:nvSpPr>
        <p:spPr>
          <a:xfrm>
            <a:off x="7957328" y="2068945"/>
            <a:ext cx="3517127" cy="2318327"/>
          </a:xfrm>
          <a:prstGeom prst="roundRect">
            <a:avLst/>
          </a:prstGeom>
          <a:solidFill>
            <a:srgbClr val="7030A0">
              <a:alpha val="71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bg1"/>
                </a:solidFill>
                <a:latin typeface="Consolas" panose="020B0609020204030204" pitchFamily="49" charset="0"/>
                <a:cs typeface="Consolas" panose="020B0609020204030204" pitchFamily="49" charset="0"/>
              </a:rPr>
              <a:t>Party B</a:t>
            </a:r>
          </a:p>
        </p:txBody>
      </p:sp>
      <p:sp>
        <p:nvSpPr>
          <p:cNvPr id="7" name="Rectangle 6"/>
          <p:cNvSpPr/>
          <p:nvPr/>
        </p:nvSpPr>
        <p:spPr>
          <a:xfrm>
            <a:off x="1634836" y="2761672"/>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p>
        </p:txBody>
      </p:sp>
      <p:sp>
        <p:nvSpPr>
          <p:cNvPr id="8" name="Can 7"/>
          <p:cNvSpPr/>
          <p:nvPr/>
        </p:nvSpPr>
        <p:spPr>
          <a:xfrm>
            <a:off x="2290618" y="3241963"/>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 name="Rectangle 8"/>
          <p:cNvSpPr/>
          <p:nvPr/>
        </p:nvSpPr>
        <p:spPr>
          <a:xfrm>
            <a:off x="3075709" y="2761672"/>
            <a:ext cx="586509" cy="111760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a:t>
            </a:r>
          </a:p>
          <a:p>
            <a:r>
              <a:rPr lang="en-GB" b="1" dirty="0">
                <a:solidFill>
                  <a:schemeClr val="bg1"/>
                </a:solidFill>
                <a:latin typeface="Consolas" panose="020B0609020204030204" pitchFamily="49" charset="0"/>
                <a:cs typeface="Consolas" panose="020B0609020204030204" pitchFamily="49" charset="0"/>
              </a:rPr>
              <a:t>I/F</a:t>
            </a:r>
          </a:p>
        </p:txBody>
      </p:sp>
      <p:sp>
        <p:nvSpPr>
          <p:cNvPr id="10" name="Rectangle 9"/>
          <p:cNvSpPr/>
          <p:nvPr/>
        </p:nvSpPr>
        <p:spPr>
          <a:xfrm>
            <a:off x="9333344" y="2761672"/>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p>
        </p:txBody>
      </p:sp>
      <p:sp>
        <p:nvSpPr>
          <p:cNvPr id="11" name="Can 10"/>
          <p:cNvSpPr/>
          <p:nvPr/>
        </p:nvSpPr>
        <p:spPr>
          <a:xfrm>
            <a:off x="9989126" y="3241963"/>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2" name="Rectangle 11"/>
          <p:cNvSpPr/>
          <p:nvPr/>
        </p:nvSpPr>
        <p:spPr>
          <a:xfrm>
            <a:off x="8746835" y="2761672"/>
            <a:ext cx="586509" cy="111760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a:t>
            </a:r>
          </a:p>
          <a:p>
            <a:r>
              <a:rPr lang="en-GB" b="1" dirty="0">
                <a:solidFill>
                  <a:schemeClr val="bg1"/>
                </a:solidFill>
                <a:latin typeface="Consolas" panose="020B0609020204030204" pitchFamily="49" charset="0"/>
                <a:cs typeface="Consolas" panose="020B0609020204030204" pitchFamily="49" charset="0"/>
              </a:rPr>
              <a:t>I/F</a:t>
            </a:r>
          </a:p>
        </p:txBody>
      </p:sp>
      <p:cxnSp>
        <p:nvCxnSpPr>
          <p:cNvPr id="14" name="Straight Arrow Connector 13"/>
          <p:cNvCxnSpPr>
            <a:stCxn id="9" idx="3"/>
            <a:endCxn id="12" idx="1"/>
          </p:cNvCxnSpPr>
          <p:nvPr/>
        </p:nvCxnSpPr>
        <p:spPr>
          <a:xfrm>
            <a:off x="3662218" y="3320472"/>
            <a:ext cx="5084617" cy="0"/>
          </a:xfrm>
          <a:prstGeom prst="straightConnector1">
            <a:avLst/>
          </a:prstGeom>
          <a:ln w="76200">
            <a:solidFill>
              <a:srgbClr val="FFC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01856" y="2920362"/>
            <a:ext cx="1313180" cy="400110"/>
          </a:xfrm>
          <a:prstGeom prst="rect">
            <a:avLst/>
          </a:prstGeom>
          <a:noFill/>
        </p:spPr>
        <p:txBody>
          <a:bodyPr wrap="none" rtlCol="0">
            <a:spAutoFit/>
          </a:bodyPr>
          <a:lstStyle/>
          <a:p>
            <a:pPr algn="l"/>
            <a:r>
              <a:rPr lang="en-GB" sz="2000" b="1" dirty="0">
                <a:solidFill>
                  <a:schemeClr val="accent2">
                    <a:lumMod val="50000"/>
                  </a:schemeClr>
                </a:solidFill>
                <a:latin typeface="Consolas" panose="020B0609020204030204" pitchFamily="49" charset="0"/>
                <a:cs typeface="Consolas" panose="020B0609020204030204" pitchFamily="49" charset="0"/>
              </a:rPr>
              <a:t>IES File</a:t>
            </a:r>
          </a:p>
        </p:txBody>
      </p:sp>
      <p:sp>
        <p:nvSpPr>
          <p:cNvPr id="16" name="TextBox 15"/>
          <p:cNvSpPr txBox="1"/>
          <p:nvPr/>
        </p:nvSpPr>
        <p:spPr>
          <a:xfrm>
            <a:off x="702647" y="4715469"/>
            <a:ext cx="10751127" cy="923330"/>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Systems continue to use their own internal data structures, but map to/from the IES format at the system boundary. The intention is to develop IES tooling at open-source to lower the bar to implementation.  </a:t>
            </a:r>
          </a:p>
        </p:txBody>
      </p:sp>
      <p:sp>
        <p:nvSpPr>
          <p:cNvPr id="17" name="TextBox 16"/>
          <p:cNvSpPr txBox="1"/>
          <p:nvPr/>
        </p:nvSpPr>
        <p:spPr>
          <a:xfrm>
            <a:off x="5391507" y="6435180"/>
            <a:ext cx="2646878" cy="261610"/>
          </a:xfrm>
          <a:prstGeom prst="rect">
            <a:avLst/>
          </a:prstGeom>
          <a:noFill/>
        </p:spPr>
        <p:txBody>
          <a:bodyPr wrap="none" rtlCol="0">
            <a:spAutoFit/>
          </a:bodyPr>
          <a:lstStyle/>
          <a:p>
            <a:pPr algn="l"/>
            <a:r>
              <a:rPr lang="en-GB" sz="1100" i="1" dirty="0">
                <a:solidFill>
                  <a:schemeClr val="tx2"/>
                </a:solidFill>
                <a:latin typeface="Consolas" panose="020B0609020204030204" pitchFamily="49" charset="0"/>
                <a:cs typeface="Consolas" panose="020B0609020204030204" pitchFamily="49" charset="0"/>
              </a:rPr>
              <a:t>I/F = shorthand for “interface”</a:t>
            </a:r>
          </a:p>
        </p:txBody>
      </p:sp>
    </p:spTree>
    <p:extLst>
      <p:ext uri="{BB962C8B-B14F-4D97-AF65-F5344CB8AC3E}">
        <p14:creationId xmlns:p14="http://schemas.microsoft.com/office/powerpoint/2010/main" val="173406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3254643" y="2733863"/>
            <a:ext cx="5199681" cy="595576"/>
          </a:xfrm>
          <a:prstGeom prst="chevron">
            <a:avLst>
              <a:gd name="adj" fmla="val 31944"/>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Acme Health</a:t>
            </a:r>
          </a:p>
          <a:p>
            <a:r>
              <a:rPr lang="en-GB" sz="1200" dirty="0">
                <a:latin typeface="Consolas" panose="020B0609020204030204" pitchFamily="49" charset="0"/>
                <a:cs typeface="Consolas" panose="020B0609020204030204" pitchFamily="49" charset="0"/>
              </a:rPr>
              <a:t>Centre</a:t>
            </a:r>
          </a:p>
        </p:txBody>
      </p:sp>
      <p:sp>
        <p:nvSpPr>
          <p:cNvPr id="2" name="Title 1"/>
          <p:cNvSpPr>
            <a:spLocks noGrp="1"/>
          </p:cNvSpPr>
          <p:nvPr>
            <p:ph type="title"/>
          </p:nvPr>
        </p:nvSpPr>
        <p:spPr/>
        <p:txBody>
          <a:bodyPr/>
          <a:lstStyle/>
          <a:p>
            <a:r>
              <a:rPr lang="en-GB" dirty="0"/>
              <a:t>Locations</a:t>
            </a:r>
          </a:p>
        </p:txBody>
      </p:sp>
      <p:sp>
        <p:nvSpPr>
          <p:cNvPr id="3" name="Text Placeholder 2"/>
          <p:cNvSpPr>
            <a:spLocks noGrp="1"/>
          </p:cNvSpPr>
          <p:nvPr>
            <p:ph type="body" sz="quarter" idx="10"/>
          </p:nvPr>
        </p:nvSpPr>
        <p:spPr>
          <a:xfrm>
            <a:off x="842437" y="1301919"/>
            <a:ext cx="10632017" cy="1100318"/>
          </a:xfrm>
        </p:spPr>
        <p:txBody>
          <a:bodyPr/>
          <a:lstStyle/>
          <a:p>
            <a:r>
              <a:rPr lang="en-GB" sz="2000" dirty="0"/>
              <a:t>As well as saying when things happen, start and finish, we also want to be able to say </a:t>
            </a:r>
            <a:r>
              <a:rPr lang="en-GB" sz="2000" i="1" dirty="0"/>
              <a:t>where</a:t>
            </a:r>
            <a:r>
              <a:rPr lang="en-GB" sz="2000" dirty="0"/>
              <a:t> they are. In the Fred example, we had a Facility (Acme Health Centre) as one of the locations:</a:t>
            </a:r>
          </a:p>
        </p:txBody>
      </p:sp>
      <p:sp>
        <p:nvSpPr>
          <p:cNvPr id="5" name="Chevron 4"/>
          <p:cNvSpPr/>
          <p:nvPr/>
        </p:nvSpPr>
        <p:spPr>
          <a:xfrm>
            <a:off x="3254643" y="3625976"/>
            <a:ext cx="1634522"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Consolas" panose="020B0609020204030204" pitchFamily="49" charset="0"/>
                <a:cs typeface="Consolas" panose="020B0609020204030204" pitchFamily="49" charset="0"/>
              </a:rPr>
              <a:t>Fred</a:t>
            </a:r>
          </a:p>
        </p:txBody>
      </p:sp>
      <p:sp>
        <p:nvSpPr>
          <p:cNvPr id="6" name="Pentagon 5"/>
          <p:cNvSpPr/>
          <p:nvPr/>
        </p:nvSpPr>
        <p:spPr>
          <a:xfrm rot="3406470">
            <a:off x="6218914" y="3312929"/>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6986167" y="3705940"/>
            <a:ext cx="1468157"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9" name="Pentagon 8"/>
          <p:cNvSpPr/>
          <p:nvPr/>
        </p:nvSpPr>
        <p:spPr>
          <a:xfrm rot="18220279">
            <a:off x="4413079" y="3245778"/>
            <a:ext cx="1191961"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2" name="Text Placeholder 2"/>
          <p:cNvSpPr txBox="1">
            <a:spLocks/>
          </p:cNvSpPr>
          <p:nvPr/>
        </p:nvSpPr>
        <p:spPr>
          <a:xfrm>
            <a:off x="842438" y="4180105"/>
            <a:ext cx="10632017" cy="1935066"/>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It’s not just Facilities, Locations can be countries, regions of countries, or arbitrary land/sea parcels defined by </a:t>
            </a:r>
            <a:r>
              <a:rPr lang="en-GB" sz="1800" dirty="0" err="1"/>
              <a:t>GeoJSON</a:t>
            </a:r>
            <a:r>
              <a:rPr lang="en-GB" sz="1800" dirty="0"/>
              <a:t> geometry. </a:t>
            </a:r>
          </a:p>
          <a:p>
            <a:endParaRPr lang="en-GB" sz="1800" dirty="0"/>
          </a:p>
          <a:p>
            <a:r>
              <a:rPr lang="en-GB" sz="1800" dirty="0"/>
              <a:t>Combining the 4D modelling approach (states) with the locations model gives us a very good way to manage how things (e.g. patients, deliveries, enemy forces, etc.) move around. </a:t>
            </a:r>
          </a:p>
        </p:txBody>
      </p:sp>
      <p:sp>
        <p:nvSpPr>
          <p:cNvPr id="13" name="Pentagon 12"/>
          <p:cNvSpPr/>
          <p:nvPr/>
        </p:nvSpPr>
        <p:spPr>
          <a:xfrm>
            <a:off x="5210551" y="2869034"/>
            <a:ext cx="1461469" cy="240637"/>
          </a:xfrm>
          <a:prstGeom prst="homePlate">
            <a:avLst>
              <a:gd name="adj" fmla="val 435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Rectangle 7"/>
          <p:cNvSpPr/>
          <p:nvPr/>
        </p:nvSpPr>
        <p:spPr>
          <a:xfrm>
            <a:off x="5446953" y="2869035"/>
            <a:ext cx="933363"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nsolas" panose="020B0609020204030204" pitchFamily="49" charset="0"/>
                <a:cs typeface="Consolas" panose="020B0609020204030204" pitchFamily="49" charset="0"/>
              </a:rPr>
              <a:t>weigh-in</a:t>
            </a:r>
          </a:p>
        </p:txBody>
      </p:sp>
      <p:sp>
        <p:nvSpPr>
          <p:cNvPr id="14" name="Chevron 13"/>
          <p:cNvSpPr/>
          <p:nvPr/>
        </p:nvSpPr>
        <p:spPr>
          <a:xfrm rot="16200000">
            <a:off x="5014752" y="2369624"/>
            <a:ext cx="1679463" cy="1604014"/>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b"/>
          <a:lstStyle/>
          <a:p>
            <a:pPr algn="ctr"/>
            <a:r>
              <a:rPr lang="en-GB" sz="1050" dirty="0">
                <a:latin typeface="Consolas" panose="020B0609020204030204" pitchFamily="49" charset="0"/>
                <a:cs typeface="Consolas" panose="020B0609020204030204" pitchFamily="49" charset="0"/>
              </a:rPr>
              <a:t>1991-03-06T11</a:t>
            </a:r>
          </a:p>
        </p:txBody>
      </p:sp>
    </p:spTree>
    <p:extLst>
      <p:ext uri="{BB962C8B-B14F-4D97-AF65-F5344CB8AC3E}">
        <p14:creationId xmlns:p14="http://schemas.microsoft.com/office/powerpoint/2010/main" val="138871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Recap</a:t>
            </a:r>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GB" sz="2400" dirty="0"/>
              <a:t>You can say stuff about things at certain times using states</a:t>
            </a:r>
          </a:p>
          <a:p>
            <a:pPr marL="457200" indent="-457200">
              <a:buFont typeface="Arial" panose="020B0604020202020204" pitchFamily="34" charset="0"/>
              <a:buChar char="•"/>
            </a:pPr>
            <a:r>
              <a:rPr lang="en-GB" sz="2400" dirty="0"/>
              <a:t>You can say where something was using states and locations</a:t>
            </a:r>
          </a:p>
          <a:p>
            <a:pPr marL="457200" indent="-457200">
              <a:buFont typeface="Arial" panose="020B0604020202020204" pitchFamily="34" charset="0"/>
              <a:buChar char="•"/>
            </a:pPr>
            <a:r>
              <a:rPr lang="en-GB" sz="2400" dirty="0"/>
              <a:t>You can say what was involved in Events using states (</a:t>
            </a:r>
            <a:r>
              <a:rPr lang="en-GB" sz="2400" dirty="0" err="1"/>
              <a:t>EventParticipations</a:t>
            </a:r>
            <a:r>
              <a:rPr lang="en-GB" sz="2400" dirty="0"/>
              <a:t>)</a:t>
            </a:r>
          </a:p>
          <a:p>
            <a:pPr marL="457200" indent="-457200">
              <a:buFont typeface="Arial" panose="020B0604020202020204" pitchFamily="34" charset="0"/>
              <a:buChar char="•"/>
            </a:pPr>
            <a:r>
              <a:rPr lang="en-GB" sz="2400" dirty="0"/>
              <a:t>You can be vague or specific about the durations of things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All of this is done using the same, simple constructs that can be connected up to build quite complex pictures of how things change and move over time</a:t>
            </a:r>
          </a:p>
        </p:txBody>
      </p:sp>
    </p:spTree>
    <p:extLst>
      <p:ext uri="{BB962C8B-B14F-4D97-AF65-F5344CB8AC3E}">
        <p14:creationId xmlns:p14="http://schemas.microsoft.com/office/powerpoint/2010/main" val="1988975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Names and Identifiers</a:t>
            </a:r>
          </a:p>
        </p:txBody>
      </p:sp>
    </p:spTree>
    <p:extLst>
      <p:ext uri="{BB962C8B-B14F-4D97-AF65-F5344CB8AC3E}">
        <p14:creationId xmlns:p14="http://schemas.microsoft.com/office/powerpoint/2010/main" val="3858347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4558887" y="4534263"/>
            <a:ext cx="2317791" cy="10228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Information</a:t>
            </a:r>
          </a:p>
        </p:txBody>
      </p:sp>
      <p:sp>
        <p:nvSpPr>
          <p:cNvPr id="3" name="Text Placeholder 2"/>
          <p:cNvSpPr>
            <a:spLocks noGrp="1"/>
          </p:cNvSpPr>
          <p:nvPr>
            <p:ph type="body" sz="quarter" idx="10"/>
          </p:nvPr>
        </p:nvSpPr>
        <p:spPr>
          <a:xfrm>
            <a:off x="842437" y="1301918"/>
            <a:ext cx="10632017" cy="2836129"/>
          </a:xfrm>
        </p:spPr>
        <p:txBody>
          <a:bodyPr/>
          <a:lstStyle/>
          <a:p>
            <a:pPr algn="just"/>
            <a:r>
              <a:rPr lang="en-GB" sz="1800" dirty="0"/>
              <a:t>When it comes to information – text, numbers, images, video, etc. we hit quite a difficult area to model. The same image can exist in numerous places, and in numerous formats (digital, printed, etc.) The same goes for text – it’s important to distinguish between War and Peace and my copy of War and Peace. In most cases we don’t care about individual copies, but sometimes (e.g. in police evidence collection, cyber investigations, etc.) we really do care what happened to individual pieces of information. </a:t>
            </a:r>
          </a:p>
          <a:p>
            <a:pPr algn="just"/>
            <a:r>
              <a:rPr lang="en-GB" sz="1800" dirty="0"/>
              <a:t>IES is very formal in how it relates the two concepts. In the example below, we have several copies of War and Peace. They all have in common that they are copies of War and Peace, hence War and Peace is a class of which they are all members:</a:t>
            </a:r>
          </a:p>
        </p:txBody>
      </p:sp>
      <p:sp>
        <p:nvSpPr>
          <p:cNvPr id="20" name="Oval 19"/>
          <p:cNvSpPr/>
          <p:nvPr/>
        </p:nvSpPr>
        <p:spPr>
          <a:xfrm>
            <a:off x="5653353" y="4829585"/>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TextBox 20"/>
          <p:cNvSpPr txBox="1"/>
          <p:nvPr/>
        </p:nvSpPr>
        <p:spPr>
          <a:xfrm>
            <a:off x="5787523" y="4739746"/>
            <a:ext cx="532518"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My Copy</a:t>
            </a:r>
          </a:p>
        </p:txBody>
      </p:sp>
      <p:sp>
        <p:nvSpPr>
          <p:cNvPr id="22" name="Oval 21"/>
          <p:cNvSpPr/>
          <p:nvPr/>
        </p:nvSpPr>
        <p:spPr>
          <a:xfrm>
            <a:off x="5856122" y="5040308"/>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TextBox 22"/>
          <p:cNvSpPr txBox="1"/>
          <p:nvPr/>
        </p:nvSpPr>
        <p:spPr>
          <a:xfrm>
            <a:off x="5906492" y="4892146"/>
            <a:ext cx="731290"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Dave’s Copy</a:t>
            </a:r>
          </a:p>
        </p:txBody>
      </p:sp>
      <p:sp>
        <p:nvSpPr>
          <p:cNvPr id="24" name="Oval 23"/>
          <p:cNvSpPr/>
          <p:nvPr/>
        </p:nvSpPr>
        <p:spPr>
          <a:xfrm>
            <a:off x="5124832" y="5082012"/>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Box 24"/>
          <p:cNvSpPr txBox="1"/>
          <p:nvPr/>
        </p:nvSpPr>
        <p:spPr>
          <a:xfrm>
            <a:off x="4769662" y="4891391"/>
            <a:ext cx="631904"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Your Copy</a:t>
            </a:r>
          </a:p>
        </p:txBody>
      </p:sp>
      <p:sp>
        <p:nvSpPr>
          <p:cNvPr id="26" name="Oval 25"/>
          <p:cNvSpPr/>
          <p:nvPr/>
        </p:nvSpPr>
        <p:spPr>
          <a:xfrm>
            <a:off x="5327601" y="5292735"/>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Box 26"/>
          <p:cNvSpPr txBox="1"/>
          <p:nvPr/>
        </p:nvSpPr>
        <p:spPr>
          <a:xfrm>
            <a:off x="5441460" y="5266770"/>
            <a:ext cx="830677"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Tracey’s Copy</a:t>
            </a:r>
          </a:p>
        </p:txBody>
      </p:sp>
      <p:sp>
        <p:nvSpPr>
          <p:cNvPr id="29" name="TextBox 28"/>
          <p:cNvSpPr txBox="1"/>
          <p:nvPr/>
        </p:nvSpPr>
        <p:spPr>
          <a:xfrm>
            <a:off x="5090564" y="4418231"/>
            <a:ext cx="1289135" cy="276999"/>
          </a:xfrm>
          <a:prstGeom prst="rect">
            <a:avLst/>
          </a:prstGeom>
          <a:solidFill>
            <a:schemeClr val="bg1"/>
          </a:solidFill>
        </p:spPr>
        <p:txBody>
          <a:bodyPr wrap="none" rtlCol="0">
            <a:spAutoFit/>
          </a:bodyPr>
          <a:lstStyle/>
          <a:p>
            <a:pPr algn="l"/>
            <a:r>
              <a:rPr lang="en-GB" sz="1200" dirty="0">
                <a:solidFill>
                  <a:schemeClr val="accent2">
                    <a:lumMod val="50000"/>
                  </a:schemeClr>
                </a:solidFill>
                <a:latin typeface="Consolas" panose="020B0609020204030204" pitchFamily="49" charset="0"/>
                <a:cs typeface="Consolas" panose="020B0609020204030204" pitchFamily="49" charset="0"/>
              </a:rPr>
              <a:t>War and Peace</a:t>
            </a:r>
          </a:p>
        </p:txBody>
      </p:sp>
    </p:spTree>
    <p:extLst>
      <p:ext uri="{BB962C8B-B14F-4D97-AF65-F5344CB8AC3E}">
        <p14:creationId xmlns:p14="http://schemas.microsoft.com/office/powerpoint/2010/main" val="2807436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Representation</a:t>
            </a:r>
          </a:p>
        </p:txBody>
      </p:sp>
      <p:sp>
        <p:nvSpPr>
          <p:cNvPr id="3" name="Text Placeholder 2"/>
          <p:cNvSpPr>
            <a:spLocks noGrp="1"/>
          </p:cNvSpPr>
          <p:nvPr>
            <p:ph type="body" sz="quarter" idx="10"/>
          </p:nvPr>
        </p:nvSpPr>
        <p:spPr>
          <a:xfrm>
            <a:off x="842437" y="1301919"/>
            <a:ext cx="10632017" cy="1425784"/>
          </a:xfrm>
        </p:spPr>
        <p:txBody>
          <a:bodyPr/>
          <a:lstStyle/>
          <a:p>
            <a:pPr algn="just"/>
            <a:r>
              <a:rPr lang="en-GB" sz="2000" dirty="0"/>
              <a:t>Often, the information we care about is a representation of something in the real world. </a:t>
            </a:r>
            <a:r>
              <a:rPr lang="en-GB" sz="2000" i="1" dirty="0"/>
              <a:t>Robert Peel, a biography </a:t>
            </a:r>
            <a:r>
              <a:rPr lang="en-GB" sz="2000" dirty="0"/>
              <a:t>is a book. It is not the man himself. Similarly, there may be several copies of the book, and they’re all about Robert Peel. They were all written by Douglas Hurd too. </a:t>
            </a:r>
          </a:p>
        </p:txBody>
      </p:sp>
      <p:sp>
        <p:nvSpPr>
          <p:cNvPr id="4" name="Oval 3"/>
          <p:cNvSpPr/>
          <p:nvPr/>
        </p:nvSpPr>
        <p:spPr>
          <a:xfrm>
            <a:off x="3064849" y="3635836"/>
            <a:ext cx="298283" cy="30215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a:latin typeface="Consolas" panose="020B0609020204030204" pitchFamily="49" charset="0"/>
              <a:cs typeface="Consolas" panose="020B0609020204030204" pitchFamily="49" charset="0"/>
            </a:endParaRPr>
          </a:p>
        </p:txBody>
      </p:sp>
      <p:sp>
        <p:nvSpPr>
          <p:cNvPr id="5" name="TextBox 4"/>
          <p:cNvSpPr txBox="1"/>
          <p:nvPr/>
        </p:nvSpPr>
        <p:spPr>
          <a:xfrm>
            <a:off x="2333559" y="3837961"/>
            <a:ext cx="731290"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Robert Peel</a:t>
            </a:r>
          </a:p>
        </p:txBody>
      </p:sp>
      <p:sp>
        <p:nvSpPr>
          <p:cNvPr id="6" name="Oval 5"/>
          <p:cNvSpPr/>
          <p:nvPr/>
        </p:nvSpPr>
        <p:spPr>
          <a:xfrm>
            <a:off x="4775864" y="3241575"/>
            <a:ext cx="2317791" cy="102288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p:cNvSpPr txBox="1"/>
          <p:nvPr/>
        </p:nvSpPr>
        <p:spPr>
          <a:xfrm>
            <a:off x="4903728" y="3150005"/>
            <a:ext cx="2031325" cy="261610"/>
          </a:xfrm>
          <a:prstGeom prst="rect">
            <a:avLst/>
          </a:prstGeom>
          <a:solidFill>
            <a:schemeClr val="bg1"/>
          </a:solidFill>
        </p:spPr>
        <p:txBody>
          <a:bodyPr wrap="none" rtlCol="0">
            <a:spAutoFit/>
          </a:bodyPr>
          <a:lstStyle/>
          <a:p>
            <a:pPr algn="l"/>
            <a:r>
              <a:rPr lang="en-GB" sz="1100" dirty="0">
                <a:solidFill>
                  <a:schemeClr val="accent2">
                    <a:lumMod val="50000"/>
                  </a:schemeClr>
                </a:solidFill>
                <a:latin typeface="Consolas" panose="020B0609020204030204" pitchFamily="49" charset="0"/>
                <a:cs typeface="Consolas" panose="020B0609020204030204" pitchFamily="49" charset="0"/>
              </a:rPr>
              <a:t>Robert Peel, a Biography</a:t>
            </a:r>
          </a:p>
        </p:txBody>
      </p:sp>
      <p:sp>
        <p:nvSpPr>
          <p:cNvPr id="8" name="Oval 7"/>
          <p:cNvSpPr/>
          <p:nvPr/>
        </p:nvSpPr>
        <p:spPr>
          <a:xfrm>
            <a:off x="8602910" y="3637159"/>
            <a:ext cx="298283" cy="30215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a:latin typeface="Consolas" panose="020B0609020204030204" pitchFamily="49" charset="0"/>
              <a:cs typeface="Consolas" panose="020B0609020204030204" pitchFamily="49" charset="0"/>
            </a:endParaRPr>
          </a:p>
        </p:txBody>
      </p:sp>
      <p:sp>
        <p:nvSpPr>
          <p:cNvPr id="9" name="TextBox 8"/>
          <p:cNvSpPr txBox="1"/>
          <p:nvPr/>
        </p:nvSpPr>
        <p:spPr>
          <a:xfrm>
            <a:off x="8901193" y="3839284"/>
            <a:ext cx="780983"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Douglas Hurd</a:t>
            </a:r>
          </a:p>
        </p:txBody>
      </p:sp>
      <p:sp>
        <p:nvSpPr>
          <p:cNvPr id="10" name="Oval 9"/>
          <p:cNvSpPr/>
          <p:nvPr/>
        </p:nvSpPr>
        <p:spPr>
          <a:xfrm>
            <a:off x="5957838" y="3560207"/>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TextBox 10"/>
          <p:cNvSpPr txBox="1"/>
          <p:nvPr/>
        </p:nvSpPr>
        <p:spPr>
          <a:xfrm>
            <a:off x="6092008" y="3470368"/>
            <a:ext cx="532518"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My Copy</a:t>
            </a:r>
          </a:p>
        </p:txBody>
      </p:sp>
      <p:sp>
        <p:nvSpPr>
          <p:cNvPr id="12" name="Oval 11"/>
          <p:cNvSpPr/>
          <p:nvPr/>
        </p:nvSpPr>
        <p:spPr>
          <a:xfrm>
            <a:off x="6160607" y="3770930"/>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TextBox 12"/>
          <p:cNvSpPr txBox="1"/>
          <p:nvPr/>
        </p:nvSpPr>
        <p:spPr>
          <a:xfrm>
            <a:off x="6210977" y="3622768"/>
            <a:ext cx="731290"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Dave’s Copy</a:t>
            </a:r>
          </a:p>
        </p:txBody>
      </p:sp>
      <p:sp>
        <p:nvSpPr>
          <p:cNvPr id="14" name="Oval 13"/>
          <p:cNvSpPr/>
          <p:nvPr/>
        </p:nvSpPr>
        <p:spPr>
          <a:xfrm>
            <a:off x="5429317" y="3812634"/>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p:cNvSpPr txBox="1"/>
          <p:nvPr/>
        </p:nvSpPr>
        <p:spPr>
          <a:xfrm>
            <a:off x="5074147" y="3622013"/>
            <a:ext cx="631904"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Your Copy</a:t>
            </a:r>
          </a:p>
        </p:txBody>
      </p:sp>
      <p:sp>
        <p:nvSpPr>
          <p:cNvPr id="16" name="Oval 15"/>
          <p:cNvSpPr/>
          <p:nvPr/>
        </p:nvSpPr>
        <p:spPr>
          <a:xfrm>
            <a:off x="5632086" y="4023357"/>
            <a:ext cx="100739" cy="1037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TextBox 16"/>
          <p:cNvSpPr txBox="1"/>
          <p:nvPr/>
        </p:nvSpPr>
        <p:spPr>
          <a:xfrm>
            <a:off x="5745945" y="3997392"/>
            <a:ext cx="830677" cy="200055"/>
          </a:xfrm>
          <a:prstGeom prst="rect">
            <a:avLst/>
          </a:prstGeom>
          <a:noFill/>
        </p:spPr>
        <p:txBody>
          <a:bodyPr wrap="none" rtlCol="0">
            <a:spAutoFit/>
          </a:bodyPr>
          <a:lstStyle/>
          <a:p>
            <a:r>
              <a:rPr lang="en-GB" sz="700" i="1" dirty="0">
                <a:latin typeface="Consolas" panose="020B0609020204030204" pitchFamily="49" charset="0"/>
                <a:cs typeface="Consolas" panose="020B0609020204030204" pitchFamily="49" charset="0"/>
              </a:rPr>
              <a:t>Tracey’s Copy</a:t>
            </a:r>
          </a:p>
        </p:txBody>
      </p:sp>
      <p:cxnSp>
        <p:nvCxnSpPr>
          <p:cNvPr id="19" name="Straight Arrow Connector 18"/>
          <p:cNvCxnSpPr>
            <a:stCxn id="6" idx="6"/>
            <a:endCxn id="8" idx="2"/>
          </p:cNvCxnSpPr>
          <p:nvPr/>
        </p:nvCxnSpPr>
        <p:spPr>
          <a:xfrm>
            <a:off x="7093655" y="3753019"/>
            <a:ext cx="1509255" cy="35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447193" y="3588181"/>
            <a:ext cx="631904" cy="200055"/>
          </a:xfrm>
          <a:prstGeom prst="rect">
            <a:avLst/>
          </a:prstGeom>
          <a:noFill/>
        </p:spPr>
        <p:txBody>
          <a:bodyPr wrap="none" rtlCol="0">
            <a:spAutoFit/>
          </a:bodyPr>
          <a:lstStyle/>
          <a:p>
            <a:r>
              <a:rPr lang="en-GB" sz="700" i="1" dirty="0" err="1">
                <a:latin typeface="Consolas" panose="020B0609020204030204" pitchFamily="49" charset="0"/>
                <a:cs typeface="Consolas" panose="020B0609020204030204" pitchFamily="49" charset="0"/>
              </a:rPr>
              <a:t>hasAuthor</a:t>
            </a:r>
            <a:endParaRPr lang="en-GB" sz="700" i="1" dirty="0">
              <a:latin typeface="Consolas" panose="020B0609020204030204" pitchFamily="49" charset="0"/>
              <a:cs typeface="Consolas" panose="020B0609020204030204" pitchFamily="49" charset="0"/>
            </a:endParaRPr>
          </a:p>
        </p:txBody>
      </p:sp>
      <p:cxnSp>
        <p:nvCxnSpPr>
          <p:cNvPr id="21" name="Straight Arrow Connector 20"/>
          <p:cNvCxnSpPr>
            <a:stCxn id="4" idx="6"/>
            <a:endCxn id="6" idx="2"/>
          </p:cNvCxnSpPr>
          <p:nvPr/>
        </p:nvCxnSpPr>
        <p:spPr>
          <a:xfrm flipV="1">
            <a:off x="3363132" y="3753019"/>
            <a:ext cx="1412732" cy="33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891497" y="3552964"/>
            <a:ext cx="780983" cy="200055"/>
          </a:xfrm>
          <a:prstGeom prst="rect">
            <a:avLst/>
          </a:prstGeom>
          <a:noFill/>
        </p:spPr>
        <p:txBody>
          <a:bodyPr wrap="none" rtlCol="0">
            <a:spAutoFit/>
          </a:bodyPr>
          <a:lstStyle/>
          <a:p>
            <a:r>
              <a:rPr lang="en-GB" sz="700" i="1" dirty="0" err="1">
                <a:latin typeface="Consolas" panose="020B0609020204030204" pitchFamily="49" charset="0"/>
                <a:cs typeface="Consolas" panose="020B0609020204030204" pitchFamily="49" charset="0"/>
              </a:rPr>
              <a:t>documentedBy</a:t>
            </a:r>
            <a:endParaRPr lang="en-GB" sz="700" i="1" dirty="0">
              <a:latin typeface="Consolas" panose="020B0609020204030204" pitchFamily="49" charset="0"/>
              <a:cs typeface="Consolas" panose="020B0609020204030204" pitchFamily="49" charset="0"/>
            </a:endParaRPr>
          </a:p>
        </p:txBody>
      </p:sp>
      <p:sp>
        <p:nvSpPr>
          <p:cNvPr id="27" name="Pentagon 26"/>
          <p:cNvSpPr/>
          <p:nvPr/>
        </p:nvSpPr>
        <p:spPr>
          <a:xfrm>
            <a:off x="6379991" y="5822356"/>
            <a:ext cx="2222919" cy="24063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latin typeface="Consolas" panose="020B0609020204030204" pitchFamily="49" charset="0"/>
                <a:cs typeface="Consolas" panose="020B0609020204030204" pitchFamily="49" charset="0"/>
              </a:rPr>
              <a:t>Douglas Hurd</a:t>
            </a:r>
          </a:p>
        </p:txBody>
      </p:sp>
      <p:sp>
        <p:nvSpPr>
          <p:cNvPr id="28" name="Pentagon 27"/>
          <p:cNvSpPr/>
          <p:nvPr/>
        </p:nvSpPr>
        <p:spPr>
          <a:xfrm>
            <a:off x="3415428" y="5070737"/>
            <a:ext cx="1528531" cy="258258"/>
          </a:xfrm>
          <a:prstGeom prst="homePlate">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latin typeface="Consolas" panose="020B0609020204030204" pitchFamily="49" charset="0"/>
                <a:cs typeface="Consolas" panose="020B0609020204030204" pitchFamily="49" charset="0"/>
              </a:rPr>
              <a:t>Robert Peel</a:t>
            </a:r>
          </a:p>
        </p:txBody>
      </p:sp>
      <p:sp>
        <p:nvSpPr>
          <p:cNvPr id="29" name="Chevron 28"/>
          <p:cNvSpPr/>
          <p:nvPr/>
        </p:nvSpPr>
        <p:spPr>
          <a:xfrm rot="16200000">
            <a:off x="2716978" y="5504226"/>
            <a:ext cx="1499078" cy="196194"/>
          </a:xfrm>
          <a:prstGeom prst="chevron">
            <a:avLst>
              <a:gd name="adj" fmla="val 3969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GB" sz="1000" dirty="0">
                <a:latin typeface="Consolas" panose="020B0609020204030204" pitchFamily="49" charset="0"/>
                <a:cs typeface="Consolas" panose="020B0609020204030204" pitchFamily="49" charset="0"/>
              </a:rPr>
              <a:t>1788-02-05</a:t>
            </a:r>
          </a:p>
        </p:txBody>
      </p:sp>
      <p:cxnSp>
        <p:nvCxnSpPr>
          <p:cNvPr id="30" name="Straight Arrow Connector 29"/>
          <p:cNvCxnSpPr/>
          <p:nvPr/>
        </p:nvCxnSpPr>
        <p:spPr>
          <a:xfrm flipV="1">
            <a:off x="3064849" y="6373365"/>
            <a:ext cx="5709085" cy="7749"/>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V="1">
            <a:off x="3064849" y="4829538"/>
            <a:ext cx="0" cy="1549831"/>
          </a:xfrm>
          <a:prstGeom prst="straightConnector1">
            <a:avLst/>
          </a:prstGeom>
          <a:ln>
            <a:solidFill>
              <a:schemeClr val="tx1">
                <a:lumMod val="50000"/>
                <a:lumOff val="50000"/>
              </a:schemeClr>
            </a:solidFill>
            <a:tailEnd type="triangle"/>
          </a:ln>
        </p:spPr>
        <p:style>
          <a:lnRef idx="2">
            <a:schemeClr val="dk1"/>
          </a:lnRef>
          <a:fillRef idx="0">
            <a:schemeClr val="dk1"/>
          </a:fillRef>
          <a:effectRef idx="1">
            <a:schemeClr val="dk1"/>
          </a:effectRef>
          <a:fontRef idx="minor">
            <a:schemeClr val="tx1"/>
          </a:fontRef>
        </p:style>
      </p:cxnSp>
      <p:sp>
        <p:nvSpPr>
          <p:cNvPr id="32" name="Chevron 31"/>
          <p:cNvSpPr/>
          <p:nvPr/>
        </p:nvSpPr>
        <p:spPr>
          <a:xfrm rot="16200000">
            <a:off x="4177067" y="5501419"/>
            <a:ext cx="1499078" cy="196194"/>
          </a:xfrm>
          <a:prstGeom prst="chevron">
            <a:avLst>
              <a:gd name="adj" fmla="val 3969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GB" sz="1000" dirty="0">
                <a:latin typeface="Consolas" panose="020B0609020204030204" pitchFamily="49" charset="0"/>
                <a:cs typeface="Consolas" panose="020B0609020204030204" pitchFamily="49" charset="0"/>
              </a:rPr>
              <a:t>1850-07-02</a:t>
            </a:r>
          </a:p>
        </p:txBody>
      </p:sp>
      <p:sp>
        <p:nvSpPr>
          <p:cNvPr id="33" name="Chevron 32"/>
          <p:cNvSpPr/>
          <p:nvPr/>
        </p:nvSpPr>
        <p:spPr>
          <a:xfrm rot="16200000">
            <a:off x="5609904" y="5515177"/>
            <a:ext cx="1499078" cy="196194"/>
          </a:xfrm>
          <a:prstGeom prst="chevron">
            <a:avLst>
              <a:gd name="adj" fmla="val 3969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GB" sz="1000" dirty="0">
                <a:latin typeface="Consolas" panose="020B0609020204030204" pitchFamily="49" charset="0"/>
                <a:cs typeface="Consolas" panose="020B0609020204030204" pitchFamily="49" charset="0"/>
              </a:rPr>
              <a:t>1930-03-08</a:t>
            </a:r>
          </a:p>
        </p:txBody>
      </p:sp>
      <p:sp>
        <p:nvSpPr>
          <p:cNvPr id="35" name="Pentagon 34"/>
          <p:cNvSpPr/>
          <p:nvPr/>
        </p:nvSpPr>
        <p:spPr>
          <a:xfrm>
            <a:off x="7763145" y="5126800"/>
            <a:ext cx="839765" cy="170699"/>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latin typeface="Consolas" panose="020B0609020204030204" pitchFamily="49" charset="0"/>
                <a:cs typeface="Consolas" panose="020B0609020204030204" pitchFamily="49" charset="0"/>
              </a:rPr>
              <a:t>b1</a:t>
            </a:r>
          </a:p>
        </p:txBody>
      </p:sp>
      <p:sp>
        <p:nvSpPr>
          <p:cNvPr id="36" name="Pentagon 35"/>
          <p:cNvSpPr/>
          <p:nvPr/>
        </p:nvSpPr>
        <p:spPr>
          <a:xfrm>
            <a:off x="7888367" y="5341285"/>
            <a:ext cx="714543" cy="170699"/>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latin typeface="Consolas" panose="020B0609020204030204" pitchFamily="49" charset="0"/>
                <a:cs typeface="Consolas" panose="020B0609020204030204" pitchFamily="49" charset="0"/>
              </a:rPr>
              <a:t>b2</a:t>
            </a:r>
          </a:p>
        </p:txBody>
      </p:sp>
      <p:sp>
        <p:nvSpPr>
          <p:cNvPr id="37" name="Pentagon 36"/>
          <p:cNvSpPr/>
          <p:nvPr/>
        </p:nvSpPr>
        <p:spPr>
          <a:xfrm>
            <a:off x="7848282" y="5561414"/>
            <a:ext cx="443249" cy="170699"/>
          </a:xfrm>
          <a:prstGeom prst="homePlate">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latin typeface="Consolas" panose="020B0609020204030204" pitchFamily="49" charset="0"/>
                <a:cs typeface="Consolas" panose="020B0609020204030204" pitchFamily="49" charset="0"/>
              </a:rPr>
              <a:t>b3</a:t>
            </a:r>
          </a:p>
        </p:txBody>
      </p:sp>
      <p:sp>
        <p:nvSpPr>
          <p:cNvPr id="34" name="Chevron 33"/>
          <p:cNvSpPr/>
          <p:nvPr/>
        </p:nvSpPr>
        <p:spPr>
          <a:xfrm rot="16200000">
            <a:off x="7179767" y="5407400"/>
            <a:ext cx="1499078" cy="422299"/>
          </a:xfrm>
          <a:prstGeom prst="chevron">
            <a:avLst>
              <a:gd name="adj" fmla="val 3969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GB" sz="1000" dirty="0">
                <a:latin typeface="Consolas" panose="020B0609020204030204" pitchFamily="49" charset="0"/>
                <a:cs typeface="Consolas" panose="020B0609020204030204" pitchFamily="49" charset="0"/>
              </a:rPr>
              <a:t>2007</a:t>
            </a:r>
          </a:p>
        </p:txBody>
      </p:sp>
      <p:sp>
        <p:nvSpPr>
          <p:cNvPr id="38" name="TextBox 37"/>
          <p:cNvSpPr txBox="1"/>
          <p:nvPr/>
        </p:nvSpPr>
        <p:spPr>
          <a:xfrm>
            <a:off x="9075701" y="4862664"/>
            <a:ext cx="2943235" cy="1169551"/>
          </a:xfrm>
          <a:prstGeom prst="rect">
            <a:avLst/>
          </a:prstGeom>
          <a:noFill/>
        </p:spPr>
        <p:txBody>
          <a:bodyPr wrap="square" rtlCol="0">
            <a:spAutoFit/>
          </a:bodyPr>
          <a:lstStyle/>
          <a:p>
            <a:pPr algn="just"/>
            <a:r>
              <a:rPr lang="en-GB" sz="1400" dirty="0">
                <a:solidFill>
                  <a:schemeClr val="tx2"/>
                </a:solidFill>
                <a:latin typeface="Consolas" panose="020B0609020204030204" pitchFamily="49" charset="0"/>
                <a:cs typeface="Consolas" panose="020B0609020204030204" pitchFamily="49" charset="0"/>
              </a:rPr>
              <a:t>In space-time, Robert Peel existed long before any of the books (b1,b2,b3) which were published in 2007, and long before their author</a:t>
            </a:r>
          </a:p>
        </p:txBody>
      </p:sp>
    </p:spTree>
    <p:extLst>
      <p:ext uri="{BB962C8B-B14F-4D97-AF65-F5344CB8AC3E}">
        <p14:creationId xmlns:p14="http://schemas.microsoft.com/office/powerpoint/2010/main" val="917457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Digression - transitivity</a:t>
            </a:r>
          </a:p>
        </p:txBody>
      </p:sp>
      <p:sp>
        <p:nvSpPr>
          <p:cNvPr id="3" name="Text Placeholder 2"/>
          <p:cNvSpPr>
            <a:spLocks noGrp="1"/>
          </p:cNvSpPr>
          <p:nvPr>
            <p:ph type="body" sz="quarter" idx="10"/>
          </p:nvPr>
        </p:nvSpPr>
        <p:spPr>
          <a:xfrm>
            <a:off x="842437" y="1301918"/>
            <a:ext cx="10632017" cy="2146455"/>
          </a:xfrm>
        </p:spPr>
        <p:txBody>
          <a:bodyPr/>
          <a:lstStyle/>
          <a:p>
            <a:r>
              <a:rPr lang="en-GB" sz="1800" dirty="0"/>
              <a:t>Relationships are transitive if A being related to B and B being related C also means that A is related to C. Key examples of this in IES are </a:t>
            </a:r>
            <a:r>
              <a:rPr lang="en-GB" sz="1800" dirty="0" err="1"/>
              <a:t>ies:isPartOf</a:t>
            </a:r>
            <a:r>
              <a:rPr lang="en-GB" sz="1800" dirty="0"/>
              <a:t>, </a:t>
            </a:r>
            <a:r>
              <a:rPr lang="en-GB" sz="1800" dirty="0" err="1"/>
              <a:t>ies:after</a:t>
            </a:r>
            <a:r>
              <a:rPr lang="en-GB" sz="1800" dirty="0"/>
              <a:t> and </a:t>
            </a:r>
            <a:r>
              <a:rPr lang="en-GB" sz="1800" dirty="0" err="1"/>
              <a:t>rdfs:subClassOf</a:t>
            </a:r>
            <a:r>
              <a:rPr lang="en-GB" sz="1800" dirty="0"/>
              <a:t>. </a:t>
            </a:r>
          </a:p>
          <a:p>
            <a:pPr marL="285750" indent="-285750">
              <a:buFont typeface="Arial" panose="020B0604020202020204" pitchFamily="34" charset="0"/>
              <a:buChar char="•"/>
            </a:pPr>
            <a:r>
              <a:rPr lang="en-GB" sz="1800" dirty="0"/>
              <a:t>If A is part of B, and B is part of C, then A must also be part of C. </a:t>
            </a:r>
          </a:p>
          <a:p>
            <a:pPr marL="285750" indent="-285750">
              <a:buFont typeface="Arial" panose="020B0604020202020204" pitchFamily="34" charset="0"/>
              <a:buChar char="•"/>
            </a:pPr>
            <a:r>
              <a:rPr lang="en-GB" sz="1800" dirty="0"/>
              <a:t>If Y is after X and Z is after Y then Z must also be after X. </a:t>
            </a:r>
          </a:p>
          <a:p>
            <a:pPr marL="285750" indent="-285750">
              <a:buFont typeface="Arial" panose="020B0604020202020204" pitchFamily="34" charset="0"/>
              <a:buChar char="•"/>
            </a:pPr>
            <a:r>
              <a:rPr lang="en-GB" sz="1800" dirty="0"/>
              <a:t>If Q is a subclass of P and R is a subclass of Q then R must be a subclass of P</a:t>
            </a:r>
          </a:p>
        </p:txBody>
      </p:sp>
      <p:sp>
        <p:nvSpPr>
          <p:cNvPr id="4" name="Rectangle 3"/>
          <p:cNvSpPr/>
          <p:nvPr/>
        </p:nvSpPr>
        <p:spPr>
          <a:xfrm>
            <a:off x="1015139" y="3882325"/>
            <a:ext cx="1797803" cy="164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cs typeface="Consolas" panose="020B0609020204030204" pitchFamily="49" charset="0"/>
              </a:rPr>
              <a:t>C</a:t>
            </a:r>
          </a:p>
        </p:txBody>
      </p:sp>
      <p:sp>
        <p:nvSpPr>
          <p:cNvPr id="5" name="Rectangle 4"/>
          <p:cNvSpPr/>
          <p:nvPr/>
        </p:nvSpPr>
        <p:spPr>
          <a:xfrm>
            <a:off x="1400014" y="4174210"/>
            <a:ext cx="1257945" cy="12269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GB" dirty="0">
                <a:latin typeface="Consolas" panose="020B0609020204030204" pitchFamily="49" charset="0"/>
                <a:cs typeface="Consolas" panose="020B0609020204030204" pitchFamily="49" charset="0"/>
              </a:rPr>
              <a:t>B</a:t>
            </a:r>
          </a:p>
        </p:txBody>
      </p:sp>
      <p:sp>
        <p:nvSpPr>
          <p:cNvPr id="6" name="Rectangle 5"/>
          <p:cNvSpPr/>
          <p:nvPr/>
        </p:nvSpPr>
        <p:spPr>
          <a:xfrm>
            <a:off x="1784889" y="4466096"/>
            <a:ext cx="756833" cy="811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a:latin typeface="Consolas" panose="020B0609020204030204" pitchFamily="49" charset="0"/>
                <a:cs typeface="Consolas" panose="020B0609020204030204" pitchFamily="49" charset="0"/>
              </a:rPr>
              <a:t>A</a:t>
            </a:r>
          </a:p>
        </p:txBody>
      </p:sp>
      <p:cxnSp>
        <p:nvCxnSpPr>
          <p:cNvPr id="8" name="Straight Arrow Connector 7"/>
          <p:cNvCxnSpPr/>
          <p:nvPr/>
        </p:nvCxnSpPr>
        <p:spPr>
          <a:xfrm>
            <a:off x="4300735" y="5116379"/>
            <a:ext cx="3122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4300735" y="4302718"/>
            <a:ext cx="0" cy="813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4525460" y="4566189"/>
            <a:ext cx="906651" cy="294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X</a:t>
            </a:r>
          </a:p>
        </p:txBody>
      </p:sp>
      <p:sp>
        <p:nvSpPr>
          <p:cNvPr id="14" name="Rectangle 13"/>
          <p:cNvSpPr/>
          <p:nvPr/>
        </p:nvSpPr>
        <p:spPr>
          <a:xfrm>
            <a:off x="5584512" y="4359546"/>
            <a:ext cx="800746" cy="294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Y</a:t>
            </a:r>
          </a:p>
        </p:txBody>
      </p:sp>
      <p:sp>
        <p:nvSpPr>
          <p:cNvPr id="15" name="Rectangle 14"/>
          <p:cNvSpPr/>
          <p:nvPr/>
        </p:nvSpPr>
        <p:spPr>
          <a:xfrm>
            <a:off x="6480830" y="4713423"/>
            <a:ext cx="942813" cy="294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Z</a:t>
            </a:r>
          </a:p>
        </p:txBody>
      </p:sp>
      <p:sp>
        <p:nvSpPr>
          <p:cNvPr id="16" name="Oval 15"/>
          <p:cNvSpPr/>
          <p:nvPr/>
        </p:nvSpPr>
        <p:spPr>
          <a:xfrm>
            <a:off x="8206352" y="3769962"/>
            <a:ext cx="3564611" cy="180555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 name="TextBox 17"/>
          <p:cNvSpPr txBox="1"/>
          <p:nvPr/>
        </p:nvSpPr>
        <p:spPr>
          <a:xfrm>
            <a:off x="9846631" y="3610656"/>
            <a:ext cx="284052" cy="307777"/>
          </a:xfrm>
          <a:prstGeom prst="rect">
            <a:avLst/>
          </a:prstGeom>
          <a:solidFill>
            <a:schemeClr val="bg1"/>
          </a:solidFill>
        </p:spPr>
        <p:txBody>
          <a:bodyPr wrap="none" rtlCol="0">
            <a:spAutoFit/>
          </a:bodyPr>
          <a:lstStyle/>
          <a:p>
            <a:pPr algn="l"/>
            <a:r>
              <a:rPr lang="en-GB" sz="1400" dirty="0">
                <a:solidFill>
                  <a:schemeClr val="accent2">
                    <a:lumMod val="50000"/>
                  </a:schemeClr>
                </a:solidFill>
                <a:latin typeface="Consolas" panose="020B0609020204030204" pitchFamily="49" charset="0"/>
                <a:cs typeface="Consolas" panose="020B0609020204030204" pitchFamily="49" charset="0"/>
              </a:rPr>
              <a:t>P</a:t>
            </a:r>
          </a:p>
        </p:txBody>
      </p:sp>
      <p:sp>
        <p:nvSpPr>
          <p:cNvPr id="21" name="Oval 20"/>
          <p:cNvSpPr/>
          <p:nvPr/>
        </p:nvSpPr>
        <p:spPr>
          <a:xfrm>
            <a:off x="8384538" y="4068950"/>
            <a:ext cx="2970507" cy="120757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TextBox 21"/>
          <p:cNvSpPr txBox="1"/>
          <p:nvPr/>
        </p:nvSpPr>
        <p:spPr>
          <a:xfrm>
            <a:off x="9642432" y="3906667"/>
            <a:ext cx="284052" cy="307777"/>
          </a:xfrm>
          <a:prstGeom prst="rect">
            <a:avLst/>
          </a:prstGeom>
          <a:solidFill>
            <a:schemeClr val="bg1"/>
          </a:solidFill>
        </p:spPr>
        <p:txBody>
          <a:bodyPr wrap="none" rtlCol="0">
            <a:spAutoFit/>
          </a:bodyPr>
          <a:lstStyle/>
          <a:p>
            <a:pPr algn="l"/>
            <a:r>
              <a:rPr lang="en-GB" sz="1400" dirty="0">
                <a:solidFill>
                  <a:schemeClr val="accent2">
                    <a:lumMod val="50000"/>
                  </a:schemeClr>
                </a:solidFill>
                <a:latin typeface="Consolas" panose="020B0609020204030204" pitchFamily="49" charset="0"/>
                <a:cs typeface="Consolas" panose="020B0609020204030204" pitchFamily="49" charset="0"/>
              </a:rPr>
              <a:t>Q</a:t>
            </a:r>
          </a:p>
        </p:txBody>
      </p:sp>
      <p:sp>
        <p:nvSpPr>
          <p:cNvPr id="23" name="Oval 22"/>
          <p:cNvSpPr/>
          <p:nvPr/>
        </p:nvSpPr>
        <p:spPr>
          <a:xfrm>
            <a:off x="9566383" y="4262034"/>
            <a:ext cx="1247613" cy="854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4" name="TextBox 23"/>
          <p:cNvSpPr txBox="1"/>
          <p:nvPr/>
        </p:nvSpPr>
        <p:spPr>
          <a:xfrm>
            <a:off x="10027314" y="4116934"/>
            <a:ext cx="284052" cy="307777"/>
          </a:xfrm>
          <a:prstGeom prst="rect">
            <a:avLst/>
          </a:prstGeom>
          <a:solidFill>
            <a:schemeClr val="bg1"/>
          </a:solidFill>
        </p:spPr>
        <p:txBody>
          <a:bodyPr wrap="none" rtlCol="0">
            <a:spAutoFit/>
          </a:bodyPr>
          <a:lstStyle/>
          <a:p>
            <a:pPr algn="l"/>
            <a:r>
              <a:rPr lang="en-GB" sz="1400" dirty="0">
                <a:solidFill>
                  <a:schemeClr val="accent2">
                    <a:lumMod val="50000"/>
                  </a:schemeClr>
                </a:solidFill>
                <a:latin typeface="Consolas" panose="020B0609020204030204" pitchFamily="49" charset="0"/>
                <a:cs typeface="Consolas" panose="020B0609020204030204" pitchFamily="49" charset="0"/>
              </a:rPr>
              <a:t>R</a:t>
            </a:r>
          </a:p>
        </p:txBody>
      </p:sp>
    </p:spTree>
    <p:extLst>
      <p:ext uri="{BB962C8B-B14F-4D97-AF65-F5344CB8AC3E}">
        <p14:creationId xmlns:p14="http://schemas.microsoft.com/office/powerpoint/2010/main" val="2067557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Digression: </a:t>
            </a:r>
            <a:r>
              <a:rPr lang="en-GB" dirty="0" err="1"/>
              <a:t>powertypes</a:t>
            </a:r>
            <a:endParaRPr lang="en-GB" dirty="0"/>
          </a:p>
        </p:txBody>
      </p:sp>
      <p:sp>
        <p:nvSpPr>
          <p:cNvPr id="3" name="Text Placeholder 2"/>
          <p:cNvSpPr>
            <a:spLocks noGrp="1"/>
          </p:cNvSpPr>
          <p:nvPr>
            <p:ph type="body" sz="quarter" idx="10"/>
          </p:nvPr>
        </p:nvSpPr>
        <p:spPr>
          <a:xfrm>
            <a:off x="842437" y="1301918"/>
            <a:ext cx="10632017" cy="1689255"/>
          </a:xfrm>
        </p:spPr>
        <p:txBody>
          <a:bodyPr/>
          <a:lstStyle/>
          <a:p>
            <a:pPr algn="just"/>
            <a:r>
              <a:rPr lang="en-GB" sz="2000" dirty="0"/>
              <a:t>To be able to talk about classes of documents and individual documents, we need to be able to “push” the type levels up. So far in this training, we’ve just been looking at Elements – things with </a:t>
            </a:r>
            <a:r>
              <a:rPr lang="en-GB" sz="2000" dirty="0" err="1"/>
              <a:t>spatio</a:t>
            </a:r>
            <a:r>
              <a:rPr lang="en-GB" sz="2000" dirty="0"/>
              <a:t>-temporal extent. These are the baseline for BORO ontologies, but it also allows for </a:t>
            </a:r>
            <a:r>
              <a:rPr lang="en-GB" sz="2000" dirty="0" err="1"/>
              <a:t>powertypes</a:t>
            </a:r>
            <a:r>
              <a:rPr lang="en-GB" sz="2000" dirty="0"/>
              <a:t>. Consider the (non-IES) trivial example below:</a:t>
            </a:r>
          </a:p>
        </p:txBody>
      </p:sp>
      <p:sp>
        <p:nvSpPr>
          <p:cNvPr id="4" name="Oval 3"/>
          <p:cNvSpPr/>
          <p:nvPr/>
        </p:nvSpPr>
        <p:spPr>
          <a:xfrm>
            <a:off x="1924253" y="4942513"/>
            <a:ext cx="162733" cy="1627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a:latin typeface="Consolas" panose="020B0609020204030204" pitchFamily="49" charset="0"/>
              <a:cs typeface="Consolas" panose="020B0609020204030204" pitchFamily="49" charset="0"/>
            </a:endParaRPr>
          </a:p>
        </p:txBody>
      </p:sp>
      <p:sp>
        <p:nvSpPr>
          <p:cNvPr id="5" name="Oval 4"/>
          <p:cNvSpPr/>
          <p:nvPr/>
        </p:nvSpPr>
        <p:spPr>
          <a:xfrm>
            <a:off x="1634852" y="4127408"/>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Oval 5"/>
          <p:cNvSpPr/>
          <p:nvPr/>
        </p:nvSpPr>
        <p:spPr>
          <a:xfrm>
            <a:off x="1634851" y="3342577"/>
            <a:ext cx="741533" cy="377279"/>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8" name="Straight Arrow Connector 7"/>
          <p:cNvCxnSpPr>
            <a:stCxn id="5" idx="0"/>
            <a:endCxn id="6" idx="4"/>
          </p:cNvCxnSpPr>
          <p:nvPr/>
        </p:nvCxnSpPr>
        <p:spPr>
          <a:xfrm flipH="1" flipV="1">
            <a:off x="2005618" y="3719856"/>
            <a:ext cx="1" cy="407552"/>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9" name="Straight Arrow Connector 8"/>
          <p:cNvCxnSpPr>
            <a:stCxn id="4" idx="0"/>
            <a:endCxn id="5" idx="4"/>
          </p:cNvCxnSpPr>
          <p:nvPr/>
        </p:nvCxnSpPr>
        <p:spPr>
          <a:xfrm flipH="1" flipV="1">
            <a:off x="2005619" y="4504687"/>
            <a:ext cx="1" cy="437826"/>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12" name="TextBox 11"/>
          <p:cNvSpPr txBox="1"/>
          <p:nvPr/>
        </p:nvSpPr>
        <p:spPr>
          <a:xfrm>
            <a:off x="1950245" y="3835547"/>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13" name="TextBox 12"/>
          <p:cNvSpPr txBox="1"/>
          <p:nvPr/>
        </p:nvSpPr>
        <p:spPr>
          <a:xfrm>
            <a:off x="1950244" y="4630763"/>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14" name="TextBox 13"/>
          <p:cNvSpPr txBox="1"/>
          <p:nvPr/>
        </p:nvSpPr>
        <p:spPr>
          <a:xfrm>
            <a:off x="449912" y="4893074"/>
            <a:ext cx="1184940"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Colonel Blimp</a:t>
            </a:r>
          </a:p>
        </p:txBody>
      </p:sp>
      <p:sp>
        <p:nvSpPr>
          <p:cNvPr id="15" name="TextBox 14"/>
          <p:cNvSpPr txBox="1"/>
          <p:nvPr/>
        </p:nvSpPr>
        <p:spPr>
          <a:xfrm>
            <a:off x="911577" y="4175310"/>
            <a:ext cx="723275"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Colonel</a:t>
            </a:r>
          </a:p>
        </p:txBody>
      </p:sp>
      <p:sp>
        <p:nvSpPr>
          <p:cNvPr id="16" name="TextBox 15"/>
          <p:cNvSpPr txBox="1"/>
          <p:nvPr/>
        </p:nvSpPr>
        <p:spPr>
          <a:xfrm>
            <a:off x="1150048" y="3409644"/>
            <a:ext cx="492443"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Rank</a:t>
            </a:r>
          </a:p>
        </p:txBody>
      </p:sp>
      <p:sp>
        <p:nvSpPr>
          <p:cNvPr id="17" name="Text Placeholder 2"/>
          <p:cNvSpPr txBox="1">
            <a:spLocks/>
          </p:cNvSpPr>
          <p:nvPr/>
        </p:nvSpPr>
        <p:spPr>
          <a:xfrm>
            <a:off x="3069933" y="3114029"/>
            <a:ext cx="8404522" cy="1689255"/>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2000" dirty="0"/>
              <a:t>In this example, Colonel Blimp is an instance of (</a:t>
            </a:r>
            <a:r>
              <a:rPr lang="en-GB" sz="2000" dirty="0" err="1"/>
              <a:t>rdf:type</a:t>
            </a:r>
            <a:r>
              <a:rPr lang="en-GB" sz="2000" dirty="0"/>
              <a:t>) the class Colonel. Colonel is an instance of the class Rank. Colonel Blimp is </a:t>
            </a:r>
            <a:r>
              <a:rPr lang="en-GB" sz="2000" i="1" dirty="0"/>
              <a:t>not </a:t>
            </a:r>
            <a:r>
              <a:rPr lang="en-GB" sz="2000" dirty="0"/>
              <a:t>an instance of Rank though. </a:t>
            </a:r>
            <a:r>
              <a:rPr lang="en-GB" sz="2000" dirty="0" err="1"/>
              <a:t>rdf:type</a:t>
            </a:r>
            <a:r>
              <a:rPr lang="en-GB" sz="2000" dirty="0"/>
              <a:t> is therefore not transitive (see previous slide)</a:t>
            </a:r>
          </a:p>
          <a:p>
            <a:pPr algn="just"/>
            <a:endParaRPr lang="en-GB" sz="2000" dirty="0"/>
          </a:p>
          <a:p>
            <a:pPr algn="just"/>
            <a:r>
              <a:rPr lang="en-GB" sz="2000" dirty="0"/>
              <a:t>We do the same thing for documents:</a:t>
            </a:r>
          </a:p>
        </p:txBody>
      </p:sp>
      <p:sp>
        <p:nvSpPr>
          <p:cNvPr id="18" name="Oval 17"/>
          <p:cNvSpPr/>
          <p:nvPr/>
        </p:nvSpPr>
        <p:spPr>
          <a:xfrm>
            <a:off x="9368670" y="6246536"/>
            <a:ext cx="162733" cy="1627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a:latin typeface="Consolas" panose="020B0609020204030204" pitchFamily="49" charset="0"/>
              <a:cs typeface="Consolas" panose="020B0609020204030204" pitchFamily="49" charset="0"/>
            </a:endParaRPr>
          </a:p>
        </p:txBody>
      </p:sp>
      <p:sp>
        <p:nvSpPr>
          <p:cNvPr id="19" name="Oval 18"/>
          <p:cNvSpPr/>
          <p:nvPr/>
        </p:nvSpPr>
        <p:spPr>
          <a:xfrm>
            <a:off x="9079269" y="5431431"/>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Oval 19"/>
          <p:cNvSpPr/>
          <p:nvPr/>
        </p:nvSpPr>
        <p:spPr>
          <a:xfrm>
            <a:off x="9079268" y="4646600"/>
            <a:ext cx="741533" cy="377279"/>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1" name="Straight Arrow Connector 20"/>
          <p:cNvCxnSpPr>
            <a:stCxn id="19" idx="0"/>
            <a:endCxn id="20" idx="4"/>
          </p:cNvCxnSpPr>
          <p:nvPr/>
        </p:nvCxnSpPr>
        <p:spPr>
          <a:xfrm flipH="1" flipV="1">
            <a:off x="9450035" y="5023879"/>
            <a:ext cx="1" cy="407552"/>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18" idx="0"/>
            <a:endCxn id="19" idx="4"/>
          </p:cNvCxnSpPr>
          <p:nvPr/>
        </p:nvCxnSpPr>
        <p:spPr>
          <a:xfrm flipH="1" flipV="1">
            <a:off x="9450036" y="5808710"/>
            <a:ext cx="1" cy="437826"/>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23" name="TextBox 22"/>
          <p:cNvSpPr txBox="1"/>
          <p:nvPr/>
        </p:nvSpPr>
        <p:spPr>
          <a:xfrm>
            <a:off x="8735528" y="5139570"/>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24" name="TextBox 23"/>
          <p:cNvSpPr txBox="1"/>
          <p:nvPr/>
        </p:nvSpPr>
        <p:spPr>
          <a:xfrm>
            <a:off x="8758648" y="5904159"/>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sp>
        <p:nvSpPr>
          <p:cNvPr id="25" name="TextBox 24"/>
          <p:cNvSpPr txBox="1"/>
          <p:nvPr/>
        </p:nvSpPr>
        <p:spPr>
          <a:xfrm>
            <a:off x="7894329" y="6197097"/>
            <a:ext cx="1261884"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My copy of W&amp;P</a:t>
            </a:r>
          </a:p>
        </p:txBody>
      </p:sp>
      <p:sp>
        <p:nvSpPr>
          <p:cNvPr id="26" name="TextBox 25"/>
          <p:cNvSpPr txBox="1"/>
          <p:nvPr/>
        </p:nvSpPr>
        <p:spPr>
          <a:xfrm>
            <a:off x="8078939" y="5479333"/>
            <a:ext cx="1031051"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War &amp; Peace</a:t>
            </a:r>
          </a:p>
        </p:txBody>
      </p:sp>
      <p:sp>
        <p:nvSpPr>
          <p:cNvPr id="27" name="TextBox 26"/>
          <p:cNvSpPr txBox="1"/>
          <p:nvPr/>
        </p:nvSpPr>
        <p:spPr>
          <a:xfrm>
            <a:off x="8586826" y="4728144"/>
            <a:ext cx="492443"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Book</a:t>
            </a:r>
          </a:p>
        </p:txBody>
      </p:sp>
      <p:sp>
        <p:nvSpPr>
          <p:cNvPr id="28" name="Oval 27"/>
          <p:cNvSpPr/>
          <p:nvPr/>
        </p:nvSpPr>
        <p:spPr>
          <a:xfrm>
            <a:off x="10079599" y="5431431"/>
            <a:ext cx="741533" cy="37727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29" name="Straight Arrow Connector 28"/>
          <p:cNvCxnSpPr>
            <a:stCxn id="18" idx="7"/>
            <a:endCxn id="28" idx="3"/>
          </p:cNvCxnSpPr>
          <p:nvPr/>
        </p:nvCxnSpPr>
        <p:spPr>
          <a:xfrm flipV="1">
            <a:off x="9507571" y="5753459"/>
            <a:ext cx="680623" cy="516909"/>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32" name="TextBox 31"/>
          <p:cNvSpPr txBox="1"/>
          <p:nvPr/>
        </p:nvSpPr>
        <p:spPr>
          <a:xfrm>
            <a:off x="10805040" y="5479333"/>
            <a:ext cx="1338828" cy="261610"/>
          </a:xfrm>
          <a:prstGeom prst="rect">
            <a:avLst/>
          </a:prstGeom>
          <a:noFill/>
        </p:spPr>
        <p:txBody>
          <a:bodyPr wrap="none" rtlCol="0">
            <a:spAutoFit/>
          </a:bodyPr>
          <a:lstStyle/>
          <a:p>
            <a:pPr algn="l"/>
            <a:r>
              <a:rPr lang="en-GB" sz="1100" dirty="0">
                <a:latin typeface="Consolas" panose="020B0609020204030204" pitchFamily="49" charset="0"/>
                <a:cs typeface="Consolas" panose="020B0609020204030204" pitchFamily="49" charset="0"/>
              </a:rPr>
              <a:t>Individual Book</a:t>
            </a:r>
          </a:p>
        </p:txBody>
      </p:sp>
      <p:sp>
        <p:nvSpPr>
          <p:cNvPr id="34" name="TextBox 33"/>
          <p:cNvSpPr txBox="1"/>
          <p:nvPr/>
        </p:nvSpPr>
        <p:spPr>
          <a:xfrm>
            <a:off x="9847882" y="5904158"/>
            <a:ext cx="748923"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rdf:type</a:t>
            </a:r>
            <a:endParaRPr lang="en-GB" sz="1000" dirty="0">
              <a:solidFill>
                <a:srgbClr val="FF0000"/>
              </a:solidFill>
              <a:latin typeface="Consolas" panose="020B0609020204030204" pitchFamily="49" charset="0"/>
              <a:cs typeface="Consolas" panose="020B0609020204030204" pitchFamily="49" charset="0"/>
            </a:endParaRPr>
          </a:p>
        </p:txBody>
      </p:sp>
      <p:cxnSp>
        <p:nvCxnSpPr>
          <p:cNvPr id="38" name="Straight Arrow Connector 37"/>
          <p:cNvCxnSpPr>
            <a:stCxn id="28" idx="1"/>
            <a:endCxn id="20" idx="5"/>
          </p:cNvCxnSpPr>
          <p:nvPr/>
        </p:nvCxnSpPr>
        <p:spPr>
          <a:xfrm flipH="1" flipV="1">
            <a:off x="9712206" y="4968628"/>
            <a:ext cx="475988" cy="518054"/>
          </a:xfrm>
          <a:prstGeom prst="straightConnector1">
            <a:avLst/>
          </a:prstGeom>
          <a:ln w="12700">
            <a:prstDash val="dash"/>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41" name="TextBox 40"/>
          <p:cNvSpPr txBox="1"/>
          <p:nvPr/>
        </p:nvSpPr>
        <p:spPr>
          <a:xfrm>
            <a:off x="9898704" y="5018198"/>
            <a:ext cx="819455" cy="246221"/>
          </a:xfrm>
          <a:prstGeom prst="rect">
            <a:avLst/>
          </a:prstGeom>
          <a:noFill/>
        </p:spPr>
        <p:txBody>
          <a:bodyPr wrap="none" rtlCol="0">
            <a:spAutoFit/>
          </a:bodyPr>
          <a:lstStyle/>
          <a:p>
            <a:pPr algn="l"/>
            <a:r>
              <a:rPr lang="en-GB" sz="1000" dirty="0" err="1">
                <a:solidFill>
                  <a:srgbClr val="FF0000"/>
                </a:solidFill>
                <a:latin typeface="Consolas" panose="020B0609020204030204" pitchFamily="49" charset="0"/>
                <a:cs typeface="Consolas" panose="020B0609020204030204" pitchFamily="49" charset="0"/>
              </a:rPr>
              <a:t>powertype</a:t>
            </a:r>
            <a:endParaRPr lang="en-GB" sz="1000" dirty="0">
              <a:solidFill>
                <a:srgbClr val="FF0000"/>
              </a:solidFill>
              <a:latin typeface="Consolas" panose="020B0609020204030204" pitchFamily="49" charset="0"/>
              <a:cs typeface="Consolas" panose="020B0609020204030204" pitchFamily="49" charset="0"/>
            </a:endParaRPr>
          </a:p>
        </p:txBody>
      </p:sp>
      <p:sp>
        <p:nvSpPr>
          <p:cNvPr id="42" name="Text Placeholder 2"/>
          <p:cNvSpPr txBox="1">
            <a:spLocks/>
          </p:cNvSpPr>
          <p:nvPr/>
        </p:nvSpPr>
        <p:spPr>
          <a:xfrm>
            <a:off x="2170058" y="5808710"/>
            <a:ext cx="5013459" cy="1006329"/>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1000" dirty="0"/>
              <a:t>The mechanism used for stepping up the type levels in IES is the </a:t>
            </a:r>
            <a:r>
              <a:rPr lang="en-GB" sz="1000" dirty="0" err="1"/>
              <a:t>ies:powertype</a:t>
            </a:r>
            <a:r>
              <a:rPr lang="en-GB" sz="1000" dirty="0"/>
              <a:t> relationship. It relates a Class to another class whose members are all possible subtypes of that Class. This is a bit of logical plumbing in IES and may not be of interest to all users. If you are geek enough to be interested in this stuff, start by looking up “</a:t>
            </a:r>
            <a:r>
              <a:rPr lang="en-GB" sz="1000" dirty="0" err="1"/>
              <a:t>powerset</a:t>
            </a:r>
            <a:r>
              <a:rPr lang="en-GB" sz="1000" dirty="0"/>
              <a:t>” on Wikipedia and then look at Cantor’s theorem</a:t>
            </a:r>
          </a:p>
        </p:txBody>
      </p:sp>
    </p:spTree>
    <p:extLst>
      <p:ext uri="{BB962C8B-B14F-4D97-AF65-F5344CB8AC3E}">
        <p14:creationId xmlns:p14="http://schemas.microsoft.com/office/powerpoint/2010/main" val="293302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representations</a:t>
            </a:r>
          </a:p>
        </p:txBody>
      </p:sp>
      <p:sp>
        <p:nvSpPr>
          <p:cNvPr id="3" name="Text Placeholder 2"/>
          <p:cNvSpPr>
            <a:spLocks noGrp="1"/>
          </p:cNvSpPr>
          <p:nvPr>
            <p:ph type="body" sz="quarter" idx="10"/>
          </p:nvPr>
        </p:nvSpPr>
        <p:spPr>
          <a:xfrm>
            <a:off x="5687878" y="1092389"/>
            <a:ext cx="6346556" cy="999579"/>
          </a:xfrm>
        </p:spPr>
        <p:txBody>
          <a:bodyPr/>
          <a:lstStyle/>
          <a:p>
            <a:pPr algn="just"/>
            <a:r>
              <a:rPr lang="en-GB" sz="1800" dirty="0"/>
              <a:t>There are three main types of representation – Name, Identifier and </a:t>
            </a:r>
            <a:r>
              <a:rPr lang="en-GB" sz="1800" dirty="0" err="1"/>
              <a:t>WorkOfDocumentation</a:t>
            </a:r>
            <a:r>
              <a:rPr lang="en-GB" sz="1800" dirty="0"/>
              <a:t>. Each can be used to represent any </a:t>
            </a:r>
            <a:r>
              <a:rPr lang="en-GB" sz="1800" dirty="0" err="1"/>
              <a:t>ExchangedItem</a:t>
            </a:r>
            <a:endParaRPr lang="en-GB" sz="1800" dirty="0"/>
          </a:p>
        </p:txBody>
      </p:sp>
      <p:sp>
        <p:nvSpPr>
          <p:cNvPr id="8" name="Text Placeholder 2"/>
          <p:cNvSpPr txBox="1">
            <a:spLocks/>
          </p:cNvSpPr>
          <p:nvPr/>
        </p:nvSpPr>
        <p:spPr>
          <a:xfrm>
            <a:off x="5687878" y="4839560"/>
            <a:ext cx="6346556" cy="1692976"/>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1600" dirty="0"/>
              <a:t>In the example above, Fred is called “Fred Smith” (all his life), but there is also a state of him where he had a national identity number. </a:t>
            </a:r>
          </a:p>
          <a:p>
            <a:pPr algn="just"/>
            <a:r>
              <a:rPr lang="en-GB" sz="1600" dirty="0"/>
              <a:t>There are a number of subclasses of Name and Identifier used throughout IES. </a:t>
            </a:r>
          </a:p>
        </p:txBody>
      </p:sp>
      <p:pic>
        <p:nvPicPr>
          <p:cNvPr id="9" name="Picture 8"/>
          <p:cNvPicPr>
            <a:picLocks noChangeAspect="1"/>
          </p:cNvPicPr>
          <p:nvPr/>
        </p:nvPicPr>
        <p:blipFill rotWithShape="1">
          <a:blip r:embed="rId2"/>
          <a:srcRect l="2098" t="3693" r="1877" b="2129"/>
          <a:stretch/>
        </p:blipFill>
        <p:spPr>
          <a:xfrm>
            <a:off x="170481" y="1270618"/>
            <a:ext cx="5115185" cy="4277775"/>
          </a:xfrm>
          <a:prstGeom prst="rect">
            <a:avLst/>
          </a:prstGeom>
        </p:spPr>
      </p:pic>
      <p:pic>
        <p:nvPicPr>
          <p:cNvPr id="10" name="Picture 9"/>
          <p:cNvPicPr>
            <a:picLocks noChangeAspect="1"/>
          </p:cNvPicPr>
          <p:nvPr/>
        </p:nvPicPr>
        <p:blipFill>
          <a:blip r:embed="rId3"/>
          <a:stretch>
            <a:fillRect/>
          </a:stretch>
        </p:blipFill>
        <p:spPr>
          <a:xfrm>
            <a:off x="5742122" y="2227610"/>
            <a:ext cx="6005594" cy="1726515"/>
          </a:xfrm>
          <a:prstGeom prst="rect">
            <a:avLst/>
          </a:prstGeom>
        </p:spPr>
      </p:pic>
      <p:sp>
        <p:nvSpPr>
          <p:cNvPr id="11" name="Rectangle 10"/>
          <p:cNvSpPr/>
          <p:nvPr/>
        </p:nvSpPr>
        <p:spPr>
          <a:xfrm>
            <a:off x="9552122" y="3780041"/>
            <a:ext cx="2639878" cy="846386"/>
          </a:xfrm>
          <a:prstGeom prst="rect">
            <a:avLst/>
          </a:prstGeom>
        </p:spPr>
        <p:txBody>
          <a:bodyPr wrap="square">
            <a:spAutoFit/>
          </a:bodyPr>
          <a:lstStyle/>
          <a:p>
            <a:r>
              <a:rPr lang="en-GB" sz="1000" b="1" dirty="0">
                <a:solidFill>
                  <a:srgbClr val="000000"/>
                </a:solidFill>
                <a:latin typeface="Consolas" panose="020B0609020204030204" pitchFamily="49" charset="0"/>
              </a:rPr>
              <a:t>KEY:</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NIN	</a:t>
            </a:r>
            <a:r>
              <a:rPr lang="en-GB" sz="900" dirty="0" err="1">
                <a:solidFill>
                  <a:srgbClr val="000000"/>
                </a:solidFill>
                <a:latin typeface="Consolas" panose="020B0609020204030204" pitchFamily="49" charset="0"/>
              </a:rPr>
              <a:t>ies:NationalIdentityNumber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P	</a:t>
            </a:r>
            <a:r>
              <a:rPr lang="en-GB" sz="900" dirty="0" err="1">
                <a:solidFill>
                  <a:srgbClr val="000000"/>
                </a:solidFill>
                <a:latin typeface="Consolas" panose="020B0609020204030204" pitchFamily="49" charset="0"/>
              </a:rPr>
              <a:t>ies:Person</a:t>
            </a:r>
            <a:endParaRPr lang="en-GB" sz="900" dirty="0">
              <a:solidFill>
                <a:srgbClr val="000000"/>
              </a:solidFill>
              <a:latin typeface="Consolas" panose="020B0609020204030204" pitchFamily="49" charset="0"/>
            </a:endParaRPr>
          </a:p>
          <a:p>
            <a:r>
              <a:rPr lang="en-GB" sz="1000" dirty="0">
                <a:solidFill>
                  <a:srgbClr val="000000"/>
                </a:solidFill>
                <a:latin typeface="Consolas" panose="020B0609020204030204" pitchFamily="49" charset="0"/>
              </a:rPr>
              <a:t>PN	</a:t>
            </a:r>
            <a:r>
              <a:rPr lang="en-GB" sz="1000" dirty="0" err="1">
                <a:solidFill>
                  <a:srgbClr val="000000"/>
                </a:solidFill>
                <a:latin typeface="Consolas" panose="020B0609020204030204" pitchFamily="49" charset="0"/>
              </a:rPr>
              <a:t>ies:PersonName</a:t>
            </a:r>
            <a:endParaRPr lang="en-GB" sz="1000" dirty="0">
              <a:solidFill>
                <a:srgbClr val="000000"/>
              </a:solidFill>
              <a:latin typeface="Consolas" panose="020B0609020204030204" pitchFamily="49" charset="0"/>
            </a:endParaRPr>
          </a:p>
          <a:p>
            <a:r>
              <a:rPr lang="en-GB" sz="1000" dirty="0">
                <a:solidFill>
                  <a:srgbClr val="000000"/>
                </a:solidFill>
                <a:latin typeface="Consolas" panose="020B0609020204030204" pitchFamily="49" charset="0"/>
              </a:rPr>
              <a:t>PS	</a:t>
            </a:r>
            <a:r>
              <a:rPr lang="en-GB" sz="1000" dirty="0" err="1">
                <a:solidFill>
                  <a:srgbClr val="000000"/>
                </a:solidFill>
                <a:latin typeface="Consolas" panose="020B0609020204030204" pitchFamily="49" charset="0"/>
              </a:rPr>
              <a:t>ies:PersonState</a:t>
            </a:r>
            <a:endParaRPr lang="en-GB" sz="900" dirty="0"/>
          </a:p>
        </p:txBody>
      </p:sp>
    </p:spTree>
    <p:extLst>
      <p:ext uri="{BB962C8B-B14F-4D97-AF65-F5344CB8AC3E}">
        <p14:creationId xmlns:p14="http://schemas.microsoft.com/office/powerpoint/2010/main" val="1727911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Naming schemes</a:t>
            </a:r>
          </a:p>
        </p:txBody>
      </p:sp>
      <p:sp>
        <p:nvSpPr>
          <p:cNvPr id="3" name="Text Placeholder 2"/>
          <p:cNvSpPr>
            <a:spLocks noGrp="1"/>
          </p:cNvSpPr>
          <p:nvPr>
            <p:ph type="body" sz="quarter" idx="10"/>
          </p:nvPr>
        </p:nvSpPr>
        <p:spPr>
          <a:xfrm>
            <a:off x="147233" y="1301919"/>
            <a:ext cx="4812225" cy="2378928"/>
          </a:xfrm>
        </p:spPr>
        <p:txBody>
          <a:bodyPr/>
          <a:lstStyle/>
          <a:p>
            <a:pPr algn="just"/>
            <a:r>
              <a:rPr lang="en-GB" sz="1800" dirty="0"/>
              <a:t>IES allows for multiple names and identifiers to be assigned to any given </a:t>
            </a:r>
            <a:r>
              <a:rPr lang="en-GB" sz="1800" dirty="0" err="1"/>
              <a:t>ExchangedItem</a:t>
            </a:r>
            <a:r>
              <a:rPr lang="en-GB" sz="1800" dirty="0"/>
              <a:t>. Use of states allows us to be specific about when those names and identifiers were valid. But…we also need to know about their origin – i.e. the organisation and/or system that uses them. This is done with Naming Schemes:</a:t>
            </a:r>
          </a:p>
        </p:txBody>
      </p:sp>
      <p:pic>
        <p:nvPicPr>
          <p:cNvPr id="4" name="Picture 3"/>
          <p:cNvPicPr>
            <a:picLocks noChangeAspect="1"/>
          </p:cNvPicPr>
          <p:nvPr/>
        </p:nvPicPr>
        <p:blipFill rotWithShape="1">
          <a:blip r:embed="rId2"/>
          <a:srcRect l="1871" t="5524" r="1381" b="3306"/>
          <a:stretch/>
        </p:blipFill>
        <p:spPr>
          <a:xfrm>
            <a:off x="147233" y="4176794"/>
            <a:ext cx="5835113" cy="2681206"/>
          </a:xfrm>
          <a:prstGeom prst="rect">
            <a:avLst/>
          </a:prstGeom>
        </p:spPr>
      </p:pic>
      <p:sp>
        <p:nvSpPr>
          <p:cNvPr id="6" name="Rectangle 5"/>
          <p:cNvSpPr/>
          <p:nvPr/>
        </p:nvSpPr>
        <p:spPr>
          <a:xfrm>
            <a:off x="10101194" y="5650"/>
            <a:ext cx="2090806" cy="1138773"/>
          </a:xfrm>
          <a:prstGeom prst="rect">
            <a:avLst/>
          </a:prstGeom>
        </p:spPr>
        <p:txBody>
          <a:bodyPr wrap="square">
            <a:spAutoFit/>
          </a:bodyPr>
          <a:lstStyle/>
          <a:p>
            <a:r>
              <a:rPr lang="en-GB" sz="800" b="1" dirty="0">
                <a:solidFill>
                  <a:srgbClr val="000000"/>
                </a:solidFill>
                <a:latin typeface="Consolas" panose="020B0609020204030204" pitchFamily="49" charset="0"/>
              </a:rPr>
              <a:t>KEY:</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GO	</a:t>
            </a:r>
            <a:r>
              <a:rPr lang="en-GB" sz="700" dirty="0" err="1">
                <a:solidFill>
                  <a:srgbClr val="000000"/>
                </a:solidFill>
                <a:latin typeface="Consolas" panose="020B0609020204030204" pitchFamily="49" charset="0"/>
              </a:rPr>
              <a:t>ies:GovernmentOrganisation</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N	</a:t>
            </a:r>
            <a:r>
              <a:rPr lang="en-GB" sz="700" dirty="0" err="1">
                <a:solidFill>
                  <a:srgbClr val="000000"/>
                </a:solidFill>
                <a:latin typeface="Consolas" panose="020B0609020204030204" pitchFamily="49" charset="0"/>
              </a:rPr>
              <a:t>ies:Name</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NIN	</a:t>
            </a:r>
            <a:r>
              <a:rPr lang="en-GB" sz="700" dirty="0" err="1">
                <a:solidFill>
                  <a:srgbClr val="000000"/>
                </a:solidFill>
                <a:latin typeface="Consolas" panose="020B0609020204030204" pitchFamily="49" charset="0"/>
              </a:rPr>
              <a:t>ies:NationalIdentityNumber</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NS	</a:t>
            </a:r>
            <a:r>
              <a:rPr lang="en-GB" sz="700" dirty="0" err="1">
                <a:solidFill>
                  <a:srgbClr val="000000"/>
                </a:solidFill>
                <a:latin typeface="Consolas" panose="020B0609020204030204" pitchFamily="49" charset="0"/>
              </a:rPr>
              <a:t>ies:NamingScheme</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ON	</a:t>
            </a:r>
            <a:r>
              <a:rPr lang="en-GB" sz="700" dirty="0" err="1">
                <a:solidFill>
                  <a:srgbClr val="000000"/>
                </a:solidFill>
                <a:latin typeface="Consolas" panose="020B0609020204030204" pitchFamily="49" charset="0"/>
              </a:rPr>
              <a:t>ies:OrganisationName</a:t>
            </a:r>
            <a:endParaRPr lang="en-GB" sz="700" dirty="0">
              <a:solidFill>
                <a:srgbClr val="000000"/>
              </a:solidFill>
              <a:latin typeface="Consolas" panose="020B0609020204030204" pitchFamily="49" charset="0"/>
            </a:endParaRPr>
          </a:p>
          <a:p>
            <a:r>
              <a:rPr lang="en-GB" sz="700" dirty="0">
                <a:solidFill>
                  <a:srgbClr val="000000"/>
                </a:solidFill>
                <a:latin typeface="Consolas" panose="020B0609020204030204" pitchFamily="49" charset="0"/>
              </a:rPr>
              <a:t>P	</a:t>
            </a:r>
            <a:r>
              <a:rPr lang="en-GB" sz="700" dirty="0" err="1">
                <a:solidFill>
                  <a:srgbClr val="000000"/>
                </a:solidFill>
                <a:latin typeface="Consolas" panose="020B0609020204030204" pitchFamily="49" charset="0"/>
              </a:rPr>
              <a:t>ies:Person</a:t>
            </a:r>
            <a:endParaRPr lang="en-GB" sz="700" dirty="0">
              <a:solidFill>
                <a:srgbClr val="000000"/>
              </a:solidFill>
              <a:latin typeface="Consolas" panose="020B0609020204030204" pitchFamily="49" charset="0"/>
            </a:endParaRPr>
          </a:p>
          <a:p>
            <a:r>
              <a:rPr lang="en-GB" sz="800" dirty="0">
                <a:solidFill>
                  <a:srgbClr val="000000"/>
                </a:solidFill>
                <a:latin typeface="Consolas" panose="020B0609020204030204" pitchFamily="49" charset="0"/>
              </a:rPr>
              <a:t>PN	</a:t>
            </a:r>
            <a:r>
              <a:rPr lang="en-GB" sz="800" dirty="0" err="1">
                <a:solidFill>
                  <a:srgbClr val="000000"/>
                </a:solidFill>
                <a:latin typeface="Consolas" panose="020B0609020204030204" pitchFamily="49" charset="0"/>
              </a:rPr>
              <a:t>ies:PersonName</a:t>
            </a:r>
            <a:endParaRPr lang="en-GB" sz="800" dirty="0">
              <a:solidFill>
                <a:srgbClr val="000000"/>
              </a:solidFill>
              <a:latin typeface="Consolas" panose="020B0609020204030204" pitchFamily="49" charset="0"/>
            </a:endParaRPr>
          </a:p>
          <a:p>
            <a:r>
              <a:rPr lang="en-GB" sz="800" dirty="0">
                <a:solidFill>
                  <a:srgbClr val="000000"/>
                </a:solidFill>
                <a:latin typeface="Consolas" panose="020B0609020204030204" pitchFamily="49" charset="0"/>
              </a:rPr>
              <a:t>PS	</a:t>
            </a:r>
            <a:r>
              <a:rPr lang="en-GB" sz="800" dirty="0" err="1">
                <a:solidFill>
                  <a:srgbClr val="000000"/>
                </a:solidFill>
                <a:latin typeface="Consolas" panose="020B0609020204030204" pitchFamily="49" charset="0"/>
              </a:rPr>
              <a:t>ies:PersonState</a:t>
            </a:r>
            <a:endParaRPr lang="en-GB" sz="700" dirty="0"/>
          </a:p>
        </p:txBody>
      </p:sp>
      <p:sp>
        <p:nvSpPr>
          <p:cNvPr id="7" name="Text Placeholder 2"/>
          <p:cNvSpPr txBox="1">
            <a:spLocks/>
          </p:cNvSpPr>
          <p:nvPr/>
        </p:nvSpPr>
        <p:spPr>
          <a:xfrm>
            <a:off x="6667396" y="3990813"/>
            <a:ext cx="4812225" cy="2378928"/>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sz="1800" dirty="0"/>
              <a:t>In the example above, Fred’s ID is a National Insurance Number (naming scheme) and that scheme is owned by the DWP. </a:t>
            </a:r>
          </a:p>
          <a:p>
            <a:pPr algn="just"/>
            <a:endParaRPr lang="en-GB" sz="1800" dirty="0"/>
          </a:p>
          <a:p>
            <a:pPr algn="just"/>
            <a:r>
              <a:rPr lang="en-GB" sz="1800" dirty="0"/>
              <a:t>Note that the DWP, and even the naming scheme itself also have names.</a:t>
            </a:r>
          </a:p>
        </p:txBody>
      </p:sp>
      <p:pic>
        <p:nvPicPr>
          <p:cNvPr id="8" name="Picture 7"/>
          <p:cNvPicPr>
            <a:picLocks noChangeAspect="1"/>
          </p:cNvPicPr>
          <p:nvPr/>
        </p:nvPicPr>
        <p:blipFill>
          <a:blip r:embed="rId3"/>
          <a:stretch>
            <a:fillRect/>
          </a:stretch>
        </p:blipFill>
        <p:spPr>
          <a:xfrm>
            <a:off x="4989729" y="1144423"/>
            <a:ext cx="7202271" cy="2356411"/>
          </a:xfrm>
          <a:prstGeom prst="rect">
            <a:avLst/>
          </a:prstGeom>
        </p:spPr>
      </p:pic>
    </p:spTree>
    <p:extLst>
      <p:ext uri="{BB962C8B-B14F-4D97-AF65-F5344CB8AC3E}">
        <p14:creationId xmlns:p14="http://schemas.microsoft.com/office/powerpoint/2010/main" val="2639169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8081900" y="1963107"/>
            <a:ext cx="3014809" cy="2318258"/>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tx2">
                  <a:lumMod val="60000"/>
                  <a:lumOff val="40000"/>
                </a:schemeClr>
              </a:solidFill>
            </a:endParaRPr>
          </a:p>
        </p:txBody>
      </p:sp>
      <p:sp>
        <p:nvSpPr>
          <p:cNvPr id="11" name="TextBox 10"/>
          <p:cNvSpPr txBox="1"/>
          <p:nvPr/>
        </p:nvSpPr>
        <p:spPr>
          <a:xfrm>
            <a:off x="8882382" y="1856216"/>
            <a:ext cx="1451164" cy="215444"/>
          </a:xfrm>
          <a:prstGeom prst="rect">
            <a:avLst/>
          </a:prstGeom>
          <a:solidFill>
            <a:srgbClr val="FFFFFF">
              <a:alpha val="74902"/>
            </a:srgbClr>
          </a:solidFill>
        </p:spPr>
        <p:txBody>
          <a:bodyPr wrap="square" lIns="36000" tIns="0" rIns="36000" bIns="0" rtlCol="0">
            <a:spAutoFit/>
          </a:bodyPr>
          <a:lstStyle/>
          <a:p>
            <a:pPr algn="ctr"/>
            <a:r>
              <a:rPr lang="en-GB" sz="1400" dirty="0" err="1">
                <a:solidFill>
                  <a:schemeClr val="tx2">
                    <a:lumMod val="60000"/>
                    <a:lumOff val="40000"/>
                  </a:schemeClr>
                </a:solidFill>
                <a:latin typeface="Consolas" panose="020B0609020204030204" pitchFamily="49" charset="0"/>
                <a:cs typeface="Consolas" panose="020B0609020204030204" pitchFamily="49" charset="0"/>
              </a:rPr>
              <a:t>data:hmgNames</a:t>
            </a:r>
            <a:endParaRPr lang="en-GB" sz="1400" dirty="0">
              <a:solidFill>
                <a:schemeClr val="tx2">
                  <a:lumMod val="60000"/>
                  <a:lumOff val="40000"/>
                </a:schemeClr>
              </a:solidFill>
              <a:latin typeface="Consolas" panose="020B0609020204030204" pitchFamily="49" charset="0"/>
              <a:cs typeface="Consolas" panose="020B0609020204030204" pitchFamily="49" charset="0"/>
            </a:endParaRPr>
          </a:p>
        </p:txBody>
      </p:sp>
      <p:sp>
        <p:nvSpPr>
          <p:cNvPr id="8" name="Oval 7"/>
          <p:cNvSpPr/>
          <p:nvPr/>
        </p:nvSpPr>
        <p:spPr>
          <a:xfrm>
            <a:off x="8371983" y="2405081"/>
            <a:ext cx="2152073" cy="1479120"/>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tx2">
                  <a:lumMod val="60000"/>
                  <a:lumOff val="40000"/>
                </a:schemeClr>
              </a:solidFill>
            </a:endParaRPr>
          </a:p>
        </p:txBody>
      </p:sp>
      <p:sp>
        <p:nvSpPr>
          <p:cNvPr id="2" name="Title 1"/>
          <p:cNvSpPr>
            <a:spLocks noGrp="1"/>
          </p:cNvSpPr>
          <p:nvPr>
            <p:ph type="title"/>
          </p:nvPr>
        </p:nvSpPr>
        <p:spPr/>
        <p:txBody>
          <a:bodyPr/>
          <a:lstStyle/>
          <a:p>
            <a:r>
              <a:rPr lang="en-GB" dirty="0"/>
              <a:t>Hierarchies of Naming Schemes</a:t>
            </a:r>
          </a:p>
        </p:txBody>
      </p:sp>
      <p:sp>
        <p:nvSpPr>
          <p:cNvPr id="3" name="Text Placeholder 2"/>
          <p:cNvSpPr>
            <a:spLocks noGrp="1"/>
          </p:cNvSpPr>
          <p:nvPr>
            <p:ph type="body" sz="quarter" idx="10"/>
          </p:nvPr>
        </p:nvSpPr>
        <p:spPr>
          <a:xfrm>
            <a:off x="2278251" y="5156558"/>
            <a:ext cx="9082007" cy="1515461"/>
          </a:xfrm>
        </p:spPr>
        <p:txBody>
          <a:bodyPr/>
          <a:lstStyle/>
          <a:p>
            <a:r>
              <a:rPr lang="en-GB" sz="1800" dirty="0"/>
              <a:t>The naming schemes are classes and the names are instances of those classes. So…the naming schemes can be composed using </a:t>
            </a:r>
            <a:r>
              <a:rPr lang="en-GB" sz="1800" dirty="0" err="1"/>
              <a:t>subClassOf</a:t>
            </a:r>
            <a:r>
              <a:rPr lang="en-GB" sz="1800" dirty="0"/>
              <a:t> relationships… which are transitive. This means that the name in our example is also a DWP name and an HMG name. </a:t>
            </a:r>
          </a:p>
        </p:txBody>
      </p:sp>
      <p:pic>
        <p:nvPicPr>
          <p:cNvPr id="4" name="Picture 3"/>
          <p:cNvPicPr>
            <a:picLocks noChangeAspect="1"/>
          </p:cNvPicPr>
          <p:nvPr/>
        </p:nvPicPr>
        <p:blipFill>
          <a:blip r:embed="rId2"/>
          <a:stretch>
            <a:fillRect/>
          </a:stretch>
        </p:blipFill>
        <p:spPr>
          <a:xfrm>
            <a:off x="720670" y="1415167"/>
            <a:ext cx="5959100" cy="3440155"/>
          </a:xfrm>
          <a:prstGeom prst="rect">
            <a:avLst/>
          </a:prstGeom>
        </p:spPr>
      </p:pic>
      <p:sp>
        <p:nvSpPr>
          <p:cNvPr id="5" name="Rectangle 4"/>
          <p:cNvSpPr/>
          <p:nvPr/>
        </p:nvSpPr>
        <p:spPr>
          <a:xfrm>
            <a:off x="5211938" y="1875800"/>
            <a:ext cx="2686373" cy="661720"/>
          </a:xfrm>
          <a:prstGeom prst="rect">
            <a:avLst/>
          </a:prstGeom>
        </p:spPr>
        <p:txBody>
          <a:bodyPr wrap="square">
            <a:spAutoFit/>
          </a:bodyPr>
          <a:lstStyle/>
          <a:p>
            <a:r>
              <a:rPr lang="en-GB" sz="1000" b="1" dirty="0">
                <a:solidFill>
                  <a:srgbClr val="000000"/>
                </a:solidFill>
                <a:latin typeface="Consolas" panose="020B0609020204030204" pitchFamily="49" charset="0"/>
              </a:rPr>
              <a:t>KEY:</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G	</a:t>
            </a:r>
            <a:r>
              <a:rPr lang="en-GB" sz="900" dirty="0" err="1">
                <a:solidFill>
                  <a:srgbClr val="000000"/>
                </a:solidFill>
                <a:latin typeface="Consolas" panose="020B0609020204030204" pitchFamily="49" charset="0"/>
              </a:rPr>
              <a:t>ies:Government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GO	</a:t>
            </a:r>
            <a:r>
              <a:rPr lang="en-GB" sz="900" dirty="0" err="1">
                <a:solidFill>
                  <a:srgbClr val="000000"/>
                </a:solidFill>
                <a:latin typeface="Consolas" panose="020B0609020204030204" pitchFamily="49" charset="0"/>
              </a:rPr>
              <a:t>ies:GovernmentOrganisation</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NS	</a:t>
            </a:r>
            <a:r>
              <a:rPr lang="en-GB" sz="900" dirty="0" err="1">
                <a:solidFill>
                  <a:srgbClr val="000000"/>
                </a:solidFill>
                <a:latin typeface="Consolas" panose="020B0609020204030204" pitchFamily="49" charset="0"/>
              </a:rPr>
              <a:t>ies:NamingScheme</a:t>
            </a:r>
            <a:endParaRPr lang="en-GB" sz="900" dirty="0"/>
          </a:p>
        </p:txBody>
      </p:sp>
      <p:sp>
        <p:nvSpPr>
          <p:cNvPr id="6" name="Oval 5"/>
          <p:cNvSpPr/>
          <p:nvPr/>
        </p:nvSpPr>
        <p:spPr>
          <a:xfrm>
            <a:off x="9008447" y="2831427"/>
            <a:ext cx="1247613" cy="854345"/>
          </a:xfrm>
          <a:prstGeom prst="ellipse">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tx2">
                  <a:lumMod val="60000"/>
                  <a:lumOff val="40000"/>
                </a:schemeClr>
              </a:solidFill>
            </a:endParaRPr>
          </a:p>
        </p:txBody>
      </p:sp>
      <p:sp>
        <p:nvSpPr>
          <p:cNvPr id="7" name="TextBox 6"/>
          <p:cNvSpPr txBox="1"/>
          <p:nvPr/>
        </p:nvSpPr>
        <p:spPr>
          <a:xfrm>
            <a:off x="9142375" y="2724536"/>
            <a:ext cx="979755" cy="215444"/>
          </a:xfrm>
          <a:prstGeom prst="rect">
            <a:avLst/>
          </a:prstGeom>
          <a:solidFill>
            <a:srgbClr val="FFFFFF">
              <a:alpha val="74902"/>
            </a:srgbClr>
          </a:solidFill>
        </p:spPr>
        <p:txBody>
          <a:bodyPr wrap="square" lIns="36000" tIns="0" rIns="36000" bIns="0" rtlCol="0">
            <a:spAutoFit/>
          </a:bodyPr>
          <a:lstStyle/>
          <a:p>
            <a:pPr algn="ctr"/>
            <a:r>
              <a:rPr lang="en-GB" sz="1400" dirty="0">
                <a:solidFill>
                  <a:schemeClr val="tx2">
                    <a:lumMod val="60000"/>
                    <a:lumOff val="40000"/>
                  </a:schemeClr>
                </a:solidFill>
                <a:latin typeface="Consolas" panose="020B0609020204030204" pitchFamily="49" charset="0"/>
                <a:cs typeface="Consolas" panose="020B0609020204030204" pitchFamily="49" charset="0"/>
              </a:rPr>
              <a:t>data:ns1</a:t>
            </a:r>
          </a:p>
        </p:txBody>
      </p:sp>
      <p:sp>
        <p:nvSpPr>
          <p:cNvPr id="9" name="TextBox 8"/>
          <p:cNvSpPr txBox="1"/>
          <p:nvPr/>
        </p:nvSpPr>
        <p:spPr>
          <a:xfrm>
            <a:off x="8906670" y="2298190"/>
            <a:ext cx="1451164" cy="215444"/>
          </a:xfrm>
          <a:prstGeom prst="rect">
            <a:avLst/>
          </a:prstGeom>
          <a:solidFill>
            <a:srgbClr val="FFFFFF">
              <a:alpha val="74902"/>
            </a:srgbClr>
          </a:solidFill>
        </p:spPr>
        <p:txBody>
          <a:bodyPr wrap="square" lIns="36000" tIns="0" rIns="36000" bIns="0" rtlCol="0">
            <a:spAutoFit/>
          </a:bodyPr>
          <a:lstStyle/>
          <a:p>
            <a:pPr algn="ctr"/>
            <a:r>
              <a:rPr lang="en-GB" sz="1400" dirty="0" err="1">
                <a:solidFill>
                  <a:schemeClr val="tx2">
                    <a:lumMod val="60000"/>
                    <a:lumOff val="40000"/>
                  </a:schemeClr>
                </a:solidFill>
                <a:latin typeface="Consolas" panose="020B0609020204030204" pitchFamily="49" charset="0"/>
                <a:cs typeface="Consolas" panose="020B0609020204030204" pitchFamily="49" charset="0"/>
              </a:rPr>
              <a:t>data:dwpNames</a:t>
            </a:r>
            <a:endParaRPr lang="en-GB" sz="1400" dirty="0">
              <a:solidFill>
                <a:schemeClr val="tx2">
                  <a:lumMod val="60000"/>
                  <a:lumOff val="40000"/>
                </a:schemeClr>
              </a:solidFill>
              <a:latin typeface="Consolas" panose="020B0609020204030204" pitchFamily="49" charset="0"/>
              <a:cs typeface="Consolas" panose="020B0609020204030204" pitchFamily="49" charset="0"/>
            </a:endParaRPr>
          </a:p>
        </p:txBody>
      </p:sp>
      <p:sp>
        <p:nvSpPr>
          <p:cNvPr id="12" name="Oval 11"/>
          <p:cNvSpPr/>
          <p:nvPr/>
        </p:nvSpPr>
        <p:spPr>
          <a:xfrm>
            <a:off x="9632252" y="3241216"/>
            <a:ext cx="247426" cy="239625"/>
          </a:xfrm>
          <a:prstGeom prst="ellipse">
            <a:avLst/>
          </a:prstGeom>
          <a:solidFill>
            <a:srgbClr val="FFFF00"/>
          </a:solidFill>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tx2">
                  <a:lumMod val="60000"/>
                  <a:lumOff val="40000"/>
                </a:schemeClr>
              </a:solidFill>
            </a:endParaRPr>
          </a:p>
        </p:txBody>
      </p:sp>
    </p:spTree>
    <p:extLst>
      <p:ext uri="{BB962C8B-B14F-4D97-AF65-F5344CB8AC3E}">
        <p14:creationId xmlns:p14="http://schemas.microsoft.com/office/powerpoint/2010/main" val="192067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Synchronisation</a:t>
            </a:r>
          </a:p>
        </p:txBody>
      </p:sp>
      <p:sp>
        <p:nvSpPr>
          <p:cNvPr id="4" name="Rectangle 3"/>
          <p:cNvSpPr/>
          <p:nvPr/>
        </p:nvSpPr>
        <p:spPr>
          <a:xfrm>
            <a:off x="1493981" y="1519529"/>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5" name="Can 4"/>
          <p:cNvSpPr/>
          <p:nvPr/>
        </p:nvSpPr>
        <p:spPr>
          <a:xfrm>
            <a:off x="2149763" y="1933916"/>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6" name="Rectangle 5"/>
          <p:cNvSpPr/>
          <p:nvPr/>
        </p:nvSpPr>
        <p:spPr>
          <a:xfrm>
            <a:off x="1493981" y="2951024"/>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7" name="Rectangle 6"/>
          <p:cNvSpPr/>
          <p:nvPr/>
        </p:nvSpPr>
        <p:spPr>
          <a:xfrm>
            <a:off x="1493981" y="2627687"/>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28" name="Rectangle 27"/>
          <p:cNvSpPr/>
          <p:nvPr/>
        </p:nvSpPr>
        <p:spPr>
          <a:xfrm>
            <a:off x="1493981" y="3828476"/>
            <a:ext cx="9407238" cy="554182"/>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bg1"/>
                </a:solidFill>
                <a:latin typeface="Consolas" panose="020B0609020204030204" pitchFamily="49" charset="0"/>
                <a:cs typeface="Consolas" panose="020B0609020204030204" pitchFamily="49" charset="0"/>
              </a:rPr>
              <a:t>Event Log (aka Distributed Commit Log)</a:t>
            </a:r>
          </a:p>
        </p:txBody>
      </p:sp>
      <p:grpSp>
        <p:nvGrpSpPr>
          <p:cNvPr id="54" name="Group 53"/>
          <p:cNvGrpSpPr/>
          <p:nvPr/>
        </p:nvGrpSpPr>
        <p:grpSpPr>
          <a:xfrm>
            <a:off x="1660237" y="3292775"/>
            <a:ext cx="1155799" cy="498752"/>
            <a:chOff x="1745673" y="4050150"/>
            <a:chExt cx="1155799" cy="498752"/>
          </a:xfrm>
        </p:grpSpPr>
        <p:cxnSp>
          <p:nvCxnSpPr>
            <p:cNvPr id="31" name="Straight Arrow Connector 30"/>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55" name="Group 54"/>
          <p:cNvGrpSpPr/>
          <p:nvPr/>
        </p:nvGrpSpPr>
        <p:grpSpPr>
          <a:xfrm>
            <a:off x="3235566" y="3302011"/>
            <a:ext cx="1155799" cy="498752"/>
            <a:chOff x="1745673" y="4050150"/>
            <a:chExt cx="1155799" cy="498752"/>
          </a:xfrm>
        </p:grpSpPr>
        <p:cxnSp>
          <p:nvCxnSpPr>
            <p:cNvPr id="56" name="Straight Arrow Connector 55"/>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59" name="Group 58"/>
          <p:cNvGrpSpPr/>
          <p:nvPr/>
        </p:nvGrpSpPr>
        <p:grpSpPr>
          <a:xfrm>
            <a:off x="4829367" y="3302011"/>
            <a:ext cx="1155799" cy="498752"/>
            <a:chOff x="1745673" y="4050150"/>
            <a:chExt cx="1155799" cy="498752"/>
          </a:xfrm>
        </p:grpSpPr>
        <p:cxnSp>
          <p:nvCxnSpPr>
            <p:cNvPr id="60" name="Straight Arrow Connector 59"/>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63" name="Group 62"/>
          <p:cNvGrpSpPr/>
          <p:nvPr/>
        </p:nvGrpSpPr>
        <p:grpSpPr>
          <a:xfrm>
            <a:off x="6413932" y="3302011"/>
            <a:ext cx="1155799" cy="498752"/>
            <a:chOff x="1745673" y="4050150"/>
            <a:chExt cx="1155799" cy="498752"/>
          </a:xfrm>
        </p:grpSpPr>
        <p:cxnSp>
          <p:nvCxnSpPr>
            <p:cNvPr id="64" name="Straight Arrow Connector 63"/>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67" name="Group 66"/>
          <p:cNvGrpSpPr/>
          <p:nvPr/>
        </p:nvGrpSpPr>
        <p:grpSpPr>
          <a:xfrm>
            <a:off x="8007733" y="3302011"/>
            <a:ext cx="1155799" cy="498752"/>
            <a:chOff x="1745673" y="4050150"/>
            <a:chExt cx="1155799" cy="498752"/>
          </a:xfrm>
        </p:grpSpPr>
        <p:cxnSp>
          <p:nvCxnSpPr>
            <p:cNvPr id="68" name="Straight Arrow Connector 67"/>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grpSp>
        <p:nvGrpSpPr>
          <p:cNvPr id="71" name="Group 70"/>
          <p:cNvGrpSpPr/>
          <p:nvPr/>
        </p:nvGrpSpPr>
        <p:grpSpPr>
          <a:xfrm>
            <a:off x="9610770" y="3302011"/>
            <a:ext cx="1155799" cy="498752"/>
            <a:chOff x="1745673" y="4050150"/>
            <a:chExt cx="1155799" cy="498752"/>
          </a:xfrm>
        </p:grpSpPr>
        <p:cxnSp>
          <p:nvCxnSpPr>
            <p:cNvPr id="72" name="Straight Arrow Connector 71"/>
            <p:cNvCxnSpPr/>
            <p:nvPr/>
          </p:nvCxnSpPr>
          <p:spPr>
            <a:xfrm>
              <a:off x="1745673" y="4050150"/>
              <a:ext cx="0"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2032001" y="4050150"/>
              <a:ext cx="11544" cy="4987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043545" y="4145637"/>
              <a:ext cx="857927" cy="338554"/>
            </a:xfrm>
            <a:prstGeom prst="rect">
              <a:avLst/>
            </a:prstGeom>
            <a:noFill/>
          </p:spPr>
          <p:txBody>
            <a:bodyPr wrap="none" rtlCol="0">
              <a:spAutoFit/>
            </a:bodyPr>
            <a:lstStyle/>
            <a:p>
              <a:pPr algn="l"/>
              <a:r>
                <a:rPr lang="en-GB" sz="1600" b="1" dirty="0">
                  <a:latin typeface="Consolas" panose="020B0609020204030204" pitchFamily="49" charset="0"/>
                  <a:cs typeface="Consolas" panose="020B0609020204030204" pitchFamily="49" charset="0"/>
                </a:rPr>
                <a:t>deltas</a:t>
              </a:r>
            </a:p>
          </p:txBody>
        </p:sp>
      </p:grpSp>
      <p:sp>
        <p:nvSpPr>
          <p:cNvPr id="75" name="TextBox 74"/>
          <p:cNvSpPr txBox="1"/>
          <p:nvPr/>
        </p:nvSpPr>
        <p:spPr>
          <a:xfrm>
            <a:off x="695719" y="4613505"/>
            <a:ext cx="10751127" cy="1477328"/>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In a </a:t>
            </a:r>
            <a:r>
              <a:rPr lang="en-GB" dirty="0" err="1">
                <a:solidFill>
                  <a:schemeClr val="tx2"/>
                </a:solidFill>
                <a:latin typeface="Consolas" panose="020B0609020204030204" pitchFamily="49" charset="0"/>
                <a:cs typeface="Consolas" panose="020B0609020204030204" pitchFamily="49" charset="0"/>
              </a:rPr>
              <a:t>microservices</a:t>
            </a:r>
            <a:r>
              <a:rPr lang="en-GB" dirty="0">
                <a:solidFill>
                  <a:schemeClr val="tx2"/>
                </a:solidFill>
                <a:latin typeface="Consolas" panose="020B0609020204030204" pitchFamily="49" charset="0"/>
                <a:cs typeface="Consolas" panose="020B0609020204030204" pitchFamily="49" charset="0"/>
              </a:rPr>
              <a:t> architecture where there is extensive replication of data across services (bounded context principle), an event log is used to synchronise the services. Changes in data are written to the log, and picked up by services that subscribe to them. Use of data standards for the messages on the logs is essential to prevent unmanageable data variety.</a:t>
            </a:r>
          </a:p>
        </p:txBody>
      </p:sp>
      <p:sp>
        <p:nvSpPr>
          <p:cNvPr id="53" name="TextBox 52"/>
          <p:cNvSpPr txBox="1"/>
          <p:nvPr/>
        </p:nvSpPr>
        <p:spPr>
          <a:xfrm>
            <a:off x="2149763" y="6186913"/>
            <a:ext cx="9499784" cy="600164"/>
          </a:xfrm>
          <a:prstGeom prst="rect">
            <a:avLst/>
          </a:prstGeom>
          <a:noFill/>
        </p:spPr>
        <p:txBody>
          <a:bodyPr wrap="square" rtlCol="0">
            <a:spAutoFit/>
          </a:bodyPr>
          <a:lstStyle/>
          <a:p>
            <a:pPr algn="l"/>
            <a:r>
              <a:rPr lang="en-GB" sz="1100" i="1" dirty="0">
                <a:solidFill>
                  <a:schemeClr val="tx2"/>
                </a:solidFill>
                <a:latin typeface="Consolas" panose="020B0609020204030204" pitchFamily="49" charset="0"/>
                <a:cs typeface="Consolas" panose="020B0609020204030204" pitchFamily="49" charset="0"/>
              </a:rPr>
              <a:t>A distributed commit log holds a sequence of data events (create, modify, delete) in strict temporal order. It allows applications and </a:t>
            </a:r>
            <a:r>
              <a:rPr lang="en-GB" sz="1100" i="1" dirty="0" err="1">
                <a:solidFill>
                  <a:schemeClr val="tx2"/>
                </a:solidFill>
                <a:latin typeface="Consolas" panose="020B0609020204030204" pitchFamily="49" charset="0"/>
                <a:cs typeface="Consolas" panose="020B0609020204030204" pitchFamily="49" charset="0"/>
              </a:rPr>
              <a:t>microservices</a:t>
            </a:r>
            <a:r>
              <a:rPr lang="en-GB" sz="1100" i="1" dirty="0">
                <a:solidFill>
                  <a:schemeClr val="tx2"/>
                </a:solidFill>
                <a:latin typeface="Consolas" panose="020B0609020204030204" pitchFamily="49" charset="0"/>
                <a:cs typeface="Consolas" panose="020B0609020204030204" pitchFamily="49" charset="0"/>
              </a:rPr>
              <a:t> to subscribe to a stream of events, triggering data events in their own databases and so keeping data synchronised across a wide range of applications and services. Apache Kafka is probably the most widely used.</a:t>
            </a:r>
          </a:p>
        </p:txBody>
      </p:sp>
      <p:sp>
        <p:nvSpPr>
          <p:cNvPr id="76" name="Rectangle 75"/>
          <p:cNvSpPr/>
          <p:nvPr/>
        </p:nvSpPr>
        <p:spPr>
          <a:xfrm>
            <a:off x="3097647" y="1515005"/>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77" name="Can 76"/>
          <p:cNvSpPr/>
          <p:nvPr/>
        </p:nvSpPr>
        <p:spPr>
          <a:xfrm>
            <a:off x="3753429" y="1929392"/>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8" name="Rectangle 77"/>
          <p:cNvSpPr/>
          <p:nvPr/>
        </p:nvSpPr>
        <p:spPr>
          <a:xfrm>
            <a:off x="3097647" y="2946500"/>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79" name="Rectangle 78"/>
          <p:cNvSpPr/>
          <p:nvPr/>
        </p:nvSpPr>
        <p:spPr>
          <a:xfrm>
            <a:off x="3097647" y="2623163"/>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0" name="Rectangle 79"/>
          <p:cNvSpPr/>
          <p:nvPr/>
        </p:nvSpPr>
        <p:spPr>
          <a:xfrm>
            <a:off x="4691605" y="1519529"/>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1" name="Can 80"/>
          <p:cNvSpPr/>
          <p:nvPr/>
        </p:nvSpPr>
        <p:spPr>
          <a:xfrm>
            <a:off x="5347387" y="1933916"/>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2" name="Rectangle 81"/>
          <p:cNvSpPr/>
          <p:nvPr/>
        </p:nvSpPr>
        <p:spPr>
          <a:xfrm>
            <a:off x="4691605" y="2951024"/>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83" name="Rectangle 82"/>
          <p:cNvSpPr/>
          <p:nvPr/>
        </p:nvSpPr>
        <p:spPr>
          <a:xfrm>
            <a:off x="4691605" y="2627687"/>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4" name="Rectangle 83"/>
          <p:cNvSpPr/>
          <p:nvPr/>
        </p:nvSpPr>
        <p:spPr>
          <a:xfrm>
            <a:off x="6285563" y="1524053"/>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5" name="Can 84"/>
          <p:cNvSpPr/>
          <p:nvPr/>
        </p:nvSpPr>
        <p:spPr>
          <a:xfrm>
            <a:off x="6941345" y="1938440"/>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6" name="Rectangle 85"/>
          <p:cNvSpPr/>
          <p:nvPr/>
        </p:nvSpPr>
        <p:spPr>
          <a:xfrm>
            <a:off x="6285563" y="2955548"/>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87" name="Rectangle 86"/>
          <p:cNvSpPr/>
          <p:nvPr/>
        </p:nvSpPr>
        <p:spPr>
          <a:xfrm>
            <a:off x="6285563" y="2632211"/>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88" name="Rectangle 87"/>
          <p:cNvSpPr/>
          <p:nvPr/>
        </p:nvSpPr>
        <p:spPr>
          <a:xfrm>
            <a:off x="7879521" y="1528577"/>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89" name="Can 88"/>
          <p:cNvSpPr/>
          <p:nvPr/>
        </p:nvSpPr>
        <p:spPr>
          <a:xfrm>
            <a:off x="8535303" y="1942964"/>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0" name="Rectangle 89"/>
          <p:cNvSpPr/>
          <p:nvPr/>
        </p:nvSpPr>
        <p:spPr>
          <a:xfrm>
            <a:off x="7879521" y="2960072"/>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91" name="Rectangle 90"/>
          <p:cNvSpPr/>
          <p:nvPr/>
        </p:nvSpPr>
        <p:spPr>
          <a:xfrm>
            <a:off x="7879521" y="2636735"/>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
        <p:nvSpPr>
          <p:cNvPr id="92" name="Rectangle 91"/>
          <p:cNvSpPr/>
          <p:nvPr/>
        </p:nvSpPr>
        <p:spPr>
          <a:xfrm>
            <a:off x="9473479" y="1533101"/>
            <a:ext cx="1440873" cy="1117600"/>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1400" b="1" dirty="0" err="1">
                <a:solidFill>
                  <a:schemeClr val="bg1"/>
                </a:solidFill>
                <a:latin typeface="Consolas" panose="020B0609020204030204" pitchFamily="49" charset="0"/>
                <a:cs typeface="Consolas" panose="020B0609020204030204" pitchFamily="49" charset="0"/>
              </a:rPr>
              <a:t>Microservice</a:t>
            </a:r>
            <a:endParaRPr lang="en-GB" sz="1400" b="1" dirty="0">
              <a:solidFill>
                <a:schemeClr val="bg1"/>
              </a:solidFill>
              <a:latin typeface="Consolas" panose="020B0609020204030204" pitchFamily="49" charset="0"/>
              <a:cs typeface="Consolas" panose="020B0609020204030204" pitchFamily="49" charset="0"/>
            </a:endParaRPr>
          </a:p>
        </p:txBody>
      </p:sp>
      <p:sp>
        <p:nvSpPr>
          <p:cNvPr id="93" name="Can 92"/>
          <p:cNvSpPr/>
          <p:nvPr/>
        </p:nvSpPr>
        <p:spPr>
          <a:xfrm>
            <a:off x="10129261" y="1947488"/>
            <a:ext cx="468846" cy="554182"/>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4" name="Rectangle 93"/>
          <p:cNvSpPr/>
          <p:nvPr/>
        </p:nvSpPr>
        <p:spPr>
          <a:xfrm>
            <a:off x="9473479" y="2964596"/>
            <a:ext cx="1440873" cy="341746"/>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IES I/F</a:t>
            </a:r>
          </a:p>
        </p:txBody>
      </p:sp>
      <p:sp>
        <p:nvSpPr>
          <p:cNvPr id="95" name="Rectangle 94"/>
          <p:cNvSpPr/>
          <p:nvPr/>
        </p:nvSpPr>
        <p:spPr>
          <a:xfrm>
            <a:off x="9473479" y="2641259"/>
            <a:ext cx="1440873" cy="32333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r>
              <a:rPr lang="en-GB" sz="1000" b="1" dirty="0">
                <a:solidFill>
                  <a:schemeClr val="bg1"/>
                </a:solidFill>
                <a:latin typeface="Consolas" panose="020B0609020204030204" pitchFamily="49" charset="0"/>
                <a:cs typeface="Consolas" panose="020B0609020204030204" pitchFamily="49" charset="0"/>
              </a:rPr>
              <a:t>change data capture</a:t>
            </a:r>
          </a:p>
        </p:txBody>
      </p:sp>
    </p:spTree>
    <p:extLst>
      <p:ext uri="{BB962C8B-B14F-4D97-AF65-F5344CB8AC3E}">
        <p14:creationId xmlns:p14="http://schemas.microsoft.com/office/powerpoint/2010/main" val="3918141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recap - representation</a:t>
            </a:r>
          </a:p>
        </p:txBody>
      </p:sp>
      <p:sp>
        <p:nvSpPr>
          <p:cNvPr id="3" name="Text Placeholder 2"/>
          <p:cNvSpPr>
            <a:spLocks noGrp="1"/>
          </p:cNvSpPr>
          <p:nvPr>
            <p:ph type="body" sz="quarter" idx="10"/>
          </p:nvPr>
        </p:nvSpPr>
        <p:spPr>
          <a:xfrm>
            <a:off x="842437" y="1286358"/>
            <a:ext cx="10632017" cy="4373218"/>
          </a:xfrm>
        </p:spPr>
        <p:txBody>
          <a:bodyPr/>
          <a:lstStyle/>
          <a:p>
            <a:pPr marL="457200" indent="-457200">
              <a:buFont typeface="Arial" panose="020B0604020202020204" pitchFamily="34" charset="0"/>
              <a:buChar char="•"/>
            </a:pPr>
            <a:r>
              <a:rPr lang="en-GB" sz="2400" dirty="0"/>
              <a:t>IES differentiates between things and their representations – e.g. a pipe and a picture of a pipe</a:t>
            </a:r>
          </a:p>
          <a:p>
            <a:pPr marL="457200" indent="-457200">
              <a:buFont typeface="Arial" panose="020B0604020202020204" pitchFamily="34" charset="0"/>
              <a:buChar char="•"/>
            </a:pPr>
            <a:r>
              <a:rPr lang="en-GB" sz="2400" dirty="0"/>
              <a:t>The same pattern is always used for representation</a:t>
            </a:r>
          </a:p>
          <a:p>
            <a:pPr marL="457200" indent="-457200">
              <a:buFont typeface="Arial" panose="020B0604020202020204" pitchFamily="34" charset="0"/>
              <a:buChar char="•"/>
            </a:pPr>
            <a:r>
              <a:rPr lang="en-GB" sz="2400" dirty="0"/>
              <a:t>Names (and identifiers) can be qualified using naming schemes</a:t>
            </a:r>
          </a:p>
          <a:p>
            <a:pPr marL="457200" indent="-457200">
              <a:buFont typeface="Arial" panose="020B0604020202020204" pitchFamily="34" charset="0"/>
              <a:buChar char="•"/>
            </a:pPr>
            <a:r>
              <a:rPr lang="en-GB" sz="2400" dirty="0"/>
              <a:t>Naming schemes can be associated with systems and/or organisations that use/own them</a:t>
            </a:r>
          </a:p>
          <a:p>
            <a:pPr marL="457200" indent="-457200">
              <a:buFont typeface="Arial" panose="020B0604020202020204" pitchFamily="34" charset="0"/>
              <a:buChar char="•"/>
            </a:pPr>
            <a:r>
              <a:rPr lang="en-GB" sz="2400" dirty="0"/>
              <a:t>Naming schemes can be organised into hierarchies</a:t>
            </a:r>
          </a:p>
        </p:txBody>
      </p:sp>
      <p:pic>
        <p:nvPicPr>
          <p:cNvPr id="4" name="Picture 3"/>
          <p:cNvPicPr>
            <a:picLocks noChangeAspect="1"/>
          </p:cNvPicPr>
          <p:nvPr/>
        </p:nvPicPr>
        <p:blipFill>
          <a:blip r:embed="rId2"/>
          <a:stretch>
            <a:fillRect/>
          </a:stretch>
        </p:blipFill>
        <p:spPr>
          <a:xfrm>
            <a:off x="8586061" y="4700528"/>
            <a:ext cx="2888393" cy="2010237"/>
          </a:xfrm>
          <a:prstGeom prst="rect">
            <a:avLst/>
          </a:prstGeom>
        </p:spPr>
      </p:pic>
    </p:spTree>
    <p:extLst>
      <p:ext uri="{BB962C8B-B14F-4D97-AF65-F5344CB8AC3E}">
        <p14:creationId xmlns:p14="http://schemas.microsoft.com/office/powerpoint/2010/main" val="2948203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Recap – It’s like Lego™</a:t>
            </a:r>
          </a:p>
        </p:txBody>
      </p:sp>
      <p:sp>
        <p:nvSpPr>
          <p:cNvPr id="3" name="Text Placeholder 2"/>
          <p:cNvSpPr>
            <a:spLocks noGrp="1"/>
          </p:cNvSpPr>
          <p:nvPr>
            <p:ph type="body" sz="quarter" idx="10"/>
          </p:nvPr>
        </p:nvSpPr>
        <p:spPr/>
        <p:txBody>
          <a:bodyPr/>
          <a:lstStyle/>
          <a:p>
            <a:r>
              <a:rPr lang="en-GB" sz="2000" dirty="0"/>
              <a:t>It’s worth pointing out at this point that you already know about the major building blocks for IES. You can identify things, talk about how they change over time, and specify what their type is. You can describe how things interact, where they are / were, and when it all happened to a degree of accuracy that you choose whilst still being specific about how accurate you were.</a:t>
            </a:r>
          </a:p>
          <a:p>
            <a:endParaRPr lang="en-GB" sz="1200" dirty="0"/>
          </a:p>
          <a:p>
            <a:r>
              <a:rPr lang="en-GB" sz="2000" dirty="0"/>
              <a:t>All this is done using very simple, repeatable patterns that are also additive – i.e. you usually don’t have to break your existing data to add more information / detail. Those simple patterns probably cover 80% of the data you’ll ever deal with. </a:t>
            </a:r>
          </a:p>
          <a:p>
            <a:endParaRPr lang="en-GB" sz="1200" dirty="0"/>
          </a:p>
          <a:p>
            <a:r>
              <a:rPr lang="en-GB" sz="2000" dirty="0"/>
              <a:t>Like the major blocks in Lego™, you can produce a reasonable model of anything you want using just these components. The rest of IES is about the more specialist blocks that allow you to deal with the details.</a:t>
            </a:r>
          </a:p>
        </p:txBody>
      </p:sp>
    </p:spTree>
    <p:extLst>
      <p:ext uri="{BB962C8B-B14F-4D97-AF65-F5344CB8AC3E}">
        <p14:creationId xmlns:p14="http://schemas.microsoft.com/office/powerpoint/2010/main" val="839924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Worked Example - Hospital</a:t>
            </a:r>
          </a:p>
        </p:txBody>
      </p:sp>
      <p:sp>
        <p:nvSpPr>
          <p:cNvPr id="3" name="Text Placeholder 2"/>
          <p:cNvSpPr>
            <a:spLocks noGrp="1"/>
          </p:cNvSpPr>
          <p:nvPr>
            <p:ph type="body" sz="quarter" idx="10"/>
          </p:nvPr>
        </p:nvSpPr>
        <p:spPr>
          <a:xfrm>
            <a:off x="842437" y="1301918"/>
            <a:ext cx="10632017" cy="890613"/>
          </a:xfrm>
        </p:spPr>
        <p:txBody>
          <a:bodyPr/>
          <a:lstStyle/>
          <a:p>
            <a:r>
              <a:rPr lang="en-GB" sz="2400" dirty="0"/>
              <a:t>Patients have names and NHS IDs. They go in and out of treatment, and stay in hospital beds in Wards.</a:t>
            </a:r>
          </a:p>
        </p:txBody>
      </p:sp>
      <p:sp>
        <p:nvSpPr>
          <p:cNvPr id="4" name="Chevron 3"/>
          <p:cNvSpPr/>
          <p:nvPr/>
        </p:nvSpPr>
        <p:spPr>
          <a:xfrm>
            <a:off x="437075" y="2771752"/>
            <a:ext cx="11182026" cy="2194875"/>
          </a:xfrm>
          <a:prstGeom prst="chevron">
            <a:avLst>
              <a:gd name="adj" fmla="val 24883"/>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University Hospital</a:t>
            </a:r>
          </a:p>
        </p:txBody>
      </p:sp>
      <p:sp>
        <p:nvSpPr>
          <p:cNvPr id="5" name="Chevron 4"/>
          <p:cNvSpPr/>
          <p:nvPr/>
        </p:nvSpPr>
        <p:spPr>
          <a:xfrm>
            <a:off x="437075" y="2169228"/>
            <a:ext cx="1634522" cy="316518"/>
          </a:xfrm>
          <a:prstGeom prst="chevron">
            <a:avLst>
              <a:gd name="adj" fmla="val 3194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Consolas" panose="020B0609020204030204" pitchFamily="49" charset="0"/>
                <a:cs typeface="Consolas" panose="020B0609020204030204" pitchFamily="49" charset="0"/>
              </a:rPr>
              <a:t>Fred</a:t>
            </a:r>
          </a:p>
        </p:txBody>
      </p:sp>
      <p:sp>
        <p:nvSpPr>
          <p:cNvPr id="12" name="Chevron 11"/>
          <p:cNvSpPr/>
          <p:nvPr/>
        </p:nvSpPr>
        <p:spPr>
          <a:xfrm>
            <a:off x="437075" y="3108126"/>
            <a:ext cx="11182026" cy="927591"/>
          </a:xfrm>
          <a:prstGeom prst="chevron">
            <a:avLst>
              <a:gd name="adj" fmla="val 319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accent2">
                    <a:lumMod val="50000"/>
                  </a:schemeClr>
                </a:solidFill>
                <a:latin typeface="Consolas" panose="020B0609020204030204" pitchFamily="49" charset="0"/>
                <a:cs typeface="Consolas" panose="020B0609020204030204" pitchFamily="49" charset="0"/>
              </a:rPr>
              <a:t>Ward 1</a:t>
            </a:r>
          </a:p>
        </p:txBody>
      </p:sp>
      <p:sp>
        <p:nvSpPr>
          <p:cNvPr id="13" name="Chevron 12"/>
          <p:cNvSpPr/>
          <p:nvPr/>
        </p:nvSpPr>
        <p:spPr>
          <a:xfrm>
            <a:off x="472867" y="4294271"/>
            <a:ext cx="11182026" cy="451824"/>
          </a:xfrm>
          <a:prstGeom prst="chevron">
            <a:avLst>
              <a:gd name="adj" fmla="val 319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accent2">
                    <a:lumMod val="50000"/>
                  </a:schemeClr>
                </a:solidFill>
                <a:latin typeface="Consolas" panose="020B0609020204030204" pitchFamily="49" charset="0"/>
                <a:cs typeface="Consolas" panose="020B0609020204030204" pitchFamily="49" charset="0"/>
              </a:rPr>
              <a:t>Theatre A</a:t>
            </a:r>
          </a:p>
        </p:txBody>
      </p:sp>
      <p:sp>
        <p:nvSpPr>
          <p:cNvPr id="14" name="Chevron 13"/>
          <p:cNvSpPr/>
          <p:nvPr/>
        </p:nvSpPr>
        <p:spPr>
          <a:xfrm>
            <a:off x="437075" y="3487798"/>
            <a:ext cx="11182026" cy="435098"/>
          </a:xfrm>
          <a:prstGeom prst="chevron">
            <a:avLst>
              <a:gd name="adj" fmla="val 3194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latin typeface="Consolas" panose="020B0609020204030204" pitchFamily="49" charset="0"/>
                <a:cs typeface="Consolas" panose="020B0609020204030204" pitchFamily="49" charset="0"/>
              </a:rPr>
              <a:t>Bed 101</a:t>
            </a:r>
          </a:p>
        </p:txBody>
      </p:sp>
      <p:sp>
        <p:nvSpPr>
          <p:cNvPr id="6" name="Pentagon 5"/>
          <p:cNvSpPr/>
          <p:nvPr/>
        </p:nvSpPr>
        <p:spPr>
          <a:xfrm rot="3406470">
            <a:off x="1444525" y="2890711"/>
            <a:ext cx="1864527" cy="258258"/>
          </a:xfrm>
          <a:prstGeom prst="homePlate">
            <a:avLst>
              <a:gd name="adj" fmla="val 3260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9" name="Pentagon 8"/>
          <p:cNvSpPr/>
          <p:nvPr/>
        </p:nvSpPr>
        <p:spPr>
          <a:xfrm>
            <a:off x="2847283" y="3557469"/>
            <a:ext cx="1069497" cy="240637"/>
          </a:xfrm>
          <a:prstGeom prst="homePlate">
            <a:avLst>
              <a:gd name="adj" fmla="val 2101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5" name="Pentagon 14"/>
          <p:cNvSpPr/>
          <p:nvPr/>
        </p:nvSpPr>
        <p:spPr>
          <a:xfrm rot="4530904">
            <a:off x="3425729" y="4037086"/>
            <a:ext cx="973511" cy="258258"/>
          </a:xfrm>
          <a:prstGeom prst="homePlate">
            <a:avLst>
              <a:gd name="adj" fmla="val 1301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7" name="Pentagon 6"/>
          <p:cNvSpPr/>
          <p:nvPr/>
        </p:nvSpPr>
        <p:spPr>
          <a:xfrm>
            <a:off x="4016832" y="4397604"/>
            <a:ext cx="661494" cy="243643"/>
          </a:xfrm>
          <a:prstGeom prst="homePlate">
            <a:avLst>
              <a:gd name="adj" fmla="val 184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8" name="Pentagon 7"/>
          <p:cNvSpPr/>
          <p:nvPr/>
        </p:nvSpPr>
        <p:spPr>
          <a:xfrm rot="17307723">
            <a:off x="4165027" y="3944587"/>
            <a:ext cx="1045146" cy="258258"/>
          </a:xfrm>
          <a:prstGeom prst="homePlate">
            <a:avLst>
              <a:gd name="adj" fmla="val 1698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6" name="Pentagon 15"/>
          <p:cNvSpPr/>
          <p:nvPr/>
        </p:nvSpPr>
        <p:spPr>
          <a:xfrm>
            <a:off x="5061954" y="3575232"/>
            <a:ext cx="1269104" cy="240637"/>
          </a:xfrm>
          <a:prstGeom prst="homePlate">
            <a:avLst>
              <a:gd name="adj" fmla="val 435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7" name="Pentagon 16"/>
          <p:cNvSpPr/>
          <p:nvPr/>
        </p:nvSpPr>
        <p:spPr>
          <a:xfrm rot="18517978">
            <a:off x="5789504" y="2850815"/>
            <a:ext cx="1961103" cy="240637"/>
          </a:xfrm>
          <a:prstGeom prst="homePlate">
            <a:avLst>
              <a:gd name="adj" fmla="val 410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0" name="Rectangle 9"/>
          <p:cNvSpPr/>
          <p:nvPr/>
        </p:nvSpPr>
        <p:spPr>
          <a:xfrm>
            <a:off x="2727960" y="3557468"/>
            <a:ext cx="1126342" cy="240637"/>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nsolas" panose="020B0609020204030204" pitchFamily="49" charset="0"/>
                <a:cs typeface="Consolas" panose="020B0609020204030204" pitchFamily="49" charset="0"/>
              </a:rPr>
              <a:t>s1</a:t>
            </a:r>
          </a:p>
        </p:txBody>
      </p:sp>
      <p:sp>
        <p:nvSpPr>
          <p:cNvPr id="19" name="Rectangle 18"/>
          <p:cNvSpPr/>
          <p:nvPr/>
        </p:nvSpPr>
        <p:spPr>
          <a:xfrm>
            <a:off x="3897824" y="4400610"/>
            <a:ext cx="744285" cy="240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nsolas" panose="020B0609020204030204" pitchFamily="49" charset="0"/>
                <a:cs typeface="Consolas" panose="020B0609020204030204" pitchFamily="49" charset="0"/>
              </a:rPr>
              <a:t>ep1</a:t>
            </a:r>
          </a:p>
        </p:txBody>
      </p:sp>
      <p:sp>
        <p:nvSpPr>
          <p:cNvPr id="20" name="Rectangle 19"/>
          <p:cNvSpPr/>
          <p:nvPr/>
        </p:nvSpPr>
        <p:spPr>
          <a:xfrm>
            <a:off x="4715541" y="3575232"/>
            <a:ext cx="1545774" cy="240637"/>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nsolas" panose="020B0609020204030204" pitchFamily="49" charset="0"/>
                <a:cs typeface="Consolas" panose="020B0609020204030204" pitchFamily="49" charset="0"/>
              </a:rPr>
              <a:t>s2</a:t>
            </a:r>
          </a:p>
        </p:txBody>
      </p:sp>
      <p:sp>
        <p:nvSpPr>
          <p:cNvPr id="21" name="Pentagon 20"/>
          <p:cNvSpPr/>
          <p:nvPr/>
        </p:nvSpPr>
        <p:spPr>
          <a:xfrm>
            <a:off x="7237896" y="2202513"/>
            <a:ext cx="4381205" cy="240637"/>
          </a:xfrm>
          <a:prstGeom prst="homePlate">
            <a:avLst>
              <a:gd name="adj" fmla="val 3389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latin typeface="Consolas" panose="020B0609020204030204" pitchFamily="49" charset="0"/>
              <a:cs typeface="Consolas" panose="020B0609020204030204" pitchFamily="49" charset="0"/>
            </a:endParaRPr>
          </a:p>
        </p:txBody>
      </p:sp>
      <p:sp>
        <p:nvSpPr>
          <p:cNvPr id="11" name="Chevron 10"/>
          <p:cNvSpPr/>
          <p:nvPr/>
        </p:nvSpPr>
        <p:spPr>
          <a:xfrm rot="16200000">
            <a:off x="1321889" y="3735451"/>
            <a:ext cx="2888488" cy="303885"/>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r>
              <a:rPr lang="en-GB" sz="1050" dirty="0">
                <a:latin typeface="Consolas" panose="020B0609020204030204" pitchFamily="49" charset="0"/>
                <a:cs typeface="Consolas" panose="020B0609020204030204" pitchFamily="49" charset="0"/>
              </a:rPr>
              <a:t>2014-01-04T9:00</a:t>
            </a:r>
          </a:p>
        </p:txBody>
      </p:sp>
      <p:sp>
        <p:nvSpPr>
          <p:cNvPr id="22" name="Chevron 21"/>
          <p:cNvSpPr/>
          <p:nvPr/>
        </p:nvSpPr>
        <p:spPr>
          <a:xfrm rot="16200000">
            <a:off x="2462390" y="3716818"/>
            <a:ext cx="2870868" cy="358770"/>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algn="r"/>
            <a:r>
              <a:rPr lang="en-GB" sz="1050" dirty="0">
                <a:latin typeface="Consolas" panose="020B0609020204030204" pitchFamily="49" charset="0"/>
                <a:cs typeface="Consolas" panose="020B0609020204030204" pitchFamily="49" charset="0"/>
              </a:rPr>
              <a:t>2014-01-04T19:00</a:t>
            </a:r>
          </a:p>
        </p:txBody>
      </p:sp>
      <p:sp>
        <p:nvSpPr>
          <p:cNvPr id="23" name="Chevron 22"/>
          <p:cNvSpPr/>
          <p:nvPr/>
        </p:nvSpPr>
        <p:spPr>
          <a:xfrm rot="16200000">
            <a:off x="3288120" y="3723748"/>
            <a:ext cx="2870867" cy="344911"/>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r>
              <a:rPr lang="en-GB" sz="1050" dirty="0">
                <a:latin typeface="Consolas" panose="020B0609020204030204" pitchFamily="49" charset="0"/>
                <a:cs typeface="Consolas" panose="020B0609020204030204" pitchFamily="49" charset="0"/>
              </a:rPr>
              <a:t>2014-01-04T21:00</a:t>
            </a:r>
          </a:p>
        </p:txBody>
      </p:sp>
      <p:sp>
        <p:nvSpPr>
          <p:cNvPr id="24" name="Chevron 23"/>
          <p:cNvSpPr/>
          <p:nvPr/>
        </p:nvSpPr>
        <p:spPr>
          <a:xfrm rot="16200000">
            <a:off x="4791482" y="3733169"/>
            <a:ext cx="2870868" cy="326069"/>
          </a:xfrm>
          <a:prstGeom prst="chevron">
            <a:avLst>
              <a:gd name="adj" fmla="val 20671"/>
            </a:avLst>
          </a:prstGeom>
          <a:solidFill>
            <a:srgbClr val="939393">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r>
              <a:rPr lang="en-GB" sz="1050" dirty="0">
                <a:latin typeface="Consolas" panose="020B0609020204030204" pitchFamily="49" charset="0"/>
                <a:cs typeface="Consolas" panose="020B0609020204030204" pitchFamily="49" charset="0"/>
              </a:rPr>
              <a:t>2014-01-05T11:00</a:t>
            </a:r>
          </a:p>
        </p:txBody>
      </p:sp>
      <p:sp>
        <p:nvSpPr>
          <p:cNvPr id="25" name="Rectangle 24"/>
          <p:cNvSpPr/>
          <p:nvPr/>
        </p:nvSpPr>
        <p:spPr>
          <a:xfrm>
            <a:off x="2724356" y="3557467"/>
            <a:ext cx="68680" cy="234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26" name="Rectangle 25"/>
          <p:cNvSpPr/>
          <p:nvPr/>
        </p:nvSpPr>
        <p:spPr>
          <a:xfrm>
            <a:off x="3801653" y="3557469"/>
            <a:ext cx="68680" cy="236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27" name="Rectangle 26"/>
          <p:cNvSpPr/>
          <p:nvPr/>
        </p:nvSpPr>
        <p:spPr>
          <a:xfrm>
            <a:off x="3898597" y="4404517"/>
            <a:ext cx="68680" cy="236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28" name="Rectangle 27"/>
          <p:cNvSpPr/>
          <p:nvPr/>
        </p:nvSpPr>
        <p:spPr>
          <a:xfrm>
            <a:off x="4573429" y="4401060"/>
            <a:ext cx="68680" cy="236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29" name="Rectangle 28"/>
          <p:cNvSpPr/>
          <p:nvPr/>
        </p:nvSpPr>
        <p:spPr>
          <a:xfrm>
            <a:off x="4715541" y="3574289"/>
            <a:ext cx="68680" cy="236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30" name="Rectangle 29"/>
          <p:cNvSpPr/>
          <p:nvPr/>
        </p:nvSpPr>
        <p:spPr>
          <a:xfrm>
            <a:off x="6191005" y="3579139"/>
            <a:ext cx="68680" cy="2367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onsolas" panose="020B0609020204030204" pitchFamily="49" charset="0"/>
              <a:cs typeface="Consolas" panose="020B0609020204030204" pitchFamily="49" charset="0"/>
            </a:endParaRPr>
          </a:p>
        </p:txBody>
      </p:sp>
      <p:sp>
        <p:nvSpPr>
          <p:cNvPr id="31" name="Text Placeholder 2"/>
          <p:cNvSpPr txBox="1">
            <a:spLocks/>
          </p:cNvSpPr>
          <p:nvPr/>
        </p:nvSpPr>
        <p:spPr>
          <a:xfrm>
            <a:off x="380497" y="5378001"/>
            <a:ext cx="10632017" cy="89061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Fred arrives at 9:00 on 4/1 and is put in bed 101. He then goes into theatre at 19:00 and returns to bed 101 at 21:00. He is discharged at 11:00 the next day.</a:t>
            </a:r>
          </a:p>
        </p:txBody>
      </p:sp>
    </p:spTree>
    <p:extLst>
      <p:ext uri="{BB962C8B-B14F-4D97-AF65-F5344CB8AC3E}">
        <p14:creationId xmlns:p14="http://schemas.microsoft.com/office/powerpoint/2010/main" val="3318916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Hospital Structure</a:t>
            </a:r>
          </a:p>
        </p:txBody>
      </p:sp>
      <p:sp>
        <p:nvSpPr>
          <p:cNvPr id="3" name="Text Placeholder 2"/>
          <p:cNvSpPr>
            <a:spLocks noGrp="1"/>
          </p:cNvSpPr>
          <p:nvPr>
            <p:ph type="body" sz="quarter" idx="10"/>
          </p:nvPr>
        </p:nvSpPr>
        <p:spPr>
          <a:xfrm>
            <a:off x="842437" y="1301918"/>
            <a:ext cx="10632017" cy="1069323"/>
          </a:xfrm>
        </p:spPr>
        <p:txBody>
          <a:bodyPr/>
          <a:lstStyle/>
          <a:p>
            <a:r>
              <a:rPr lang="en-GB" sz="2000" dirty="0"/>
              <a:t>The theatre and Ward are located in (part of) the Hospital. The bed is located in the Ward.</a:t>
            </a:r>
          </a:p>
        </p:txBody>
      </p:sp>
      <p:sp>
        <p:nvSpPr>
          <p:cNvPr id="6" name="Text Placeholder 2"/>
          <p:cNvSpPr txBox="1">
            <a:spLocks/>
          </p:cNvSpPr>
          <p:nvPr/>
        </p:nvSpPr>
        <p:spPr>
          <a:xfrm>
            <a:off x="374905" y="4894941"/>
            <a:ext cx="10632017" cy="1069323"/>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Two things to note. Firstly, beds </a:t>
            </a:r>
            <a:r>
              <a:rPr lang="en-GB" sz="1600" i="1" dirty="0"/>
              <a:t>can</a:t>
            </a:r>
            <a:r>
              <a:rPr lang="en-GB" sz="1600" dirty="0"/>
              <a:t> move, but for simplicity here we just say the bed has always been located in Ward1. Secondly, we used a model extension here. IES doesn’t define any more detail than parts of facilities, so we extend it to include </a:t>
            </a:r>
            <a:r>
              <a:rPr lang="en-GB" sz="1600" dirty="0" err="1"/>
              <a:t>data:HospitalBed</a:t>
            </a:r>
            <a:endParaRPr lang="en-GB" sz="1600" dirty="0"/>
          </a:p>
        </p:txBody>
      </p:sp>
      <p:pic>
        <p:nvPicPr>
          <p:cNvPr id="5" name="Picture 4"/>
          <p:cNvPicPr>
            <a:picLocks noChangeAspect="1"/>
          </p:cNvPicPr>
          <p:nvPr/>
        </p:nvPicPr>
        <p:blipFill>
          <a:blip r:embed="rId2"/>
          <a:stretch>
            <a:fillRect/>
          </a:stretch>
        </p:blipFill>
        <p:spPr>
          <a:xfrm>
            <a:off x="3899424" y="2004989"/>
            <a:ext cx="4932645" cy="2781696"/>
          </a:xfrm>
          <a:prstGeom prst="rect">
            <a:avLst/>
          </a:prstGeom>
        </p:spPr>
      </p:pic>
    </p:spTree>
    <p:extLst>
      <p:ext uri="{BB962C8B-B14F-4D97-AF65-F5344CB8AC3E}">
        <p14:creationId xmlns:p14="http://schemas.microsoft.com/office/powerpoint/2010/main" val="3492562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Fred’s States</a:t>
            </a:r>
          </a:p>
        </p:txBody>
      </p:sp>
      <p:sp>
        <p:nvSpPr>
          <p:cNvPr id="3" name="Text Placeholder 2"/>
          <p:cNvSpPr>
            <a:spLocks noGrp="1"/>
          </p:cNvSpPr>
          <p:nvPr>
            <p:ph type="body" sz="quarter" idx="10"/>
          </p:nvPr>
        </p:nvSpPr>
        <p:spPr>
          <a:xfrm>
            <a:off x="896682" y="1202232"/>
            <a:ext cx="10632017" cy="673403"/>
          </a:xfrm>
        </p:spPr>
        <p:txBody>
          <a:bodyPr/>
          <a:lstStyle/>
          <a:p>
            <a:r>
              <a:rPr lang="en-GB" sz="2400" dirty="0"/>
              <a:t>This bit covers Fred’s movement around the hospital</a:t>
            </a:r>
          </a:p>
        </p:txBody>
      </p:sp>
      <p:sp>
        <p:nvSpPr>
          <p:cNvPr id="8" name="Text Placeholder 2"/>
          <p:cNvSpPr txBox="1">
            <a:spLocks/>
          </p:cNvSpPr>
          <p:nvPr/>
        </p:nvSpPr>
        <p:spPr>
          <a:xfrm>
            <a:off x="1374546" y="5579390"/>
            <a:ext cx="10632017" cy="919535"/>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Three states (one is an </a:t>
            </a:r>
            <a:r>
              <a:rPr lang="en-GB" sz="1600" dirty="0" err="1"/>
              <a:t>EventParticipant</a:t>
            </a:r>
            <a:r>
              <a:rPr lang="en-GB" sz="1600" dirty="0"/>
              <a:t>), and each has start and end </a:t>
            </a:r>
            <a:r>
              <a:rPr lang="en-GB" sz="1600" dirty="0" err="1"/>
              <a:t>BoundingStates</a:t>
            </a:r>
            <a:r>
              <a:rPr lang="en-GB" sz="1600" dirty="0"/>
              <a:t>. The </a:t>
            </a:r>
            <a:r>
              <a:rPr lang="en-GB" sz="1600" dirty="0" err="1"/>
              <a:t>BoundingStates</a:t>
            </a:r>
            <a:r>
              <a:rPr lang="en-GB" sz="1600" dirty="0"/>
              <a:t> are in Particular Periods, and the </a:t>
            </a:r>
            <a:r>
              <a:rPr lang="en-GB" sz="1600" dirty="0" err="1"/>
              <a:t>PersonStates</a:t>
            </a:r>
            <a:r>
              <a:rPr lang="en-GB" sz="1600" dirty="0"/>
              <a:t> are in Locations. </a:t>
            </a:r>
          </a:p>
        </p:txBody>
      </p:sp>
      <p:pic>
        <p:nvPicPr>
          <p:cNvPr id="5" name="Picture 4"/>
          <p:cNvPicPr>
            <a:picLocks noChangeAspect="1"/>
          </p:cNvPicPr>
          <p:nvPr/>
        </p:nvPicPr>
        <p:blipFill>
          <a:blip r:embed="rId2"/>
          <a:stretch>
            <a:fillRect/>
          </a:stretch>
        </p:blipFill>
        <p:spPr>
          <a:xfrm>
            <a:off x="1196349" y="1875635"/>
            <a:ext cx="10278106" cy="3219269"/>
          </a:xfrm>
          <a:prstGeom prst="rect">
            <a:avLst/>
          </a:prstGeom>
        </p:spPr>
      </p:pic>
    </p:spTree>
    <p:extLst>
      <p:ext uri="{BB962C8B-B14F-4D97-AF65-F5344CB8AC3E}">
        <p14:creationId xmlns:p14="http://schemas.microsoft.com/office/powerpoint/2010/main" val="3044332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Example</a:t>
            </a:r>
          </a:p>
        </p:txBody>
      </p:sp>
      <p:sp>
        <p:nvSpPr>
          <p:cNvPr id="6" name="Text Placeholder 2"/>
          <p:cNvSpPr txBox="1">
            <a:spLocks/>
          </p:cNvSpPr>
          <p:nvPr/>
        </p:nvSpPr>
        <p:spPr>
          <a:xfrm>
            <a:off x="6806703" y="493659"/>
            <a:ext cx="5281976" cy="464949"/>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Notice we’ve added in the name and NHS number</a:t>
            </a:r>
          </a:p>
        </p:txBody>
      </p:sp>
      <p:pic>
        <p:nvPicPr>
          <p:cNvPr id="3" name="Picture 2"/>
          <p:cNvPicPr>
            <a:picLocks noChangeAspect="1"/>
          </p:cNvPicPr>
          <p:nvPr/>
        </p:nvPicPr>
        <p:blipFill>
          <a:blip r:embed="rId2"/>
          <a:stretch>
            <a:fillRect/>
          </a:stretch>
        </p:blipFill>
        <p:spPr>
          <a:xfrm>
            <a:off x="1719440" y="1132862"/>
            <a:ext cx="8878012" cy="5591955"/>
          </a:xfrm>
          <a:prstGeom prst="rect">
            <a:avLst/>
          </a:prstGeom>
        </p:spPr>
      </p:pic>
    </p:spTree>
    <p:extLst>
      <p:ext uri="{BB962C8B-B14F-4D97-AF65-F5344CB8AC3E}">
        <p14:creationId xmlns:p14="http://schemas.microsoft.com/office/powerpoint/2010/main" val="2515188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37" y="493659"/>
            <a:ext cx="10632018" cy="707217"/>
          </a:xfrm>
        </p:spPr>
        <p:txBody>
          <a:bodyPr/>
          <a:lstStyle/>
          <a:p>
            <a:r>
              <a:rPr lang="en-GB" dirty="0"/>
              <a:t>RDF Triples serialized as N3</a:t>
            </a:r>
          </a:p>
        </p:txBody>
      </p:sp>
      <p:sp>
        <p:nvSpPr>
          <p:cNvPr id="4" name="Rectangle 3"/>
          <p:cNvSpPr/>
          <p:nvPr/>
        </p:nvSpPr>
        <p:spPr>
          <a:xfrm>
            <a:off x="114028" y="1200876"/>
            <a:ext cx="6544680" cy="5016758"/>
          </a:xfrm>
          <a:prstGeom prst="rect">
            <a:avLst/>
          </a:prstGeom>
          <a:solidFill>
            <a:schemeClr val="bg1">
              <a:lumMod val="85000"/>
            </a:schemeClr>
          </a:solidFill>
        </p:spPr>
        <p:txBody>
          <a:bodyPr wrap="square">
            <a:spAutoFit/>
          </a:bodyPr>
          <a:lstStyle/>
          <a:p>
            <a:r>
              <a:rPr lang="en-GB" sz="800" dirty="0">
                <a:latin typeface="Consolas" panose="020B0609020204030204" pitchFamily="49" charset="0"/>
                <a:cs typeface="Consolas" panose="020B0609020204030204" pitchFamily="49" charset="0"/>
              </a:rPr>
              <a:t>@prefix 				</a:t>
            </a:r>
            <a:r>
              <a:rPr lang="en-GB" sz="800" dirty="0" err="1">
                <a:latin typeface="Consolas" panose="020B0609020204030204" pitchFamily="49" charset="0"/>
                <a:cs typeface="Consolas" panose="020B0609020204030204" pitchFamily="49" charset="0"/>
              </a:rPr>
              <a:t>rdf</a:t>
            </a:r>
            <a:r>
              <a:rPr lang="en-GB" sz="800" dirty="0">
                <a:latin typeface="Consolas" panose="020B0609020204030204" pitchFamily="49" charset="0"/>
                <a:cs typeface="Consolas" panose="020B0609020204030204" pitchFamily="49" charset="0"/>
              </a:rPr>
              <a:t>: 				&lt;http://www.w3.org/1999/02/22-rdf-syntax-ns#&gt; .</a:t>
            </a:r>
          </a:p>
          <a:p>
            <a:r>
              <a:rPr lang="en-GB" sz="800" dirty="0">
                <a:latin typeface="Consolas" panose="020B0609020204030204" pitchFamily="49" charset="0"/>
                <a:cs typeface="Consolas" panose="020B0609020204030204" pitchFamily="49" charset="0"/>
              </a:rPr>
              <a:t>@prefix 				</a:t>
            </a:r>
            <a:r>
              <a:rPr lang="en-GB" sz="800" dirty="0" err="1">
                <a:latin typeface="Consolas" panose="020B0609020204030204" pitchFamily="49" charset="0"/>
                <a:cs typeface="Consolas" panose="020B0609020204030204" pitchFamily="49" charset="0"/>
              </a:rPr>
              <a:t>rdfs</a:t>
            </a:r>
            <a:r>
              <a:rPr lang="en-GB" sz="800" dirty="0">
                <a:latin typeface="Consolas" panose="020B0609020204030204" pitchFamily="49" charset="0"/>
                <a:cs typeface="Consolas" panose="020B0609020204030204" pitchFamily="49" charset="0"/>
              </a:rPr>
              <a:t>: 				&lt;http://www.w3.org/2000/01/rdf-schema#&gt; . </a:t>
            </a:r>
          </a:p>
          <a:p>
            <a:r>
              <a:rPr lang="en-GB" sz="800" dirty="0">
                <a:latin typeface="Consolas" panose="020B0609020204030204" pitchFamily="49" charset="0"/>
                <a:cs typeface="Consolas" panose="020B0609020204030204" pitchFamily="49" charset="0"/>
              </a:rPr>
              <a:t>@prefix 				</a:t>
            </a:r>
            <a:r>
              <a:rPr lang="en-GB" sz="800" dirty="0" err="1">
                <a:latin typeface="Consolas" panose="020B0609020204030204" pitchFamily="49" charset="0"/>
                <a:cs typeface="Consolas" panose="020B0609020204030204" pitchFamily="49" charset="0"/>
              </a:rPr>
              <a:t>ies</a:t>
            </a:r>
            <a:r>
              <a:rPr lang="en-GB" sz="800" dirty="0">
                <a:latin typeface="Consolas" panose="020B0609020204030204" pitchFamily="49" charset="0"/>
                <a:cs typeface="Consolas" panose="020B0609020204030204" pitchFamily="49" charset="0"/>
              </a:rPr>
              <a:t>: 				&lt;http://ies.data.gov.uk/ies4#&gt; . </a:t>
            </a:r>
          </a:p>
          <a:p>
            <a:r>
              <a:rPr lang="en-GB" sz="800" dirty="0">
                <a:latin typeface="Consolas" panose="020B0609020204030204" pitchFamily="49" charset="0"/>
                <a:cs typeface="Consolas" panose="020B0609020204030204" pitchFamily="49" charset="0"/>
              </a:rPr>
              <a:t>@prefix 				data: 				&lt;http://data.gov.uk/testdata#&gt; .</a:t>
            </a:r>
          </a:p>
          <a:p>
            <a:r>
              <a:rPr lang="en-GB" sz="800" dirty="0">
                <a:latin typeface="Consolas" panose="020B0609020204030204" pitchFamily="49" charset="0"/>
                <a:cs typeface="Consolas" panose="020B0609020204030204" pitchFamily="49" charset="0"/>
              </a:rPr>
              <a:t>@prefix 				iso8601: 			&lt;</a:t>
            </a:r>
            <a:r>
              <a:rPr lang="en-GB" sz="700" dirty="0">
                <a:latin typeface="Consolas" panose="020B0609020204030204" pitchFamily="49" charset="0"/>
                <a:cs typeface="Consolas" panose="020B0609020204030204" pitchFamily="49" charset="0"/>
              </a:rPr>
              <a:t>http://iso.org/iso8601#</a:t>
            </a:r>
            <a:r>
              <a:rPr lang="en-GB" sz="800" dirty="0">
                <a:latin typeface="Consolas" panose="020B0609020204030204" pitchFamily="49" charset="0"/>
                <a:cs typeface="Consolas" panose="020B0609020204030204" pitchFamily="49" charset="0"/>
              </a:rPr>
              <a:t>&gt; .</a:t>
            </a:r>
          </a:p>
          <a:p>
            <a:endParaRPr lang="en-GB" sz="800" dirty="0">
              <a:latin typeface="Consolas" panose="020B0609020204030204" pitchFamily="49" charset="0"/>
              <a:cs typeface="Consolas" panose="020B0609020204030204" pitchFamily="49" charset="0"/>
            </a:endParaRPr>
          </a:p>
          <a:p>
            <a:r>
              <a:rPr lang="en-GB" sz="800" dirty="0" err="1">
                <a:latin typeface="Consolas" panose="020B0609020204030204" pitchFamily="49" charset="0"/>
                <a:cs typeface="Consolas" panose="020B0609020204030204" pitchFamily="49" charset="0"/>
              </a:rPr>
              <a:t>data:NHS</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ies:GovernmentOrganisation</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data:nhsNumber</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ies:NamingScheme</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data:fredNHSNum</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ies:NationalIdentityNumber</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ies:Person</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data:fredName</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ies:PersonName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data:s1				a				</a:t>
            </a:r>
            <a:r>
              <a:rPr lang="en-GB" sz="800" dirty="0" err="1">
                <a:latin typeface="Consolas" panose="020B0609020204030204" pitchFamily="49" charset="0"/>
                <a:cs typeface="Consolas" panose="020B0609020204030204" pitchFamily="49" charset="0"/>
              </a:rPr>
              <a:t>ies:PersonState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data:s2				a				</a:t>
            </a:r>
            <a:r>
              <a:rPr lang="en-GB" sz="800" dirty="0" err="1">
                <a:latin typeface="Consolas" panose="020B0609020204030204" pitchFamily="49" charset="0"/>
                <a:cs typeface="Consolas" panose="020B0609020204030204" pitchFamily="49" charset="0"/>
              </a:rPr>
              <a:t>ies:PersonState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data:bs1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data:bs2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data:bs3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data:bs4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data:bs5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data:bs6				a				</a:t>
            </a:r>
            <a:r>
              <a:rPr lang="en-GB" sz="800" dirty="0" err="1">
                <a:latin typeface="Consolas" panose="020B0609020204030204" pitchFamily="49" charset="0"/>
                <a:cs typeface="Consolas" panose="020B0609020204030204" pitchFamily="49" charset="0"/>
              </a:rPr>
              <a:t>ies:BoundingState</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data:ep1				a				</a:t>
            </a:r>
            <a:r>
              <a:rPr lang="en-GB" sz="800" dirty="0" err="1">
                <a:latin typeface="Consolas" panose="020B0609020204030204" pitchFamily="49" charset="0"/>
                <a:cs typeface="Consolas" panose="020B0609020204030204" pitchFamily="49" charset="0"/>
              </a:rPr>
              <a:t>ies:EventParticipant</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iso8601:2014-01-04T09:00		a				</a:t>
            </a:r>
            <a:r>
              <a:rPr lang="en-GB" sz="800" dirty="0" err="1">
                <a:latin typeface="Consolas" panose="020B0609020204030204" pitchFamily="49" charset="0"/>
                <a:cs typeface="Consolas" panose="020B0609020204030204" pitchFamily="49" charset="0"/>
              </a:rPr>
              <a:t>ies:ParticularPeriod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iso8601:2014-01-04T19:00		a				</a:t>
            </a:r>
            <a:r>
              <a:rPr lang="en-GB" sz="800" dirty="0" err="1">
                <a:latin typeface="Consolas" panose="020B0609020204030204" pitchFamily="49" charset="0"/>
                <a:cs typeface="Consolas" panose="020B0609020204030204" pitchFamily="49" charset="0"/>
              </a:rPr>
              <a:t>ies:ParticularPeriod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iso8601:2014-01-04T21:00		a				</a:t>
            </a:r>
            <a:r>
              <a:rPr lang="en-GB" sz="800" dirty="0" err="1">
                <a:latin typeface="Consolas" panose="020B0609020204030204" pitchFamily="49" charset="0"/>
                <a:cs typeface="Consolas" panose="020B0609020204030204" pitchFamily="49" charset="0"/>
              </a:rPr>
              <a:t>ies:ParticularPeriod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iso8601:2014-01-05T11:00		a				</a:t>
            </a:r>
            <a:r>
              <a:rPr lang="en-GB" sz="800" dirty="0" err="1">
                <a:latin typeface="Consolas" panose="020B0609020204030204" pitchFamily="49" charset="0"/>
                <a:cs typeface="Consolas" panose="020B0609020204030204" pitchFamily="49" charset="0"/>
              </a:rPr>
              <a:t>ies:ParticularPeriod</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data:theatreA</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ies:PartOfFacility</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data:UniversityHospital</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ies:Facility</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data:Ward1			a				</a:t>
            </a:r>
            <a:r>
              <a:rPr lang="en-GB" sz="800" dirty="0" err="1">
                <a:latin typeface="Consolas" panose="020B0609020204030204" pitchFamily="49" charset="0"/>
                <a:cs typeface="Consolas" panose="020B0609020204030204" pitchFamily="49" charset="0"/>
              </a:rPr>
              <a:t>ies:PartOfFacility</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data:bed101			a				</a:t>
            </a:r>
            <a:r>
              <a:rPr lang="en-GB" sz="800" dirty="0" err="1">
                <a:latin typeface="Consolas" panose="020B0609020204030204" pitchFamily="49" charset="0"/>
                <a:cs typeface="Consolas" panose="020B0609020204030204" pitchFamily="49" charset="0"/>
              </a:rPr>
              <a:t>ies:PartofFacility</a:t>
            </a:r>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data:bed101			a				</a:t>
            </a:r>
            <a:r>
              <a:rPr lang="en-GB" sz="800" dirty="0" err="1">
                <a:latin typeface="Consolas" panose="020B0609020204030204" pitchFamily="49" charset="0"/>
                <a:cs typeface="Consolas" panose="020B0609020204030204" pitchFamily="49" charset="0"/>
              </a:rPr>
              <a:t>data:HospitalBed</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data:HospitalBed</a:t>
            </a:r>
            <a:r>
              <a:rPr lang="en-GB" sz="800" dirty="0">
                <a:latin typeface="Consolas" panose="020B0609020204030204" pitchFamily="49" charset="0"/>
                <a:cs typeface="Consolas" panose="020B0609020204030204" pitchFamily="49" charset="0"/>
              </a:rPr>
              <a:t>			a				</a:t>
            </a:r>
            <a:r>
              <a:rPr lang="en-GB" sz="800" dirty="0" err="1">
                <a:latin typeface="Consolas" panose="020B0609020204030204" pitchFamily="49" charset="0"/>
                <a:cs typeface="Consolas" panose="020B0609020204030204" pitchFamily="49" charset="0"/>
              </a:rPr>
              <a:t>rdfs:Class</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data:HospitalBed</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rdfs:subClassOf</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ies:PartOfFacility</a:t>
            </a:r>
            <a:r>
              <a:rPr lang="en-GB" sz="800" dirty="0">
                <a:latin typeface="Consolas" panose="020B0609020204030204" pitchFamily="49" charset="0"/>
                <a:cs typeface="Consolas" panose="020B0609020204030204" pitchFamily="49" charset="0"/>
              </a:rPr>
              <a:t> .</a:t>
            </a:r>
          </a:p>
          <a:p>
            <a:endParaRPr lang="en-GB" sz="800" dirty="0">
              <a:latin typeface="Consolas" panose="020B0609020204030204" pitchFamily="49" charset="0"/>
              <a:cs typeface="Consolas" panose="020B0609020204030204" pitchFamily="49" charset="0"/>
            </a:endParaRPr>
          </a:p>
          <a:p>
            <a:r>
              <a:rPr lang="en-GB" sz="800" dirty="0" err="1">
                <a:latin typeface="Consolas" panose="020B0609020204030204" pitchFamily="49" charset="0"/>
                <a:cs typeface="Consolas" panose="020B0609020204030204" pitchFamily="49" charset="0"/>
              </a:rPr>
              <a:t>data:nhsNumber</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ies:schemeOwner</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data:NHS</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data:fredNHSNum</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ies:inScheme</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data:nhsNumber</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data:fredNHSNum</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ies:representationValue</a:t>
            </a:r>
            <a:r>
              <a:rPr lang="en-GB" sz="800" dirty="0">
                <a:latin typeface="Consolas" panose="020B0609020204030204" pitchFamily="49" charset="0"/>
                <a:cs typeface="Consolas" panose="020B0609020204030204" pitchFamily="49" charset="0"/>
              </a:rPr>
              <a:t>		"12AB3456789" .</a:t>
            </a:r>
          </a:p>
          <a:p>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ies:isIdentifiedBy</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data:fredNHSNum</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data:fredName</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ies:representationValue</a:t>
            </a:r>
            <a:r>
              <a:rPr lang="en-GB" sz="800" dirty="0">
                <a:latin typeface="Consolas" panose="020B0609020204030204" pitchFamily="49" charset="0"/>
                <a:cs typeface="Consolas" panose="020B0609020204030204" pitchFamily="49" charset="0"/>
              </a:rPr>
              <a:t>		"Fred Smith" .</a:t>
            </a:r>
          </a:p>
          <a:p>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ies:hasName</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data:fredName</a:t>
            </a:r>
            <a:r>
              <a:rPr lang="en-GB" sz="800" dirty="0">
                <a:latin typeface="Consolas" panose="020B0609020204030204" pitchFamily="49" charset="0"/>
                <a:cs typeface="Consolas" panose="020B0609020204030204" pitchFamily="49" charset="0"/>
              </a:rPr>
              <a:t> .</a:t>
            </a:r>
          </a:p>
          <a:p>
            <a:endParaRPr lang="en-GB" sz="800" dirty="0">
              <a:latin typeface="Consolas" panose="020B0609020204030204" pitchFamily="49" charset="0"/>
              <a:cs typeface="Consolas" panose="020B0609020204030204" pitchFamily="49" charset="0"/>
            </a:endParaRPr>
          </a:p>
        </p:txBody>
      </p:sp>
      <p:sp>
        <p:nvSpPr>
          <p:cNvPr id="5" name="Rectangle 4"/>
          <p:cNvSpPr/>
          <p:nvPr/>
        </p:nvSpPr>
        <p:spPr>
          <a:xfrm>
            <a:off x="6747803" y="3912562"/>
            <a:ext cx="5444197" cy="2800767"/>
          </a:xfrm>
          <a:prstGeom prst="rect">
            <a:avLst/>
          </a:prstGeom>
          <a:solidFill>
            <a:schemeClr val="bg1">
              <a:lumMod val="85000"/>
            </a:schemeClr>
          </a:solidFill>
        </p:spPr>
        <p:txBody>
          <a:bodyPr wrap="square">
            <a:spAutoFit/>
          </a:bodyPr>
          <a:lstStyle/>
          <a:p>
            <a:r>
              <a:rPr lang="en-GB" sz="800" dirty="0">
                <a:latin typeface="Consolas" panose="020B0609020204030204" pitchFamily="49" charset="0"/>
                <a:cs typeface="Consolas" panose="020B0609020204030204" pitchFamily="49" charset="0"/>
              </a:rPr>
              <a:t>data:s1				</a:t>
            </a:r>
            <a:r>
              <a:rPr lang="en-GB" sz="800" dirty="0" err="1">
                <a:latin typeface="Consolas" panose="020B0609020204030204" pitchFamily="49" charset="0"/>
                <a:cs typeface="Consolas" panose="020B0609020204030204" pitchFamily="49" charset="0"/>
              </a:rPr>
              <a:t>ies:isStateOf</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data:s2				</a:t>
            </a:r>
            <a:r>
              <a:rPr lang="en-GB" sz="800" dirty="0" err="1">
                <a:latin typeface="Consolas" panose="020B0609020204030204" pitchFamily="49" charset="0"/>
                <a:cs typeface="Consolas" panose="020B0609020204030204" pitchFamily="49" charset="0"/>
              </a:rPr>
              <a:t>ies:isStateOf</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data:ep1				</a:t>
            </a:r>
            <a:r>
              <a:rPr lang="en-GB" sz="800" dirty="0" err="1">
                <a:latin typeface="Consolas" panose="020B0609020204030204" pitchFamily="49" charset="0"/>
                <a:cs typeface="Consolas" panose="020B0609020204030204" pitchFamily="49" charset="0"/>
              </a:rPr>
              <a:t>ies:isParticipationOf</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data:Fred</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data:bs1				</a:t>
            </a:r>
            <a:r>
              <a:rPr lang="en-GB" sz="800" dirty="0" err="1">
                <a:latin typeface="Consolas" panose="020B0609020204030204" pitchFamily="49" charset="0"/>
                <a:cs typeface="Consolas" panose="020B0609020204030204" pitchFamily="49" charset="0"/>
              </a:rPr>
              <a:t>ies:isStartOf</a:t>
            </a:r>
            <a:r>
              <a:rPr lang="en-GB" sz="800" dirty="0">
                <a:latin typeface="Consolas" panose="020B0609020204030204" pitchFamily="49" charset="0"/>
                <a:cs typeface="Consolas" panose="020B0609020204030204" pitchFamily="49" charset="0"/>
              </a:rPr>
              <a:t>			data:s1 .</a:t>
            </a:r>
          </a:p>
          <a:p>
            <a:r>
              <a:rPr lang="en-GB" sz="800" dirty="0">
                <a:latin typeface="Consolas" panose="020B0609020204030204" pitchFamily="49" charset="0"/>
                <a:cs typeface="Consolas" panose="020B0609020204030204" pitchFamily="49" charset="0"/>
              </a:rPr>
              <a:t>data:bs1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iso8601:2014-01-04T09:00 .</a:t>
            </a:r>
          </a:p>
          <a:p>
            <a:r>
              <a:rPr lang="en-GB" sz="800" dirty="0">
                <a:latin typeface="Consolas" panose="020B0609020204030204" pitchFamily="49" charset="0"/>
                <a:cs typeface="Consolas" panose="020B0609020204030204" pitchFamily="49" charset="0"/>
              </a:rPr>
              <a:t>data:bs2				</a:t>
            </a:r>
            <a:r>
              <a:rPr lang="en-GB" sz="800" dirty="0" err="1">
                <a:latin typeface="Consolas" panose="020B0609020204030204" pitchFamily="49" charset="0"/>
                <a:cs typeface="Consolas" panose="020B0609020204030204" pitchFamily="49" charset="0"/>
              </a:rPr>
              <a:t>ies:isEndOf</a:t>
            </a:r>
            <a:r>
              <a:rPr lang="en-GB" sz="800" dirty="0">
                <a:latin typeface="Consolas" panose="020B0609020204030204" pitchFamily="49" charset="0"/>
                <a:cs typeface="Consolas" panose="020B0609020204030204" pitchFamily="49" charset="0"/>
              </a:rPr>
              <a:t>			data:s1 .</a:t>
            </a:r>
          </a:p>
          <a:p>
            <a:r>
              <a:rPr lang="en-GB" sz="800" dirty="0">
                <a:latin typeface="Consolas" panose="020B0609020204030204" pitchFamily="49" charset="0"/>
                <a:cs typeface="Consolas" panose="020B0609020204030204" pitchFamily="49" charset="0"/>
              </a:rPr>
              <a:t>data:bs2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iso8601:2014-01-04T19:00 .</a:t>
            </a:r>
          </a:p>
          <a:p>
            <a:r>
              <a:rPr lang="en-GB" sz="800" dirty="0">
                <a:latin typeface="Consolas" panose="020B0609020204030204" pitchFamily="49" charset="0"/>
                <a:cs typeface="Consolas" panose="020B0609020204030204" pitchFamily="49" charset="0"/>
              </a:rPr>
              <a:t>data:bs3				</a:t>
            </a:r>
            <a:r>
              <a:rPr lang="en-GB" sz="800" dirty="0" err="1">
                <a:latin typeface="Consolas" panose="020B0609020204030204" pitchFamily="49" charset="0"/>
                <a:cs typeface="Consolas" panose="020B0609020204030204" pitchFamily="49" charset="0"/>
              </a:rPr>
              <a:t>ies:isStartOf</a:t>
            </a:r>
            <a:r>
              <a:rPr lang="en-GB" sz="800" dirty="0">
                <a:latin typeface="Consolas" panose="020B0609020204030204" pitchFamily="49" charset="0"/>
                <a:cs typeface="Consolas" panose="020B0609020204030204" pitchFamily="49" charset="0"/>
              </a:rPr>
              <a:t>			data:ep1 .</a:t>
            </a:r>
          </a:p>
          <a:p>
            <a:r>
              <a:rPr lang="en-GB" sz="800" dirty="0">
                <a:latin typeface="Consolas" panose="020B0609020204030204" pitchFamily="49" charset="0"/>
                <a:cs typeface="Consolas" panose="020B0609020204030204" pitchFamily="49" charset="0"/>
              </a:rPr>
              <a:t>data:bs3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iso8601:2014-01-04T19:00 .</a:t>
            </a:r>
          </a:p>
          <a:p>
            <a:r>
              <a:rPr lang="en-GB" sz="800" dirty="0">
                <a:latin typeface="Consolas" panose="020B0609020204030204" pitchFamily="49" charset="0"/>
                <a:cs typeface="Consolas" panose="020B0609020204030204" pitchFamily="49" charset="0"/>
              </a:rPr>
              <a:t>data:bs4				</a:t>
            </a:r>
            <a:r>
              <a:rPr lang="en-GB" sz="800" dirty="0" err="1">
                <a:latin typeface="Consolas" panose="020B0609020204030204" pitchFamily="49" charset="0"/>
                <a:cs typeface="Consolas" panose="020B0609020204030204" pitchFamily="49" charset="0"/>
              </a:rPr>
              <a:t>ies:isEndOf</a:t>
            </a:r>
            <a:r>
              <a:rPr lang="en-GB" sz="800" dirty="0">
                <a:latin typeface="Consolas" panose="020B0609020204030204" pitchFamily="49" charset="0"/>
                <a:cs typeface="Consolas" panose="020B0609020204030204" pitchFamily="49" charset="0"/>
              </a:rPr>
              <a:t>			data:ep1 .</a:t>
            </a:r>
          </a:p>
          <a:p>
            <a:r>
              <a:rPr lang="en-GB" sz="800" dirty="0">
                <a:latin typeface="Consolas" panose="020B0609020204030204" pitchFamily="49" charset="0"/>
                <a:cs typeface="Consolas" panose="020B0609020204030204" pitchFamily="49" charset="0"/>
              </a:rPr>
              <a:t>data:bs4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iso8601:2014-01-04T21:00 .</a:t>
            </a:r>
          </a:p>
          <a:p>
            <a:r>
              <a:rPr lang="en-GB" sz="800" dirty="0">
                <a:latin typeface="Consolas" panose="020B0609020204030204" pitchFamily="49" charset="0"/>
                <a:cs typeface="Consolas" panose="020B0609020204030204" pitchFamily="49" charset="0"/>
              </a:rPr>
              <a:t>data:bs5				</a:t>
            </a:r>
            <a:r>
              <a:rPr lang="en-GB" sz="800" dirty="0" err="1">
                <a:latin typeface="Consolas" panose="020B0609020204030204" pitchFamily="49" charset="0"/>
                <a:cs typeface="Consolas" panose="020B0609020204030204" pitchFamily="49" charset="0"/>
              </a:rPr>
              <a:t>ies:isStartOf</a:t>
            </a:r>
            <a:r>
              <a:rPr lang="en-GB" sz="800" dirty="0">
                <a:latin typeface="Consolas" panose="020B0609020204030204" pitchFamily="49" charset="0"/>
                <a:cs typeface="Consolas" panose="020B0609020204030204" pitchFamily="49" charset="0"/>
              </a:rPr>
              <a:t>			data:s2 .</a:t>
            </a:r>
          </a:p>
          <a:p>
            <a:r>
              <a:rPr lang="en-GB" sz="800" dirty="0">
                <a:latin typeface="Consolas" panose="020B0609020204030204" pitchFamily="49" charset="0"/>
                <a:cs typeface="Consolas" panose="020B0609020204030204" pitchFamily="49" charset="0"/>
              </a:rPr>
              <a:t>data:bs5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iso8601:2014-01-04T21:00 .</a:t>
            </a:r>
          </a:p>
          <a:p>
            <a:r>
              <a:rPr lang="en-GB" sz="800" dirty="0">
                <a:latin typeface="Consolas" panose="020B0609020204030204" pitchFamily="49" charset="0"/>
                <a:cs typeface="Consolas" panose="020B0609020204030204" pitchFamily="49" charset="0"/>
              </a:rPr>
              <a:t>data:bs6				</a:t>
            </a:r>
            <a:r>
              <a:rPr lang="en-GB" sz="800" dirty="0" err="1">
                <a:latin typeface="Consolas" panose="020B0609020204030204" pitchFamily="49" charset="0"/>
                <a:cs typeface="Consolas" panose="020B0609020204030204" pitchFamily="49" charset="0"/>
              </a:rPr>
              <a:t>ies:isEndOf</a:t>
            </a:r>
            <a:r>
              <a:rPr lang="en-GB" sz="800" dirty="0">
                <a:latin typeface="Consolas" panose="020B0609020204030204" pitchFamily="49" charset="0"/>
                <a:cs typeface="Consolas" panose="020B0609020204030204" pitchFamily="49" charset="0"/>
              </a:rPr>
              <a:t>			data:s2 .</a:t>
            </a:r>
          </a:p>
          <a:p>
            <a:r>
              <a:rPr lang="en-GB" sz="800" dirty="0">
                <a:latin typeface="Consolas" panose="020B0609020204030204" pitchFamily="49" charset="0"/>
                <a:cs typeface="Consolas" panose="020B0609020204030204" pitchFamily="49" charset="0"/>
              </a:rPr>
              <a:t>data:bs6				</a:t>
            </a:r>
            <a:r>
              <a:rPr lang="en-GB" sz="800" dirty="0" err="1">
                <a:latin typeface="Consolas" panose="020B0609020204030204" pitchFamily="49" charset="0"/>
                <a:cs typeface="Consolas" panose="020B0609020204030204" pitchFamily="49" charset="0"/>
              </a:rPr>
              <a:t>ies:inPeriod</a:t>
            </a:r>
            <a:r>
              <a:rPr lang="en-GB" sz="800" dirty="0">
                <a:latin typeface="Consolas" panose="020B0609020204030204" pitchFamily="49" charset="0"/>
                <a:cs typeface="Consolas" panose="020B0609020204030204" pitchFamily="49" charset="0"/>
              </a:rPr>
              <a:t>			iso8601:2014-01-05T11:00 .</a:t>
            </a:r>
          </a:p>
          <a:p>
            <a:endParaRPr lang="en-GB" sz="800" dirty="0">
              <a:latin typeface="Consolas" panose="020B0609020204030204" pitchFamily="49" charset="0"/>
              <a:cs typeface="Consolas" panose="020B0609020204030204" pitchFamily="49" charset="0"/>
            </a:endParaRPr>
          </a:p>
          <a:p>
            <a:r>
              <a:rPr lang="en-GB" sz="800" dirty="0">
                <a:latin typeface="Consolas" panose="020B0609020204030204" pitchFamily="49" charset="0"/>
                <a:cs typeface="Consolas" panose="020B0609020204030204" pitchFamily="49" charset="0"/>
              </a:rPr>
              <a:t>data:ep1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data:theatreA</a:t>
            </a:r>
            <a:r>
              <a:rPr lang="en-GB" sz="800" dirty="0">
                <a:latin typeface="Consolas" panose="020B0609020204030204" pitchFamily="49" charset="0"/>
                <a:cs typeface="Consolas" panose="020B0609020204030204" pitchFamily="49" charset="0"/>
              </a:rPr>
              <a:t> .</a:t>
            </a:r>
          </a:p>
          <a:p>
            <a:r>
              <a:rPr lang="en-GB" sz="800" dirty="0" err="1">
                <a:latin typeface="Consolas" panose="020B0609020204030204" pitchFamily="49" charset="0"/>
                <a:cs typeface="Consolas" panose="020B0609020204030204" pitchFamily="49" charset="0"/>
              </a:rPr>
              <a:t>data:theatreA</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data:UniversityHospital</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data:Ward1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a:t>
            </a:r>
            <a:r>
              <a:rPr lang="en-GB" sz="800" dirty="0" err="1">
                <a:latin typeface="Consolas" panose="020B0609020204030204" pitchFamily="49" charset="0"/>
                <a:cs typeface="Consolas" panose="020B0609020204030204" pitchFamily="49" charset="0"/>
              </a:rPr>
              <a:t>data:UniversityHospital</a:t>
            </a:r>
            <a:r>
              <a:rPr lang="en-GB" sz="800" dirty="0">
                <a:latin typeface="Consolas" panose="020B0609020204030204" pitchFamily="49" charset="0"/>
                <a:cs typeface="Consolas" panose="020B0609020204030204" pitchFamily="49" charset="0"/>
              </a:rPr>
              <a:t> .</a:t>
            </a:r>
          </a:p>
          <a:p>
            <a:r>
              <a:rPr lang="en-GB" sz="800" dirty="0">
                <a:latin typeface="Consolas" panose="020B0609020204030204" pitchFamily="49" charset="0"/>
                <a:cs typeface="Consolas" panose="020B0609020204030204" pitchFamily="49" charset="0"/>
              </a:rPr>
              <a:t>data:bed101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data:Ward1 .</a:t>
            </a:r>
          </a:p>
          <a:p>
            <a:r>
              <a:rPr lang="en-GB" sz="800" dirty="0">
                <a:latin typeface="Consolas" panose="020B0609020204030204" pitchFamily="49" charset="0"/>
                <a:cs typeface="Consolas" panose="020B0609020204030204" pitchFamily="49" charset="0"/>
              </a:rPr>
              <a:t>data:s1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data:bed101 .</a:t>
            </a:r>
          </a:p>
          <a:p>
            <a:r>
              <a:rPr lang="en-GB" sz="800" dirty="0">
                <a:latin typeface="Consolas" panose="020B0609020204030204" pitchFamily="49" charset="0"/>
                <a:cs typeface="Consolas" panose="020B0609020204030204" pitchFamily="49" charset="0"/>
              </a:rPr>
              <a:t>data:s2				</a:t>
            </a:r>
            <a:r>
              <a:rPr lang="en-GB" sz="800" dirty="0" err="1">
                <a:latin typeface="Consolas" panose="020B0609020204030204" pitchFamily="49" charset="0"/>
                <a:cs typeface="Consolas" panose="020B0609020204030204" pitchFamily="49" charset="0"/>
              </a:rPr>
              <a:t>ies:inLocation</a:t>
            </a:r>
            <a:r>
              <a:rPr lang="en-GB" sz="800" dirty="0">
                <a:latin typeface="Consolas" panose="020B0609020204030204" pitchFamily="49" charset="0"/>
                <a:cs typeface="Consolas" panose="020B0609020204030204" pitchFamily="49" charset="0"/>
              </a:rPr>
              <a:t> 			data:bed101 .</a:t>
            </a:r>
          </a:p>
        </p:txBody>
      </p:sp>
    </p:spTree>
    <p:extLst>
      <p:ext uri="{BB962C8B-B14F-4D97-AF65-F5344CB8AC3E}">
        <p14:creationId xmlns:p14="http://schemas.microsoft.com/office/powerpoint/2010/main" val="1880586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06" y="-90684"/>
            <a:ext cx="10632018" cy="707217"/>
          </a:xfrm>
        </p:spPr>
        <p:txBody>
          <a:bodyPr/>
          <a:lstStyle/>
          <a:p>
            <a:r>
              <a:rPr lang="en-GB" dirty="0"/>
              <a:t>…and as JSON-LD</a:t>
            </a:r>
          </a:p>
        </p:txBody>
      </p:sp>
      <p:sp>
        <p:nvSpPr>
          <p:cNvPr id="4" name="Rectangle 3"/>
          <p:cNvSpPr/>
          <p:nvPr/>
        </p:nvSpPr>
        <p:spPr>
          <a:xfrm>
            <a:off x="1111026" y="487025"/>
            <a:ext cx="5047420" cy="6370975"/>
          </a:xfrm>
          <a:prstGeom prst="rect">
            <a:avLst/>
          </a:prstGeom>
          <a:solidFill>
            <a:schemeClr val="bg1">
              <a:lumMod val="85000"/>
            </a:schemeClr>
          </a:solidFill>
        </p:spPr>
        <p:txBody>
          <a:bodyPr wrap="square">
            <a:spAutoFit/>
          </a:bodyPr>
          <a:lstStyle/>
          <a:p>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"@context": { //this is the bit that maps the RDF constructs onto simple JSON keys</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base":"http</a:t>
            </a:r>
            <a:r>
              <a:rPr lang="en-GB" sz="600" dirty="0">
                <a:latin typeface="Consolas" panose="020B0609020204030204" pitchFamily="49" charset="0"/>
                <a:cs typeface="Consolas" panose="020B0609020204030204" pitchFamily="49" charset="0"/>
              </a:rPr>
              <a:t>://data.gov.uk/</a:t>
            </a:r>
            <a:r>
              <a:rPr lang="en-GB" sz="600" dirty="0" err="1">
                <a:latin typeface="Consolas" panose="020B0609020204030204" pitchFamily="49" charset="0"/>
                <a:cs typeface="Consolas" panose="020B0609020204030204" pitchFamily="49" charset="0"/>
              </a:rPr>
              <a:t>testdata</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"name": "http://ies.data.gov/ies4#hasName",</a:t>
            </a:r>
          </a:p>
          <a:p>
            <a:r>
              <a:rPr lang="en-GB" sz="600" dirty="0">
                <a:latin typeface="Consolas" panose="020B0609020204030204" pitchFamily="49" charset="0"/>
                <a:cs typeface="Consolas" panose="020B0609020204030204" pitchFamily="49" charset="0"/>
              </a:rPr>
              <a:t>        "iso8601":"http://iso.org/iso8601#",</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a:t>
            </a:r>
            <a:r>
              <a:rPr lang="en-GB" sz="600" dirty="0">
                <a:latin typeface="Consolas" panose="020B0609020204030204" pitchFamily="49" charset="0"/>
                <a:cs typeface="Consolas" panose="020B0609020204030204" pitchFamily="49" charset="0"/>
              </a:rPr>
              <a:t>": "http://ies.data.gov/ies4#",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rdfs</a:t>
            </a:r>
            <a:r>
              <a:rPr lang="en-GB" sz="600" dirty="0">
                <a:latin typeface="Consolas" panose="020B0609020204030204" pitchFamily="49" charset="0"/>
                <a:cs typeface="Consolas" panose="020B0609020204030204" pitchFamily="49" charset="0"/>
              </a:rPr>
              <a:t>": "http://www.w3.org/2000/01/rdf-schema#",</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hasStates</a:t>
            </a:r>
            <a:r>
              <a:rPr lang="en-GB" sz="600" dirty="0">
                <a:latin typeface="Consolas" panose="020B0609020204030204" pitchFamily="49" charset="0"/>
                <a:cs typeface="Consolas" panose="020B0609020204030204" pitchFamily="49" charset="0"/>
              </a:rPr>
              <a:t>" : {"@</a:t>
            </a:r>
            <a:r>
              <a:rPr lang="en-GB" sz="600" dirty="0" err="1">
                <a:latin typeface="Consolas" panose="020B0609020204030204" pitchFamily="49" charset="0"/>
                <a:cs typeface="Consolas" panose="020B0609020204030204" pitchFamily="49" charset="0"/>
              </a:rPr>
              <a:t>reverse":"http</a:t>
            </a:r>
            <a:r>
              <a:rPr lang="en-GB" sz="600" dirty="0">
                <a:latin typeface="Consolas" panose="020B0609020204030204" pitchFamily="49" charset="0"/>
                <a:cs typeface="Consolas" panose="020B0609020204030204" pitchFamily="49" charset="0"/>
              </a:rPr>
              <a:t>://ies.data.gov/ies4#isStateOf"},  //note reversal of predicate direction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startState</a:t>
            </a:r>
            <a:r>
              <a:rPr lang="en-GB" sz="600" dirty="0">
                <a:latin typeface="Consolas" panose="020B0609020204030204" pitchFamily="49" charset="0"/>
                <a:cs typeface="Consolas" panose="020B0609020204030204" pitchFamily="49" charset="0"/>
              </a:rPr>
              <a:t>" : {"@</a:t>
            </a:r>
            <a:r>
              <a:rPr lang="en-GB" sz="600" dirty="0" err="1">
                <a:latin typeface="Consolas" panose="020B0609020204030204" pitchFamily="49" charset="0"/>
                <a:cs typeface="Consolas" panose="020B0609020204030204" pitchFamily="49" charset="0"/>
              </a:rPr>
              <a:t>reverse":"http</a:t>
            </a:r>
            <a:r>
              <a:rPr lang="en-GB" sz="600" dirty="0">
                <a:latin typeface="Consolas" panose="020B0609020204030204" pitchFamily="49" charset="0"/>
                <a:cs typeface="Consolas" panose="020B0609020204030204" pitchFamily="49" charset="0"/>
              </a:rPr>
              <a:t>://ies.data.gov/ies4#isStartOf"},</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endState</a:t>
            </a:r>
            <a:r>
              <a:rPr lang="en-GB" sz="600" dirty="0">
                <a:latin typeface="Consolas" panose="020B0609020204030204" pitchFamily="49" charset="0"/>
                <a:cs typeface="Consolas" panose="020B0609020204030204" pitchFamily="49" charset="0"/>
              </a:rPr>
              <a:t>" : {"@</a:t>
            </a:r>
            <a:r>
              <a:rPr lang="en-GB" sz="600" dirty="0" err="1">
                <a:latin typeface="Consolas" panose="020B0609020204030204" pitchFamily="49" charset="0"/>
                <a:cs typeface="Consolas" panose="020B0609020204030204" pitchFamily="49" charset="0"/>
              </a:rPr>
              <a:t>reverse":"http</a:t>
            </a:r>
            <a:r>
              <a:rPr lang="en-GB" sz="600" dirty="0">
                <a:latin typeface="Consolas" panose="020B0609020204030204" pitchFamily="49" charset="0"/>
                <a:cs typeface="Consolas" panose="020B0609020204030204" pitchFamily="49" charset="0"/>
              </a:rPr>
              <a:t>://ies.data.gov/ies4#isEndOf"},</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hasParticipations</a:t>
            </a:r>
            <a:r>
              <a:rPr lang="en-GB" sz="600" dirty="0">
                <a:latin typeface="Consolas" panose="020B0609020204030204" pitchFamily="49" charset="0"/>
                <a:cs typeface="Consolas" panose="020B0609020204030204" pitchFamily="49" charset="0"/>
              </a:rPr>
              <a:t>" : {"@</a:t>
            </a:r>
            <a:r>
              <a:rPr lang="en-GB" sz="600" dirty="0" err="1">
                <a:latin typeface="Consolas" panose="020B0609020204030204" pitchFamily="49" charset="0"/>
                <a:cs typeface="Consolas" panose="020B0609020204030204" pitchFamily="49" charset="0"/>
              </a:rPr>
              <a:t>reverse":"http</a:t>
            </a:r>
            <a:r>
              <a:rPr lang="en-GB" sz="600" dirty="0">
                <a:latin typeface="Consolas" panose="020B0609020204030204" pitchFamily="49" charset="0"/>
                <a:cs typeface="Consolas" panose="020B0609020204030204" pitchFamily="49" charset="0"/>
              </a:rPr>
              <a:t>://ies.data.gov/ies4#isParticipationOf"}</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"@graph": [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id":"Fred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ies:Person</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ies:hasName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ies:representationValue</a:t>
            </a:r>
            <a:r>
              <a:rPr lang="en-GB" sz="600" dirty="0">
                <a:latin typeface="Consolas" panose="020B0609020204030204" pitchFamily="49" charset="0"/>
                <a:cs typeface="Consolas" panose="020B0609020204030204" pitchFamily="49" charset="0"/>
              </a:rPr>
              <a:t>":"Fred Smith“,</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fredName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ies:PersonName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ies:isIdentifiedBy</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"ies:representationValue":"12AB3456789",</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fredNHSNum</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ies:NationalIdentityNumber</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ies:inScheme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nhsNumber</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ies:NamingScheme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ies:schemeOwner</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id":"NHS</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ies:GovernmentOrganisation</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hasStates</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"@id":"s1",</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ies:PersonsState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":{"@id":"bed101"},</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startState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"@id":"bs1",</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":{"@id":"iso8601:2014-01-04T09:00"}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endState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"@id":"bs2",</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":{"@id":"iso8601:2014-01-04T19:00"}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"@id":"s2",</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ies:PersonsState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":{"@id":"bed101"},</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startState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"@id":"bs5",</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":{"@id":"iso8601:2014-01-04T21:00"}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endState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"@id":"bs6",</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":{"@id":"iso8601:2014-01-05T11:00"}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p:txBody>
      </p:sp>
      <p:sp>
        <p:nvSpPr>
          <p:cNvPr id="7" name="Rectangle 6"/>
          <p:cNvSpPr/>
          <p:nvPr/>
        </p:nvSpPr>
        <p:spPr>
          <a:xfrm>
            <a:off x="6440740" y="0"/>
            <a:ext cx="5174862" cy="6001643"/>
          </a:xfrm>
          <a:prstGeom prst="rect">
            <a:avLst/>
          </a:prstGeom>
          <a:solidFill>
            <a:schemeClr val="bg1">
              <a:lumMod val="85000"/>
            </a:schemeClr>
          </a:solidFill>
        </p:spPr>
        <p:txBody>
          <a:bodyPr wrap="square">
            <a:spAutoFit/>
          </a:bodyPr>
          <a:lstStyle/>
          <a:p>
            <a:endParaRPr lang="en-GB" sz="600" dirty="0">
              <a:latin typeface="Consolas" panose="020B0609020204030204" pitchFamily="49" charset="0"/>
              <a:cs typeface="Consolas" panose="020B0609020204030204" pitchFamily="49" charset="0"/>
            </a:endParaRP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hasParticipations</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"@id":"ep1",</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ies:EventParticipant</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":{"@id":"</a:t>
            </a:r>
            <a:r>
              <a:rPr lang="en-GB" sz="600" dirty="0" err="1">
                <a:latin typeface="Consolas" panose="020B0609020204030204" pitchFamily="49" charset="0"/>
                <a:cs typeface="Consolas" panose="020B0609020204030204" pitchFamily="49" charset="0"/>
              </a:rPr>
              <a:t>theatreA</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startState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"@id":"bs3",</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":{"@id":"iso8601:2014-01-04T19:00"}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endState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"@id":"bs4",</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ies:BoundingState</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ies:inPeriod</a:t>
            </a:r>
            <a:r>
              <a:rPr lang="en-GB" sz="600" dirty="0">
                <a:latin typeface="Consolas" panose="020B0609020204030204" pitchFamily="49" charset="0"/>
                <a:cs typeface="Consolas" panose="020B0609020204030204" pitchFamily="49" charset="0"/>
              </a:rPr>
              <a:t>":{"@id":"iso8601:2014-01-04T21:00"}</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"@id":"iso8601:2014-01-04T09:00",</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ies:ParticularPeriod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"@id":"iso8601:2014-01-04T19:00",</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ies:ParticularPeriod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"@id":"iso8601:2014-01-04T21:00",</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ies:ParticularPeriod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"@id":"iso8601:2014-01-05T11:00",</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ies:ParticularPeriod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theatreA</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ies:PartOfFacility</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UniversityHospital</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"@id":"Ward1",</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ies:PartOfFacility</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":{"@id":"</a:t>
            </a:r>
            <a:r>
              <a:rPr lang="en-GB" sz="600" dirty="0" err="1">
                <a:latin typeface="Consolas" panose="020B0609020204030204" pitchFamily="49" charset="0"/>
                <a:cs typeface="Consolas" panose="020B0609020204030204" pitchFamily="49" charset="0"/>
              </a:rPr>
              <a:t>UniversityHospital</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"@id":"bed101",</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ies:PartOfFacility</a:t>
            </a:r>
            <a:r>
              <a:rPr lang="en-GB" sz="600" dirty="0">
                <a:latin typeface="Consolas" panose="020B0609020204030204" pitchFamily="49" charset="0"/>
                <a:cs typeface="Consolas" panose="020B0609020204030204" pitchFamily="49" charset="0"/>
              </a:rPr>
              <a:t>","</a:t>
            </a:r>
            <a:r>
              <a:rPr lang="en-GB" sz="600" dirty="0" err="1">
                <a:latin typeface="Consolas" panose="020B0609020204030204" pitchFamily="49" charset="0"/>
                <a:cs typeface="Consolas" panose="020B0609020204030204" pitchFamily="49" charset="0"/>
              </a:rPr>
              <a:t>HospitalBed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ies:inLocation</a:t>
            </a:r>
            <a:r>
              <a:rPr lang="en-GB" sz="600" dirty="0">
                <a:latin typeface="Consolas" panose="020B0609020204030204" pitchFamily="49" charset="0"/>
                <a:cs typeface="Consolas" panose="020B0609020204030204" pitchFamily="49" charset="0"/>
              </a:rPr>
              <a:t>":{"@id":"Ward1"}</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HospitalBed</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rdfs:Class</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r>
              <a:rPr lang="en-GB" sz="600" dirty="0" err="1">
                <a:latin typeface="Consolas" panose="020B0609020204030204" pitchFamily="49" charset="0"/>
                <a:cs typeface="Consolas" panose="020B0609020204030204" pitchFamily="49" charset="0"/>
              </a:rPr>
              <a:t>rdfs:subClassOf</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ies:PartOfFacility</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"@id":"</a:t>
            </a:r>
            <a:r>
              <a:rPr lang="en-GB" sz="600" dirty="0" err="1">
                <a:latin typeface="Consolas" panose="020B0609020204030204" pitchFamily="49" charset="0"/>
                <a:cs typeface="Consolas" panose="020B0609020204030204" pitchFamily="49" charset="0"/>
              </a:rPr>
              <a:t>UniversityHospital</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"@type":"</a:t>
            </a:r>
            <a:r>
              <a:rPr lang="en-GB" sz="600" dirty="0" err="1">
                <a:latin typeface="Consolas" panose="020B0609020204030204" pitchFamily="49" charset="0"/>
                <a:cs typeface="Consolas" panose="020B0609020204030204" pitchFamily="49" charset="0"/>
              </a:rPr>
              <a:t>ies:Facility</a:t>
            </a:r>
            <a:r>
              <a:rPr lang="en-GB" sz="600" dirty="0">
                <a:latin typeface="Consolas" panose="020B0609020204030204" pitchFamily="49" charset="0"/>
                <a:cs typeface="Consolas" panose="020B0609020204030204" pitchFamily="49" charset="0"/>
              </a:rPr>
              <a:t>"</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    ]</a:t>
            </a:r>
          </a:p>
          <a:p>
            <a:r>
              <a:rPr lang="en-GB" sz="600" dirty="0">
                <a:latin typeface="Consolas" panose="020B0609020204030204" pitchFamily="49" charset="0"/>
                <a:cs typeface="Consolas" panose="020B0609020204030204" pitchFamily="49" charset="0"/>
              </a:rPr>
              <a:t>}</a:t>
            </a:r>
          </a:p>
        </p:txBody>
      </p:sp>
      <p:sp>
        <p:nvSpPr>
          <p:cNvPr id="8" name="TextBox 7"/>
          <p:cNvSpPr txBox="1"/>
          <p:nvPr/>
        </p:nvSpPr>
        <p:spPr>
          <a:xfrm>
            <a:off x="6299593" y="5957754"/>
            <a:ext cx="5282360" cy="900246"/>
          </a:xfrm>
          <a:prstGeom prst="rect">
            <a:avLst/>
          </a:prstGeom>
          <a:noFill/>
        </p:spPr>
        <p:txBody>
          <a:bodyPr wrap="square" rtlCol="0">
            <a:spAutoFit/>
          </a:bodyPr>
          <a:lstStyle/>
          <a:p>
            <a:pPr algn="l"/>
            <a:r>
              <a:rPr lang="en-GB" sz="1050" dirty="0">
                <a:solidFill>
                  <a:schemeClr val="tx2"/>
                </a:solidFill>
                <a:latin typeface="Consolas" panose="020B0609020204030204" pitchFamily="49" charset="0"/>
                <a:cs typeface="Consolas" panose="020B0609020204030204" pitchFamily="49" charset="0"/>
              </a:rPr>
              <a:t>JSON-LD sacrifices readability  in order to provide a hierarchical structure. Note use of @reverse in the @context section – this allows some predicates to be reversed so the graph can be shaped into a JSON hierarchy for presentation as REST payloads, but re-assembled into a graph for RDF purposes. </a:t>
            </a:r>
          </a:p>
        </p:txBody>
      </p:sp>
    </p:spTree>
    <p:extLst>
      <p:ext uri="{BB962C8B-B14F-4D97-AF65-F5344CB8AC3E}">
        <p14:creationId xmlns:p14="http://schemas.microsoft.com/office/powerpoint/2010/main" val="323878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Storage</a:t>
            </a:r>
          </a:p>
        </p:txBody>
      </p:sp>
      <p:sp>
        <p:nvSpPr>
          <p:cNvPr id="4" name="TextBox 3"/>
          <p:cNvSpPr txBox="1"/>
          <p:nvPr/>
        </p:nvSpPr>
        <p:spPr>
          <a:xfrm>
            <a:off x="695719" y="4211632"/>
            <a:ext cx="10751127" cy="1754326"/>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Although IES was not designed with storage in mind, there has been some interest in using it in that way, especially for applications which bring data together from many sources – i.e. the sink for a number of IES feeds. As IES is an RDF-based standard, the obvious database choice is a </a:t>
            </a:r>
            <a:r>
              <a:rPr lang="en-GB" dirty="0" err="1">
                <a:solidFill>
                  <a:schemeClr val="tx2"/>
                </a:solidFill>
                <a:latin typeface="Consolas" panose="020B0609020204030204" pitchFamily="49" charset="0"/>
                <a:cs typeface="Consolas" panose="020B0609020204030204" pitchFamily="49" charset="0"/>
              </a:rPr>
              <a:t>triplestore</a:t>
            </a:r>
            <a:r>
              <a:rPr lang="en-GB" dirty="0">
                <a:solidFill>
                  <a:schemeClr val="tx2"/>
                </a:solidFill>
                <a:latin typeface="Consolas" panose="020B0609020204030204" pitchFamily="49" charset="0"/>
                <a:cs typeface="Consolas" panose="020B0609020204030204" pitchFamily="49" charset="0"/>
              </a:rPr>
              <a:t>, but some teams have also been looking at implementing just the core IES concepts in document stores such as MongoDB.</a:t>
            </a:r>
          </a:p>
        </p:txBody>
      </p:sp>
      <p:sp>
        <p:nvSpPr>
          <p:cNvPr id="5" name="Rectangle 4"/>
          <p:cNvSpPr/>
          <p:nvPr/>
        </p:nvSpPr>
        <p:spPr>
          <a:xfrm>
            <a:off x="4239490" y="1537941"/>
            <a:ext cx="3352801" cy="2170546"/>
          </a:xfrm>
          <a:prstGeom prst="rect">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b="1" dirty="0">
                <a:solidFill>
                  <a:schemeClr val="bg1"/>
                </a:solidFill>
                <a:latin typeface="Consolas" panose="020B0609020204030204" pitchFamily="49" charset="0"/>
                <a:cs typeface="Consolas" panose="020B0609020204030204" pitchFamily="49" charset="0"/>
              </a:rPr>
              <a:t>System/</a:t>
            </a:r>
            <a:r>
              <a:rPr lang="en-GB" b="1" dirty="0" err="1">
                <a:solidFill>
                  <a:schemeClr val="bg1"/>
                </a:solidFill>
                <a:latin typeface="Consolas" panose="020B0609020204030204" pitchFamily="49" charset="0"/>
                <a:cs typeface="Consolas" panose="020B0609020204030204" pitchFamily="49" charset="0"/>
              </a:rPr>
              <a:t>Microservice</a:t>
            </a:r>
            <a:endParaRPr lang="en-GB" b="1" dirty="0">
              <a:solidFill>
                <a:schemeClr val="bg1"/>
              </a:solidFill>
              <a:latin typeface="Consolas" panose="020B0609020204030204" pitchFamily="49" charset="0"/>
              <a:cs typeface="Consolas" panose="020B0609020204030204" pitchFamily="49" charset="0"/>
            </a:endParaRPr>
          </a:p>
        </p:txBody>
      </p:sp>
      <p:sp>
        <p:nvSpPr>
          <p:cNvPr id="6" name="Can 5"/>
          <p:cNvSpPr/>
          <p:nvPr/>
        </p:nvSpPr>
        <p:spPr>
          <a:xfrm>
            <a:off x="5010726" y="1976581"/>
            <a:ext cx="1810328" cy="1607128"/>
          </a:xfrm>
          <a:prstGeom prst="can">
            <a:avLst/>
          </a:prstGeom>
          <a:solidFill>
            <a:srgbClr val="00B0F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IES4 Compliant</a:t>
            </a:r>
          </a:p>
          <a:p>
            <a:pPr algn="ctr"/>
            <a:r>
              <a:rPr lang="en-GB" dirty="0">
                <a:latin typeface="Consolas" panose="020B0609020204030204" pitchFamily="49" charset="0"/>
                <a:cs typeface="Consolas" panose="020B0609020204030204" pitchFamily="49" charset="0"/>
              </a:rPr>
              <a:t>Database</a:t>
            </a:r>
          </a:p>
        </p:txBody>
      </p:sp>
      <p:sp>
        <p:nvSpPr>
          <p:cNvPr id="7" name="TextBox 6"/>
          <p:cNvSpPr txBox="1"/>
          <p:nvPr/>
        </p:nvSpPr>
        <p:spPr>
          <a:xfrm>
            <a:off x="2530837" y="5965958"/>
            <a:ext cx="8817102" cy="600164"/>
          </a:xfrm>
          <a:prstGeom prst="rect">
            <a:avLst/>
          </a:prstGeom>
          <a:noFill/>
        </p:spPr>
        <p:txBody>
          <a:bodyPr wrap="square" rtlCol="0">
            <a:spAutoFit/>
          </a:bodyPr>
          <a:lstStyle/>
          <a:p>
            <a:pPr algn="l"/>
            <a:r>
              <a:rPr lang="en-GB" sz="1100" i="1" dirty="0" err="1">
                <a:solidFill>
                  <a:schemeClr val="tx2"/>
                </a:solidFill>
                <a:latin typeface="Consolas" panose="020B0609020204030204" pitchFamily="49" charset="0"/>
                <a:cs typeface="Consolas" panose="020B0609020204030204" pitchFamily="49" charset="0"/>
              </a:rPr>
              <a:t>Triplestores</a:t>
            </a:r>
            <a:r>
              <a:rPr lang="en-GB" sz="1100" i="1" dirty="0">
                <a:solidFill>
                  <a:schemeClr val="tx2"/>
                </a:solidFill>
                <a:latin typeface="Consolas" panose="020B0609020204030204" pitchFamily="49" charset="0"/>
                <a:cs typeface="Consolas" panose="020B0609020204030204" pitchFamily="49" charset="0"/>
              </a:rPr>
              <a:t> are graph databases that natively store data as sets of triples or “statements”. These are in the form of subject-predicate-object. As the triples refer to common subjects and objects, a network (or graph) of data is constructed – e.g. A likes B, B is-a Banana, A is-a Fruit-Fly</a:t>
            </a:r>
          </a:p>
        </p:txBody>
      </p:sp>
    </p:spTree>
    <p:extLst>
      <p:ext uri="{BB962C8B-B14F-4D97-AF65-F5344CB8AC3E}">
        <p14:creationId xmlns:p14="http://schemas.microsoft.com/office/powerpoint/2010/main" val="37672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 name="Rectangle 3"/>
          <p:cNvSpPr/>
          <p:nvPr/>
        </p:nvSpPr>
        <p:spPr>
          <a:xfrm>
            <a:off x="1949237" y="1503116"/>
            <a:ext cx="4894055" cy="859693"/>
          </a:xfrm>
          <a:prstGeom prst="rect">
            <a:avLst/>
          </a:prstGeom>
          <a:solidFill>
            <a:srgbClr val="1C6B24">
              <a:alpha val="74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RDF</a:t>
            </a:r>
          </a:p>
          <a:p>
            <a:pPr algn="ctr"/>
            <a:r>
              <a:rPr lang="en-GB" dirty="0">
                <a:solidFill>
                  <a:schemeClr val="bg1"/>
                </a:solidFill>
                <a:latin typeface="Consolas" panose="020B0609020204030204" pitchFamily="49" charset="0"/>
                <a:cs typeface="Consolas" panose="020B0609020204030204" pitchFamily="49" charset="0"/>
              </a:rPr>
              <a:t>(a Worldwide Web Consortium standard)</a:t>
            </a:r>
          </a:p>
        </p:txBody>
      </p:sp>
      <p:sp>
        <p:nvSpPr>
          <p:cNvPr id="5" name="Rectangle 4"/>
          <p:cNvSpPr/>
          <p:nvPr/>
        </p:nvSpPr>
        <p:spPr>
          <a:xfrm>
            <a:off x="6843292" y="1503116"/>
            <a:ext cx="4894055" cy="859693"/>
          </a:xfrm>
          <a:prstGeom prst="rect">
            <a:avLst/>
          </a:prstGeom>
          <a:solidFill>
            <a:srgbClr val="0070C0">
              <a:alpha val="74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IES</a:t>
            </a:r>
          </a:p>
          <a:p>
            <a:pPr algn="ctr"/>
            <a:r>
              <a:rPr lang="en-GB" dirty="0">
                <a:solidFill>
                  <a:schemeClr val="bg1"/>
                </a:solidFill>
                <a:latin typeface="Consolas" panose="020B0609020204030204" pitchFamily="49" charset="0"/>
                <a:cs typeface="Consolas" panose="020B0609020204030204" pitchFamily="49" charset="0"/>
              </a:rPr>
              <a:t>(specified as an ODM UML Model)</a:t>
            </a:r>
          </a:p>
        </p:txBody>
      </p:sp>
      <p:sp>
        <p:nvSpPr>
          <p:cNvPr id="6" name="Rectangle 5"/>
          <p:cNvSpPr/>
          <p:nvPr/>
        </p:nvSpPr>
        <p:spPr>
          <a:xfrm>
            <a:off x="1949237" y="2362809"/>
            <a:ext cx="9788110" cy="859693"/>
          </a:xfrm>
          <a:prstGeom prst="rect">
            <a:avLst/>
          </a:prstGeom>
          <a:solidFill>
            <a:schemeClr val="accent3">
              <a:alpha val="73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IES RDF</a:t>
            </a:r>
          </a:p>
        </p:txBody>
      </p:sp>
      <p:sp>
        <p:nvSpPr>
          <p:cNvPr id="7" name="Rectangle 6"/>
          <p:cNvSpPr/>
          <p:nvPr/>
        </p:nvSpPr>
        <p:spPr>
          <a:xfrm>
            <a:off x="1949237" y="3222502"/>
            <a:ext cx="2236825" cy="708002"/>
          </a:xfrm>
          <a:prstGeom prst="rect">
            <a:avLst/>
          </a:prstGeom>
          <a:solidFill>
            <a:srgbClr val="7030A0">
              <a:alpha val="75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JSON</a:t>
            </a:r>
          </a:p>
        </p:txBody>
      </p:sp>
      <p:sp>
        <p:nvSpPr>
          <p:cNvPr id="8" name="Rectangle 7"/>
          <p:cNvSpPr/>
          <p:nvPr/>
        </p:nvSpPr>
        <p:spPr>
          <a:xfrm>
            <a:off x="4466332" y="3222502"/>
            <a:ext cx="2236825" cy="708002"/>
          </a:xfrm>
          <a:prstGeom prst="rect">
            <a:avLst/>
          </a:prstGeom>
          <a:solidFill>
            <a:srgbClr val="7030A0">
              <a:alpha val="75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XML</a:t>
            </a:r>
          </a:p>
        </p:txBody>
      </p:sp>
      <p:sp>
        <p:nvSpPr>
          <p:cNvPr id="9" name="Rectangle 8"/>
          <p:cNvSpPr/>
          <p:nvPr/>
        </p:nvSpPr>
        <p:spPr>
          <a:xfrm>
            <a:off x="6983427" y="3222502"/>
            <a:ext cx="2236825" cy="708002"/>
          </a:xfrm>
          <a:prstGeom prst="rect">
            <a:avLst/>
          </a:prstGeom>
          <a:solidFill>
            <a:srgbClr val="7030A0">
              <a:alpha val="75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Turtle</a:t>
            </a:r>
          </a:p>
        </p:txBody>
      </p:sp>
      <p:sp>
        <p:nvSpPr>
          <p:cNvPr id="10" name="Rectangle 9"/>
          <p:cNvSpPr/>
          <p:nvPr/>
        </p:nvSpPr>
        <p:spPr>
          <a:xfrm>
            <a:off x="9500522" y="3222501"/>
            <a:ext cx="2236825" cy="708002"/>
          </a:xfrm>
          <a:prstGeom prst="rect">
            <a:avLst/>
          </a:prstGeom>
          <a:solidFill>
            <a:srgbClr val="7030A0">
              <a:alpha val="75000"/>
            </a:srgb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2400" dirty="0">
                <a:solidFill>
                  <a:schemeClr val="bg1"/>
                </a:solidFill>
                <a:latin typeface="Consolas" panose="020B0609020204030204" pitchFamily="49" charset="0"/>
                <a:cs typeface="Consolas" panose="020B0609020204030204" pitchFamily="49" charset="0"/>
              </a:rPr>
              <a:t>N3</a:t>
            </a:r>
          </a:p>
        </p:txBody>
      </p:sp>
      <p:sp>
        <p:nvSpPr>
          <p:cNvPr id="11" name="Left Brace 10"/>
          <p:cNvSpPr/>
          <p:nvPr/>
        </p:nvSpPr>
        <p:spPr>
          <a:xfrm>
            <a:off x="1559381" y="1555257"/>
            <a:ext cx="285423" cy="807552"/>
          </a:xfrm>
          <a:prstGeom prst="leftBrace">
            <a:avLst>
              <a:gd name="adj1" fmla="val 29871"/>
              <a:gd name="adj2" fmla="val 50000"/>
            </a:avLst>
          </a:prstGeom>
          <a:ln w="38100">
            <a:solidFill>
              <a:schemeClr val="tx1">
                <a:lumMod val="75000"/>
                <a:lumOff val="2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12" name="TextBox 11"/>
          <p:cNvSpPr txBox="1"/>
          <p:nvPr/>
        </p:nvSpPr>
        <p:spPr>
          <a:xfrm>
            <a:off x="597259" y="1758978"/>
            <a:ext cx="889987" cy="400110"/>
          </a:xfrm>
          <a:prstGeom prst="rect">
            <a:avLst/>
          </a:prstGeom>
          <a:noFill/>
        </p:spPr>
        <p:txBody>
          <a:bodyPr wrap="none" rtlCol="0">
            <a:spAutoFit/>
          </a:bodyPr>
          <a:lstStyle/>
          <a:p>
            <a:pPr algn="ctr"/>
            <a:r>
              <a:rPr lang="en-GB" sz="2000" dirty="0">
                <a:solidFill>
                  <a:schemeClr val="tx1">
                    <a:lumMod val="75000"/>
                    <a:lumOff val="25000"/>
                  </a:schemeClr>
                </a:solidFill>
                <a:latin typeface="Consolas" panose="020B0609020204030204" pitchFamily="49" charset="0"/>
                <a:cs typeface="Consolas" panose="020B0609020204030204" pitchFamily="49" charset="0"/>
              </a:rPr>
              <a:t>Model</a:t>
            </a:r>
          </a:p>
        </p:txBody>
      </p:sp>
      <p:sp>
        <p:nvSpPr>
          <p:cNvPr id="13" name="Left Brace 12"/>
          <p:cNvSpPr/>
          <p:nvPr/>
        </p:nvSpPr>
        <p:spPr>
          <a:xfrm>
            <a:off x="1559381" y="2362808"/>
            <a:ext cx="285423" cy="859694"/>
          </a:xfrm>
          <a:prstGeom prst="leftBrace">
            <a:avLst>
              <a:gd name="adj1" fmla="val 29871"/>
              <a:gd name="adj2" fmla="val 50000"/>
            </a:avLst>
          </a:prstGeom>
          <a:ln w="38100">
            <a:solidFill>
              <a:schemeClr val="tx1">
                <a:lumMod val="75000"/>
                <a:lumOff val="2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14" name="TextBox 13"/>
          <p:cNvSpPr txBox="1"/>
          <p:nvPr/>
        </p:nvSpPr>
        <p:spPr>
          <a:xfrm>
            <a:off x="387265" y="2416765"/>
            <a:ext cx="1172116" cy="707886"/>
          </a:xfrm>
          <a:prstGeom prst="rect">
            <a:avLst/>
          </a:prstGeom>
          <a:noFill/>
        </p:spPr>
        <p:txBody>
          <a:bodyPr wrap="none" rtlCol="0">
            <a:spAutoFit/>
          </a:bodyPr>
          <a:lstStyle/>
          <a:p>
            <a:pPr algn="r"/>
            <a:r>
              <a:rPr lang="en-GB" sz="2000" dirty="0">
                <a:solidFill>
                  <a:schemeClr val="tx1">
                    <a:lumMod val="75000"/>
                    <a:lumOff val="25000"/>
                  </a:schemeClr>
                </a:solidFill>
                <a:latin typeface="Consolas" panose="020B0609020204030204" pitchFamily="49" charset="0"/>
                <a:cs typeface="Consolas" panose="020B0609020204030204" pitchFamily="49" charset="0"/>
              </a:rPr>
              <a:t>Logical</a:t>
            </a:r>
          </a:p>
          <a:p>
            <a:pPr algn="r"/>
            <a:r>
              <a:rPr lang="en-GB" sz="2000" dirty="0">
                <a:solidFill>
                  <a:schemeClr val="tx1">
                    <a:lumMod val="75000"/>
                    <a:lumOff val="25000"/>
                  </a:schemeClr>
                </a:solidFill>
                <a:latin typeface="Consolas" panose="020B0609020204030204" pitchFamily="49" charset="0"/>
                <a:cs typeface="Consolas" panose="020B0609020204030204" pitchFamily="49" charset="0"/>
              </a:rPr>
              <a:t>Format</a:t>
            </a:r>
          </a:p>
        </p:txBody>
      </p:sp>
      <p:sp>
        <p:nvSpPr>
          <p:cNvPr id="15" name="Left Brace 14"/>
          <p:cNvSpPr/>
          <p:nvPr/>
        </p:nvSpPr>
        <p:spPr>
          <a:xfrm>
            <a:off x="1556805" y="3224238"/>
            <a:ext cx="285423" cy="706265"/>
          </a:xfrm>
          <a:prstGeom prst="leftBrace">
            <a:avLst>
              <a:gd name="adj1" fmla="val 29871"/>
              <a:gd name="adj2" fmla="val 50000"/>
            </a:avLst>
          </a:prstGeom>
          <a:ln w="38100">
            <a:solidFill>
              <a:schemeClr val="tx1">
                <a:lumMod val="75000"/>
                <a:lumOff val="2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16" name="TextBox 15"/>
          <p:cNvSpPr txBox="1"/>
          <p:nvPr/>
        </p:nvSpPr>
        <p:spPr>
          <a:xfrm>
            <a:off x="241048" y="3233590"/>
            <a:ext cx="1313181" cy="707886"/>
          </a:xfrm>
          <a:prstGeom prst="rect">
            <a:avLst/>
          </a:prstGeom>
          <a:noFill/>
        </p:spPr>
        <p:txBody>
          <a:bodyPr wrap="none" rtlCol="0">
            <a:spAutoFit/>
          </a:bodyPr>
          <a:lstStyle/>
          <a:p>
            <a:pPr algn="r"/>
            <a:r>
              <a:rPr lang="en-GB" sz="2000" dirty="0">
                <a:solidFill>
                  <a:schemeClr val="tx1">
                    <a:lumMod val="75000"/>
                    <a:lumOff val="25000"/>
                  </a:schemeClr>
                </a:solidFill>
                <a:latin typeface="Consolas" panose="020B0609020204030204" pitchFamily="49" charset="0"/>
                <a:cs typeface="Consolas" panose="020B0609020204030204" pitchFamily="49" charset="0"/>
              </a:rPr>
              <a:t>Physical</a:t>
            </a:r>
          </a:p>
          <a:p>
            <a:pPr algn="r"/>
            <a:r>
              <a:rPr lang="en-GB" sz="2000" dirty="0">
                <a:solidFill>
                  <a:schemeClr val="tx1">
                    <a:lumMod val="75000"/>
                    <a:lumOff val="25000"/>
                  </a:schemeClr>
                </a:solidFill>
                <a:latin typeface="Consolas" panose="020B0609020204030204" pitchFamily="49" charset="0"/>
                <a:cs typeface="Consolas" panose="020B0609020204030204" pitchFamily="49" charset="0"/>
              </a:rPr>
              <a:t>Format</a:t>
            </a:r>
          </a:p>
        </p:txBody>
      </p:sp>
      <p:sp>
        <p:nvSpPr>
          <p:cNvPr id="17" name="TextBox 16"/>
          <p:cNvSpPr txBox="1"/>
          <p:nvPr/>
        </p:nvSpPr>
        <p:spPr>
          <a:xfrm>
            <a:off x="695719" y="4211632"/>
            <a:ext cx="10751127" cy="1477328"/>
          </a:xfrm>
          <a:prstGeom prst="rect">
            <a:avLst/>
          </a:prstGeom>
          <a:noFill/>
        </p:spPr>
        <p:txBody>
          <a:bodyPr wrap="square" rtlCol="0">
            <a:spAutoFit/>
          </a:bodyPr>
          <a:lstStyle/>
          <a:p>
            <a:pPr algn="just"/>
            <a:r>
              <a:rPr lang="en-GB" dirty="0">
                <a:solidFill>
                  <a:schemeClr val="tx2"/>
                </a:solidFill>
                <a:latin typeface="Consolas" panose="020B0609020204030204" pitchFamily="49" charset="0"/>
                <a:cs typeface="Consolas" panose="020B0609020204030204" pitchFamily="49" charset="0"/>
              </a:rPr>
              <a:t>RDF tools and databases usually provide all the standard serialisation formats (e.g. RDF-JSON, JSON-LD, RDF-XML, etc.) so implementers are encouraged to work with these tools rather than writing their own </a:t>
            </a:r>
            <a:r>
              <a:rPr lang="en-GB" dirty="0" err="1">
                <a:solidFill>
                  <a:schemeClr val="tx2"/>
                </a:solidFill>
                <a:latin typeface="Consolas" panose="020B0609020204030204" pitchFamily="49" charset="0"/>
                <a:cs typeface="Consolas" panose="020B0609020204030204" pitchFamily="49" charset="0"/>
              </a:rPr>
              <a:t>serialisers</a:t>
            </a:r>
            <a:r>
              <a:rPr lang="en-GB" dirty="0">
                <a:solidFill>
                  <a:schemeClr val="tx2"/>
                </a:solidFill>
                <a:latin typeface="Consolas" panose="020B0609020204030204" pitchFamily="49" charset="0"/>
                <a:cs typeface="Consolas" panose="020B0609020204030204" pitchFamily="49" charset="0"/>
              </a:rPr>
              <a:t>/de-</a:t>
            </a:r>
            <a:r>
              <a:rPr lang="en-GB" dirty="0" err="1">
                <a:solidFill>
                  <a:schemeClr val="tx2"/>
                </a:solidFill>
                <a:latin typeface="Consolas" panose="020B0609020204030204" pitchFamily="49" charset="0"/>
                <a:cs typeface="Consolas" panose="020B0609020204030204" pitchFamily="49" charset="0"/>
              </a:rPr>
              <a:t>serialisers</a:t>
            </a:r>
            <a:r>
              <a:rPr lang="en-GB" dirty="0">
                <a:solidFill>
                  <a:schemeClr val="tx2"/>
                </a:solidFill>
                <a:latin typeface="Consolas" panose="020B0609020204030204" pitchFamily="49" charset="0"/>
                <a:cs typeface="Consolas" panose="020B0609020204030204" pitchFamily="49" charset="0"/>
              </a:rPr>
              <a:t>. Working at the logical RDF level rather than the physical format is easier and will result in better quality exchanges of data. </a:t>
            </a:r>
          </a:p>
        </p:txBody>
      </p:sp>
    </p:spTree>
    <p:extLst>
      <p:ext uri="{BB962C8B-B14F-4D97-AF65-F5344CB8AC3E}">
        <p14:creationId xmlns:p14="http://schemas.microsoft.com/office/powerpoint/2010/main" val="70893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Model Approach</a:t>
            </a:r>
          </a:p>
        </p:txBody>
      </p:sp>
      <p:sp>
        <p:nvSpPr>
          <p:cNvPr id="3" name="Text Placeholder 2"/>
          <p:cNvSpPr>
            <a:spLocks noGrp="1"/>
          </p:cNvSpPr>
          <p:nvPr>
            <p:ph type="body" sz="quarter" idx="10"/>
          </p:nvPr>
        </p:nvSpPr>
        <p:spPr/>
        <p:txBody>
          <a:bodyPr/>
          <a:lstStyle/>
          <a:p>
            <a:r>
              <a:rPr lang="en-GB" sz="2400" dirty="0"/>
              <a:t>The IES uses the W3C’s RDF architecture so it doesn’t have to worry about implementation – all that is already standardised. Instead, the IES specification concentrates on the data model (ontology). This is a logical model defining the types of things (elements) that can be exchanged, how those things can be related, and what properties they can have.</a:t>
            </a:r>
          </a:p>
          <a:p>
            <a:endParaRPr lang="en-GB" sz="2400" dirty="0"/>
          </a:p>
          <a:p>
            <a:r>
              <a:rPr lang="en-GB" sz="2400" dirty="0"/>
              <a:t>For example, IES specifies that there are people and there are locations. It also says that people can have names, and that they can be in locations*. This is all done using a diagram notation called UML**</a:t>
            </a:r>
          </a:p>
        </p:txBody>
      </p:sp>
      <p:sp>
        <p:nvSpPr>
          <p:cNvPr id="4" name="TextBox 3"/>
          <p:cNvSpPr txBox="1"/>
          <p:nvPr/>
        </p:nvSpPr>
        <p:spPr>
          <a:xfrm>
            <a:off x="2492511" y="6119063"/>
            <a:ext cx="7539243" cy="523220"/>
          </a:xfrm>
          <a:prstGeom prst="rect">
            <a:avLst/>
          </a:prstGeom>
          <a:noFill/>
        </p:spPr>
        <p:txBody>
          <a:bodyPr wrap="none" rtlCol="0">
            <a:spAutoFit/>
          </a:bodyPr>
          <a:lstStyle/>
          <a:p>
            <a:pPr algn="l"/>
            <a:r>
              <a:rPr lang="en-GB" sz="1400" dirty="0">
                <a:solidFill>
                  <a:schemeClr val="tx2"/>
                </a:solidFill>
                <a:latin typeface="Consolas" panose="020B0609020204030204" pitchFamily="49" charset="0"/>
                <a:cs typeface="Consolas" panose="020B0609020204030204" pitchFamily="49" charset="0"/>
              </a:rPr>
              <a:t>*Temporally – IES is smart enough to know that things can move</a:t>
            </a:r>
          </a:p>
          <a:p>
            <a:pPr algn="l"/>
            <a:r>
              <a:rPr lang="en-GB" sz="1400" dirty="0">
                <a:solidFill>
                  <a:schemeClr val="tx2"/>
                </a:solidFill>
                <a:latin typeface="Consolas" panose="020B0609020204030204" pitchFamily="49" charset="0"/>
                <a:cs typeface="Consolas" panose="020B0609020204030204" pitchFamily="49" charset="0"/>
              </a:rPr>
              <a:t>**Strictly speaking, it’s using the ODM profile for UML…more on that later</a:t>
            </a:r>
          </a:p>
        </p:txBody>
      </p:sp>
    </p:spTree>
    <p:extLst>
      <p:ext uri="{BB962C8B-B14F-4D97-AF65-F5344CB8AC3E}">
        <p14:creationId xmlns:p14="http://schemas.microsoft.com/office/powerpoint/2010/main" val="134898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Overview</a:t>
            </a:r>
          </a:p>
        </p:txBody>
      </p:sp>
      <p:sp>
        <p:nvSpPr>
          <p:cNvPr id="4" name="Rectangle 3"/>
          <p:cNvSpPr/>
          <p:nvPr/>
        </p:nvSpPr>
        <p:spPr>
          <a:xfrm>
            <a:off x="2844800" y="1580885"/>
            <a:ext cx="7596554" cy="7112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6"/>
                </a:solidFill>
                <a:latin typeface="Consolas" panose="020B0609020204030204" pitchFamily="49" charset="0"/>
                <a:cs typeface="Consolas" panose="020B0609020204030204" pitchFamily="49" charset="0"/>
              </a:rPr>
              <a:t>Foundation</a:t>
            </a:r>
          </a:p>
        </p:txBody>
      </p:sp>
      <p:sp>
        <p:nvSpPr>
          <p:cNvPr id="5" name="TextBox 4"/>
          <p:cNvSpPr txBox="1"/>
          <p:nvPr/>
        </p:nvSpPr>
        <p:spPr>
          <a:xfrm>
            <a:off x="3032369" y="1860508"/>
            <a:ext cx="7408985" cy="276999"/>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entities, events, states, relationships, attributes, measures, time, identifiers</a:t>
            </a:r>
          </a:p>
        </p:txBody>
      </p:sp>
      <p:sp>
        <p:nvSpPr>
          <p:cNvPr id="6" name="Rectangle 5"/>
          <p:cNvSpPr/>
          <p:nvPr/>
        </p:nvSpPr>
        <p:spPr>
          <a:xfrm>
            <a:off x="2844800" y="2392471"/>
            <a:ext cx="7596554" cy="907798"/>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rgbClr val="00B0F0"/>
                </a:solidFill>
                <a:latin typeface="Consolas" panose="020B0609020204030204" pitchFamily="49" charset="0"/>
                <a:cs typeface="Consolas" panose="020B0609020204030204" pitchFamily="49" charset="0"/>
              </a:rPr>
              <a:t>Key Concepts</a:t>
            </a:r>
          </a:p>
        </p:txBody>
      </p:sp>
      <p:sp>
        <p:nvSpPr>
          <p:cNvPr id="7" name="TextBox 6"/>
          <p:cNvSpPr txBox="1"/>
          <p:nvPr/>
        </p:nvSpPr>
        <p:spPr>
          <a:xfrm>
            <a:off x="3032369" y="2748071"/>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person, organisation, location, asset, account, document, travel, meetings, trade, communication, finance, etc. </a:t>
            </a:r>
          </a:p>
        </p:txBody>
      </p:sp>
      <p:sp>
        <p:nvSpPr>
          <p:cNvPr id="8" name="Rectangle 7"/>
          <p:cNvSpPr/>
          <p:nvPr/>
        </p:nvSpPr>
        <p:spPr>
          <a:xfrm>
            <a:off x="2844800" y="3400655"/>
            <a:ext cx="7596554" cy="907798"/>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3"/>
                </a:solidFill>
                <a:latin typeface="Consolas" panose="020B0609020204030204" pitchFamily="49" charset="0"/>
                <a:cs typeface="Consolas" panose="020B0609020204030204" pitchFamily="49" charset="0"/>
              </a:rPr>
              <a:t>Domain Concepts</a:t>
            </a:r>
          </a:p>
        </p:txBody>
      </p:sp>
      <p:sp>
        <p:nvSpPr>
          <p:cNvPr id="9" name="TextBox 8"/>
          <p:cNvSpPr txBox="1"/>
          <p:nvPr/>
        </p:nvSpPr>
        <p:spPr>
          <a:xfrm>
            <a:off x="3032368" y="3744532"/>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e.g. military, political, criminal, communications devices, real estate, vehicles, law enforcement, etc. </a:t>
            </a:r>
          </a:p>
        </p:txBody>
      </p:sp>
      <p:sp>
        <p:nvSpPr>
          <p:cNvPr id="10" name="Rectangle 9"/>
          <p:cNvSpPr/>
          <p:nvPr/>
        </p:nvSpPr>
        <p:spPr>
          <a:xfrm>
            <a:off x="2844800" y="4436192"/>
            <a:ext cx="7596554" cy="907798"/>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rtlCol="0" anchor="t"/>
          <a:lstStyle/>
          <a:p>
            <a:r>
              <a:rPr lang="en-GB" b="1" dirty="0">
                <a:solidFill>
                  <a:schemeClr val="accent5"/>
                </a:solidFill>
                <a:latin typeface="Consolas" panose="020B0609020204030204" pitchFamily="49" charset="0"/>
                <a:cs typeface="Consolas" panose="020B0609020204030204" pitchFamily="49" charset="0"/>
              </a:rPr>
              <a:t>Local Extensions</a:t>
            </a:r>
          </a:p>
        </p:txBody>
      </p:sp>
      <p:sp>
        <p:nvSpPr>
          <p:cNvPr id="11" name="TextBox 10"/>
          <p:cNvSpPr txBox="1"/>
          <p:nvPr/>
        </p:nvSpPr>
        <p:spPr>
          <a:xfrm>
            <a:off x="3032369" y="4748809"/>
            <a:ext cx="7080739" cy="461665"/>
          </a:xfrm>
          <a:prstGeom prst="rect">
            <a:avLst/>
          </a:prstGeom>
          <a:noFill/>
        </p:spPr>
        <p:txBody>
          <a:bodyPr wrap="square" rtlCol="0">
            <a:spAutoFit/>
          </a:bodyPr>
          <a:lstStyle/>
          <a:p>
            <a:pPr algn="l"/>
            <a:r>
              <a:rPr lang="en-GB" sz="1200" dirty="0">
                <a:solidFill>
                  <a:schemeClr val="tx1">
                    <a:lumMod val="50000"/>
                    <a:lumOff val="50000"/>
                  </a:schemeClr>
                </a:solidFill>
                <a:latin typeface="Consolas" panose="020B0609020204030204" pitchFamily="49" charset="0"/>
                <a:cs typeface="Consolas" panose="020B0609020204030204" pitchFamily="49" charset="0"/>
              </a:rPr>
              <a:t>always extending from the layer above to ensure maximum amount of understanding – i.e. you don’t just add a new concept, you extend from the lowest point possible</a:t>
            </a:r>
          </a:p>
        </p:txBody>
      </p:sp>
      <p:sp>
        <p:nvSpPr>
          <p:cNvPr id="12" name="Left Brace 11"/>
          <p:cNvSpPr/>
          <p:nvPr/>
        </p:nvSpPr>
        <p:spPr>
          <a:xfrm>
            <a:off x="2141415" y="1580885"/>
            <a:ext cx="508000" cy="2727568"/>
          </a:xfrm>
          <a:prstGeom prst="leftBrace">
            <a:avLst>
              <a:gd name="adj1" fmla="val 29871"/>
              <a:gd name="adj2" fmla="val 50000"/>
            </a:avLst>
          </a:prstGeom>
          <a:ln w="38100">
            <a:solidFill>
              <a:schemeClr val="tx1">
                <a:lumMod val="75000"/>
                <a:lumOff val="2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13" name="TextBox 12"/>
          <p:cNvSpPr txBox="1"/>
          <p:nvPr/>
        </p:nvSpPr>
        <p:spPr>
          <a:xfrm>
            <a:off x="1277076" y="2713836"/>
            <a:ext cx="864339" cy="461665"/>
          </a:xfrm>
          <a:prstGeom prst="rect">
            <a:avLst/>
          </a:prstGeom>
          <a:noFill/>
        </p:spPr>
        <p:txBody>
          <a:bodyPr wrap="none" rtlCol="0">
            <a:spAutoFit/>
          </a:bodyPr>
          <a:lstStyle/>
          <a:p>
            <a:pPr algn="l"/>
            <a:r>
              <a:rPr lang="en-GB" sz="2400" dirty="0">
                <a:solidFill>
                  <a:schemeClr val="tx1">
                    <a:lumMod val="75000"/>
                    <a:lumOff val="25000"/>
                  </a:schemeClr>
                </a:solidFill>
                <a:latin typeface="Consolas" panose="020B0609020204030204" pitchFamily="49" charset="0"/>
                <a:cs typeface="Consolas" panose="020B0609020204030204" pitchFamily="49" charset="0"/>
              </a:rPr>
              <a:t>IES4</a:t>
            </a:r>
          </a:p>
        </p:txBody>
      </p:sp>
    </p:spTree>
    <p:extLst>
      <p:ext uri="{BB962C8B-B14F-4D97-AF65-F5344CB8AC3E}">
        <p14:creationId xmlns:p14="http://schemas.microsoft.com/office/powerpoint/2010/main" val="140013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Lego™ not </a:t>
            </a:r>
            <a:r>
              <a:rPr lang="en-GB" dirty="0" err="1"/>
              <a:t>Airfix</a:t>
            </a:r>
            <a:r>
              <a:rPr lang="en-GB" dirty="0"/>
              <a:t>™ *</a:t>
            </a:r>
          </a:p>
        </p:txBody>
      </p:sp>
      <p:sp>
        <p:nvSpPr>
          <p:cNvPr id="3" name="Text Placeholder 2"/>
          <p:cNvSpPr>
            <a:spLocks noGrp="1"/>
          </p:cNvSpPr>
          <p:nvPr>
            <p:ph type="body" sz="quarter" idx="10"/>
          </p:nvPr>
        </p:nvSpPr>
        <p:spPr>
          <a:xfrm>
            <a:off x="842437" y="1301918"/>
            <a:ext cx="10632017" cy="1720251"/>
          </a:xfrm>
        </p:spPr>
        <p:txBody>
          <a:bodyPr/>
          <a:lstStyle/>
          <a:p>
            <a:r>
              <a:rPr lang="en-GB" sz="1600" dirty="0"/>
              <a:t>IES is not like a traditional data model. It is made up of a few re-usable components that you put together in different ways to make your model. It’s like Lego™ - the model might not exactly as you expected, but the parts move, and you can always change and extend it easily. You can also change small parts without breaking the rest of the model…</a:t>
            </a:r>
          </a:p>
          <a:p>
            <a:endParaRPr lang="en-GB" sz="1600" dirty="0"/>
          </a:p>
          <a:p>
            <a:r>
              <a:rPr lang="en-GB" sz="1600" dirty="0"/>
              <a:t>…I think that’s enough metaphor stretching for one day…</a:t>
            </a:r>
          </a:p>
        </p:txBody>
      </p:sp>
      <p:pic>
        <p:nvPicPr>
          <p:cNvPr id="4" name="Picture 3"/>
          <p:cNvPicPr>
            <a:picLocks noChangeAspect="1"/>
          </p:cNvPicPr>
          <p:nvPr/>
        </p:nvPicPr>
        <p:blipFill>
          <a:blip r:embed="rId2"/>
          <a:stretch>
            <a:fillRect/>
          </a:stretch>
        </p:blipFill>
        <p:spPr>
          <a:xfrm>
            <a:off x="6726264" y="3135285"/>
            <a:ext cx="3919031" cy="2606776"/>
          </a:xfrm>
          <a:prstGeom prst="rect">
            <a:avLst/>
          </a:prstGeom>
        </p:spPr>
      </p:pic>
      <p:pic>
        <p:nvPicPr>
          <p:cNvPr id="5" name="Picture 4"/>
          <p:cNvPicPr>
            <a:picLocks noChangeAspect="1"/>
          </p:cNvPicPr>
          <p:nvPr/>
        </p:nvPicPr>
        <p:blipFill>
          <a:blip r:embed="rId3"/>
          <a:stretch>
            <a:fillRect/>
          </a:stretch>
        </p:blipFill>
        <p:spPr>
          <a:xfrm>
            <a:off x="1580827" y="3169569"/>
            <a:ext cx="4205820" cy="2572492"/>
          </a:xfrm>
          <a:prstGeom prst="rect">
            <a:avLst/>
          </a:prstGeom>
        </p:spPr>
      </p:pic>
      <p:sp>
        <p:nvSpPr>
          <p:cNvPr id="6" name="TextBox 5"/>
          <p:cNvSpPr txBox="1"/>
          <p:nvPr/>
        </p:nvSpPr>
        <p:spPr>
          <a:xfrm>
            <a:off x="7245458" y="5728372"/>
            <a:ext cx="2898550" cy="246221"/>
          </a:xfrm>
          <a:prstGeom prst="rect">
            <a:avLst/>
          </a:prstGeom>
          <a:noFill/>
        </p:spPr>
        <p:txBody>
          <a:bodyPr wrap="none" rtlCol="0">
            <a:spAutoFit/>
          </a:bodyPr>
          <a:lstStyle/>
          <a:p>
            <a:pPr algn="l"/>
            <a:r>
              <a:rPr lang="en-GB" sz="1000" dirty="0">
                <a:solidFill>
                  <a:schemeClr val="tx2"/>
                </a:solidFill>
              </a:rPr>
              <a:t>Image creative commons, NASA, Maria </a:t>
            </a:r>
            <a:r>
              <a:rPr lang="en-GB" sz="1000" dirty="0" err="1">
                <a:solidFill>
                  <a:schemeClr val="tx2"/>
                </a:solidFill>
              </a:rPr>
              <a:t>Werries</a:t>
            </a:r>
            <a:endParaRPr lang="en-GB" sz="1000" dirty="0">
              <a:solidFill>
                <a:schemeClr val="tx2"/>
              </a:solidFill>
            </a:endParaRPr>
          </a:p>
        </p:txBody>
      </p:sp>
      <p:sp>
        <p:nvSpPr>
          <p:cNvPr id="7" name="TextBox 6"/>
          <p:cNvSpPr txBox="1"/>
          <p:nvPr/>
        </p:nvSpPr>
        <p:spPr>
          <a:xfrm>
            <a:off x="2314899" y="5725789"/>
            <a:ext cx="2829621" cy="246221"/>
          </a:xfrm>
          <a:prstGeom prst="rect">
            <a:avLst/>
          </a:prstGeom>
          <a:noFill/>
        </p:spPr>
        <p:txBody>
          <a:bodyPr wrap="none" rtlCol="0">
            <a:spAutoFit/>
          </a:bodyPr>
          <a:lstStyle/>
          <a:p>
            <a:pPr algn="l"/>
            <a:r>
              <a:rPr lang="en-GB" sz="1000" dirty="0">
                <a:solidFill>
                  <a:schemeClr val="tx2"/>
                </a:solidFill>
              </a:rPr>
              <a:t>Image </a:t>
            </a:r>
            <a:r>
              <a:rPr lang="en-GB" sz="1000" dirty="0" err="1">
                <a:solidFill>
                  <a:schemeClr val="tx2"/>
                </a:solidFill>
              </a:rPr>
              <a:t>wikimedia</a:t>
            </a:r>
            <a:r>
              <a:rPr lang="en-GB" sz="1000" dirty="0">
                <a:solidFill>
                  <a:schemeClr val="tx2"/>
                </a:solidFill>
              </a:rPr>
              <a:t> commons, </a:t>
            </a:r>
            <a:r>
              <a:rPr lang="en-GB" sz="1000" dirty="0" err="1">
                <a:solidFill>
                  <a:schemeClr val="tx2"/>
                </a:solidFill>
              </a:rPr>
              <a:t>author:Tangopaso</a:t>
            </a:r>
            <a:endParaRPr lang="en-GB" sz="1000" dirty="0">
              <a:solidFill>
                <a:schemeClr val="tx2"/>
              </a:solidFill>
            </a:endParaRPr>
          </a:p>
        </p:txBody>
      </p:sp>
      <p:sp>
        <p:nvSpPr>
          <p:cNvPr id="8" name="Text Placeholder 2"/>
          <p:cNvSpPr txBox="1">
            <a:spLocks/>
          </p:cNvSpPr>
          <p:nvPr/>
        </p:nvSpPr>
        <p:spPr>
          <a:xfrm>
            <a:off x="3161654" y="6548033"/>
            <a:ext cx="6160577" cy="309967"/>
          </a:xfrm>
          <a:prstGeom prst="rect">
            <a:avLst/>
          </a:prstGeom>
        </p:spPr>
        <p:txBody>
          <a:bodyPr/>
          <a:lstStyle>
            <a:lvl1pPr marL="0" indent="0" algn="l" defTabSz="457200" rtl="0" fontAlgn="base">
              <a:spcBef>
                <a:spcPct val="20000"/>
              </a:spcBef>
              <a:spcAft>
                <a:spcPct val="0"/>
              </a:spcAft>
              <a:buFont typeface="Arial" charset="0"/>
              <a:buNone/>
              <a:defRPr sz="2800" kern="1200">
                <a:solidFill>
                  <a:schemeClr val="tx2"/>
                </a:solidFill>
                <a:latin typeface="Consolas" panose="020B0609020204030204" pitchFamily="49" charset="0"/>
                <a:ea typeface="ＭＳ Ｐゴシック" charset="0"/>
                <a:cs typeface="Consolas" panose="020B0609020204030204" pitchFamily="49"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100" dirty="0"/>
              <a:t>*</a:t>
            </a:r>
            <a:r>
              <a:rPr lang="en-GB" sz="1100" dirty="0" err="1"/>
              <a:t>Airfix</a:t>
            </a:r>
            <a:r>
              <a:rPr lang="en-GB" sz="1100" dirty="0"/>
              <a:t> is a UK model kit company – similar to </a:t>
            </a:r>
            <a:r>
              <a:rPr lang="en-GB" sz="1100" dirty="0" err="1"/>
              <a:t>Revell</a:t>
            </a:r>
            <a:r>
              <a:rPr lang="en-GB" sz="1100" dirty="0"/>
              <a:t>™, Heller™ or Tamiya™. </a:t>
            </a:r>
          </a:p>
        </p:txBody>
      </p:sp>
    </p:spTree>
    <p:extLst>
      <p:ext uri="{BB962C8B-B14F-4D97-AF65-F5344CB8AC3E}">
        <p14:creationId xmlns:p14="http://schemas.microsoft.com/office/powerpoint/2010/main" val="2101408353"/>
      </p:ext>
    </p:extLst>
  </p:cSld>
  <p:clrMapOvr>
    <a:masterClrMapping/>
  </p:clrMapOvr>
</p:sld>
</file>

<file path=ppt/theme/theme1.xml><?xml version="1.0" encoding="utf-8"?>
<a:theme xmlns:a="http://schemas.openxmlformats.org/drawingml/2006/main" name="Office Theme">
  <a:themeElements>
    <a:clrScheme name="MI5 Colour Scheme">
      <a:dk1>
        <a:srgbClr val="272727"/>
      </a:dk1>
      <a:lt1>
        <a:sysClr val="window" lastClr="FFFFFF"/>
      </a:lt1>
      <a:dk2>
        <a:srgbClr val="004D71"/>
      </a:dk2>
      <a:lt2>
        <a:srgbClr val="E5EBEF"/>
      </a:lt2>
      <a:accent1>
        <a:srgbClr val="00ACAF"/>
      </a:accent1>
      <a:accent2>
        <a:srgbClr val="F9AF00"/>
      </a:accent2>
      <a:accent3>
        <a:srgbClr val="E11F21"/>
      </a:accent3>
      <a:accent4>
        <a:srgbClr val="002B3C"/>
      </a:accent4>
      <a:accent5>
        <a:srgbClr val="44195E"/>
      </a:accent5>
      <a:accent6>
        <a:srgbClr val="1C6B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6219</Words>
  <Application>Microsoft Office PowerPoint</Application>
  <PresentationFormat>Widescreen</PresentationFormat>
  <Paragraphs>718</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Calibri</vt:lpstr>
      <vt:lpstr>Consolas</vt:lpstr>
      <vt:lpstr>Wingdings</vt:lpstr>
      <vt:lpstr>Office Theme</vt:lpstr>
      <vt:lpstr>Introduction to IES</vt:lpstr>
      <vt:lpstr>What and why</vt:lpstr>
      <vt:lpstr>Usage: Data Exchange</vt:lpstr>
      <vt:lpstr>Usage: Synchronisation</vt:lpstr>
      <vt:lpstr>Usage: Storage</vt:lpstr>
      <vt:lpstr>Architecture</vt:lpstr>
      <vt:lpstr>Data Model Approach</vt:lpstr>
      <vt:lpstr>Model Overview</vt:lpstr>
      <vt:lpstr>Lego™ not Airfix™ *</vt:lpstr>
      <vt:lpstr>Model Notation</vt:lpstr>
      <vt:lpstr>Digression - RDF</vt:lpstr>
      <vt:lpstr>Digression – RDF URIs</vt:lpstr>
      <vt:lpstr>Digression – RDF Schema</vt:lpstr>
      <vt:lpstr>More on Classes and SubClasses</vt:lpstr>
      <vt:lpstr>Instance Notation</vt:lpstr>
      <vt:lpstr>Because you love to see RDF…</vt:lpstr>
      <vt:lpstr>IES Model – Top of the Shop</vt:lpstr>
      <vt:lpstr>Space &amp; Time</vt:lpstr>
      <vt:lpstr>Space-Time Diagrams</vt:lpstr>
      <vt:lpstr>IES Model – Elements</vt:lpstr>
      <vt:lpstr>Elements – Back to Fred</vt:lpstr>
      <vt:lpstr>And repeat…</vt:lpstr>
      <vt:lpstr>4D Fred</vt:lpstr>
      <vt:lpstr>Doing Stuff</vt:lpstr>
      <vt:lpstr>Event Participant</vt:lpstr>
      <vt:lpstr>About bloody time</vt:lpstr>
      <vt:lpstr>Bounding State</vt:lpstr>
      <vt:lpstr>I’ve started so I’ll finish</vt:lpstr>
      <vt:lpstr>IES Time Elements</vt:lpstr>
      <vt:lpstr>Locations</vt:lpstr>
      <vt:lpstr>Quick Recap</vt:lpstr>
      <vt:lpstr>Names and Identifiers</vt:lpstr>
      <vt:lpstr>Information</vt:lpstr>
      <vt:lpstr>Representation</vt:lpstr>
      <vt:lpstr>Digression - transitivity</vt:lpstr>
      <vt:lpstr>Digression: powertypes</vt:lpstr>
      <vt:lpstr>Back to representations</vt:lpstr>
      <vt:lpstr>Naming schemes</vt:lpstr>
      <vt:lpstr>Hierarchies of Naming Schemes</vt:lpstr>
      <vt:lpstr>Quick recap - representation</vt:lpstr>
      <vt:lpstr>Big Recap – It’s like Lego™</vt:lpstr>
      <vt:lpstr>Worked Example - Hospital</vt:lpstr>
      <vt:lpstr>Hospital Structure</vt:lpstr>
      <vt:lpstr>Fred’s States</vt:lpstr>
      <vt:lpstr>Complete Example</vt:lpstr>
      <vt:lpstr>RDF Triples serialized as N3</vt:lpstr>
      <vt:lpstr>…and as JSON-LD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2020-01-30T16:03:51Z</dcterms:created>
  <dcterms:modified xsi:type="dcterms:W3CDTF">2020-01-30T16:04:45Z</dcterms:modified>
</cp:coreProperties>
</file>