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1" r:id="rId7"/>
    <p:sldId id="262" r:id="rId8"/>
    <p:sldId id="264" r:id="rId9"/>
    <p:sldId id="274" r:id="rId10"/>
    <p:sldId id="275" r:id="rId11"/>
    <p:sldId id="276" r:id="rId12"/>
    <p:sldId id="260" r:id="rId13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5899" autoAdjust="0"/>
  </p:normalViewPr>
  <p:slideViewPr>
    <p:cSldViewPr snapToGrid="0">
      <p:cViewPr>
        <p:scale>
          <a:sx n="50" d="100"/>
          <a:sy n="50" d="100"/>
        </p:scale>
        <p:origin x="2832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Ver Últimas Noticias</a:t>
          </a: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Información Pilotos y Circuitos</a:t>
          </a: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Clasificación Pilotos y Escuderías</a:t>
          </a: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 custLinFactNeighborX="-15794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>
          <a:noFill/>
        </a:ln>
      </dgm:spPr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601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Ver Últimas Noticias</a:t>
          </a: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22039" y="2172983"/>
          <a:ext cx="581632" cy="58163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Información Pilotos y Circuitos</a:t>
          </a: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48476" y="3958848"/>
          <a:ext cx="528758" cy="5287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Clasificación Pilotos y Escuderías</a:t>
          </a:r>
        </a:p>
      </dsp:txBody>
      <dsp:txXfrm>
        <a:off x="1625711" y="3519456"/>
        <a:ext cx="3981338" cy="1407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iconos"/>
  <dgm:desc val="S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4EA90-306F-45C7-8AEA-F0890CB16039}" type="datetime1">
              <a:rPr lang="es-ES" smtClean="0"/>
              <a:t>12/06/2022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A7EAC-D564-4069-B91B-517386FC9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625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A226-B20B-4D06-8640-8814B3489581}" type="datetime1">
              <a:rPr lang="es-ES" smtClean="0"/>
              <a:pPr/>
              <a:t>12/06/2022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3E773-7C4B-4260-8A45-886C6E4C8EB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683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96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321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7236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112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4729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1872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7233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2894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896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471103-BF6F-4523-9C54-5778E416DB58}" type="datetime1">
              <a:rPr lang="es-ES" noProof="0" smtClean="0"/>
              <a:t>12/06/2022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921E0-F9B3-4702-8EC0-299925A79D98}" type="datetime1">
              <a:rPr lang="es-ES" noProof="0" smtClean="0"/>
              <a:t>12/06/2022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78A963-0DBC-4F57-AC62-29DD17473BF1}" type="datetime1">
              <a:rPr lang="es-ES" noProof="0" smtClean="0"/>
              <a:t>12/06/2022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8DF8EB-855A-4C83-AF3D-50B349D4E538}" type="datetime1">
              <a:rPr lang="es-ES" noProof="0" smtClean="0"/>
              <a:t>12/06/2022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9B2C39-3850-493C-952C-ECB939438560}" type="datetime1">
              <a:rPr lang="es-ES" noProof="0" smtClean="0"/>
              <a:t>12/06/2022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5FC420-51AA-4FAF-95BB-30176D68DEE8}" type="datetime1">
              <a:rPr lang="es-ES" noProof="0" smtClean="0"/>
              <a:t>12/06/2022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F8B10C-B5AA-496A-AB83-56DD82CCA5A4}" type="datetime1">
              <a:rPr lang="es-ES" noProof="0" smtClean="0"/>
              <a:t>12/06/2022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E055F8-74A9-4173-B5CF-879C893039BB}" type="datetime1">
              <a:rPr lang="es-ES" noProof="0" smtClean="0"/>
              <a:t>12/06/2022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41DB3-9D6D-4B67-A217-70651BDEF77B}" type="datetime1">
              <a:rPr lang="es-ES" noProof="0" smtClean="0"/>
              <a:t>12/06/2022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F7798-4E4E-464F-96F9-7EFD6F0AD4BD}" type="datetime1">
              <a:rPr lang="es-ES" noProof="0" smtClean="0"/>
              <a:t>12/06/2022</a:t>
            </a:fld>
            <a:endParaRPr lang="es-ES" noProof="0" dirty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B86E2E8-7102-4A1A-AF5B-45BB32A33A1B}" type="datetime1">
              <a:rPr lang="es-ES" noProof="0" smtClean="0"/>
              <a:t>12/06/2022</a:t>
            </a:fld>
            <a:endParaRPr lang="es-ES" noProof="0" dirty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F9BA73C7-9371-4491-AB0C-39991AAC6058}" type="datetime1">
              <a:rPr lang="es-ES" noProof="0" smtClean="0"/>
              <a:t>12/06/2022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es-ES" sz="3000" dirty="0">
                <a:solidFill>
                  <a:schemeClr val="tx1"/>
                </a:solidFill>
              </a:rPr>
              <a:t>Aplicación Fórmula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1604338"/>
          </a:xfrm>
        </p:spPr>
        <p:txBody>
          <a:bodyPr rtlCol="0">
            <a:normAutofit/>
          </a:bodyPr>
          <a:lstStyle/>
          <a:p>
            <a:pPr rtl="0"/>
            <a:r>
              <a:rPr lang="es-ES" sz="1800" dirty="0">
                <a:solidFill>
                  <a:schemeClr val="tx1"/>
                </a:solidFill>
              </a:rPr>
              <a:t>Proyecto Fin de Grado</a:t>
            </a:r>
          </a:p>
          <a:p>
            <a:pPr rtl="0"/>
            <a:r>
              <a:rPr lang="es-ES" sz="1800" dirty="0">
                <a:solidFill>
                  <a:schemeClr val="tx1"/>
                </a:solidFill>
              </a:rPr>
              <a:t>IES Luis Vives</a:t>
            </a:r>
          </a:p>
          <a:p>
            <a:pPr rtl="0"/>
            <a:r>
              <a:rPr lang="es-ES" sz="1800" dirty="0">
                <a:solidFill>
                  <a:schemeClr val="tx1"/>
                </a:solidFill>
              </a:rPr>
              <a:t>Saúl Mellado Herrera</a:t>
            </a:r>
          </a:p>
          <a:p>
            <a:pPr rtl="0"/>
            <a:endParaRPr lang="es-ES" sz="1800" dirty="0">
              <a:solidFill>
                <a:schemeClr val="tx1"/>
              </a:solidFill>
            </a:endParaRPr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2D91A1AC-30FC-66FD-9E9E-BBAB419947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045" r="16045"/>
          <a:stretch>
            <a:fillRect/>
          </a:stretch>
        </p:blipFill>
        <p:spPr>
          <a:xfrm>
            <a:off x="5768583" y="0"/>
            <a:ext cx="64234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Presentación</a:t>
            </a:r>
          </a:p>
        </p:txBody>
      </p:sp>
      <p:pic>
        <p:nvPicPr>
          <p:cNvPr id="11268" name="Picture 4" descr="Fondos de pantalla de Formula 1 - FondosMil">
            <a:extLst>
              <a:ext uri="{FF2B5EF4-FFF2-40B4-BE49-F238E27FC236}">
                <a16:creationId xmlns:a16="http://schemas.microsoft.com/office/drawing/2014/main" id="{9D45A0C7-3792-391F-1B69-C8A2FF3DD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908" y="0"/>
            <a:ext cx="754109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Marcador de contenido 2" descr="Viñetas de icono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990065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640692"/>
            <a:ext cx="5925310" cy="325525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2400" dirty="0"/>
              <a:t>Desarrollo del proyecto realizado utilizando     KANBAN para gestionar las tareas a realizar.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del apartado Projects de GitHub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Fechas Clave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2400" dirty="0"/>
              <a:t> 30 Abril -&gt; Desarrollo Backend 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31 Mayo -&gt; Desarrollo FrontEnd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2400" dirty="0"/>
              <a:t> 10 Junio -&gt; Finalizar Documentación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42FC48E-7225-E17D-F37D-B7E360F2B8D2}"/>
              </a:ext>
            </a:extLst>
          </p:cNvPr>
          <p:cNvSpPr txBox="1">
            <a:spLocks/>
          </p:cNvSpPr>
          <p:nvPr/>
        </p:nvSpPr>
        <p:spPr bwMode="blackWhite">
          <a:xfrm>
            <a:off x="804672" y="738003"/>
            <a:ext cx="4929378" cy="1495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Planificación</a:t>
            </a:r>
          </a:p>
        </p:txBody>
      </p:sp>
      <p:pic>
        <p:nvPicPr>
          <p:cNvPr id="11" name="Imagen 10" descr="Calendario&#10;&#10;Descripción generada automáticamente">
            <a:extLst>
              <a:ext uri="{FF2B5EF4-FFF2-40B4-BE49-F238E27FC236}">
                <a16:creationId xmlns:a16="http://schemas.microsoft.com/office/drawing/2014/main" id="{85055C5B-98A6-1766-BE93-CF90FF572E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453" r="33497" b="1"/>
          <a:stretch/>
        </p:blipFill>
        <p:spPr>
          <a:xfrm>
            <a:off x="7262622" y="10"/>
            <a:ext cx="492937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0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2A87138B-1A94-4776-7339-F729BE6DF0F1}"/>
              </a:ext>
            </a:extLst>
          </p:cNvPr>
          <p:cNvSpPr txBox="1">
            <a:spLocks/>
          </p:cNvSpPr>
          <p:nvPr/>
        </p:nvSpPr>
        <p:spPr bwMode="blackWhite">
          <a:xfrm>
            <a:off x="900908" y="803779"/>
            <a:ext cx="10634134" cy="1495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Herramientas utilizadas</a:t>
            </a:r>
          </a:p>
        </p:txBody>
      </p:sp>
      <p:pic>
        <p:nvPicPr>
          <p:cNvPr id="6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A0817AE-0CF9-8203-73CB-A08193549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607" y="2677115"/>
            <a:ext cx="2685304" cy="1503770"/>
          </a:xfrm>
          <a:prstGeom prst="rect">
            <a:avLst/>
          </a:prstGeom>
        </p:spPr>
      </p:pic>
      <p:pic>
        <p:nvPicPr>
          <p:cNvPr id="1028" name="Picture 4" descr="Logotipo de android - Iconos gratis de logo">
            <a:extLst>
              <a:ext uri="{FF2B5EF4-FFF2-40B4-BE49-F238E27FC236}">
                <a16:creationId xmlns:a16="http://schemas.microsoft.com/office/drawing/2014/main" id="{4180788C-AAB3-1E3E-30A4-024C144B9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338" y="4473403"/>
            <a:ext cx="1812741" cy="181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 descr="Logotipo&#10;&#10;Descripción generada automáticamente">
            <a:extLst>
              <a:ext uri="{FF2B5EF4-FFF2-40B4-BE49-F238E27FC236}">
                <a16:creationId xmlns:a16="http://schemas.microsoft.com/office/drawing/2014/main" id="{D9BBF405-9A06-AFEA-8E78-955446D3FF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508" y="2645461"/>
            <a:ext cx="2905885" cy="1490389"/>
          </a:xfrm>
          <a:prstGeom prst="rect">
            <a:avLst/>
          </a:prstGeom>
        </p:spPr>
      </p:pic>
      <p:pic>
        <p:nvPicPr>
          <p:cNvPr id="1034" name="Picture 10" descr="GitKraken SVG Vector Logos - Vector Logo Zone">
            <a:extLst>
              <a:ext uri="{FF2B5EF4-FFF2-40B4-BE49-F238E27FC236}">
                <a16:creationId xmlns:a16="http://schemas.microsoft.com/office/drawing/2014/main" id="{D006CDF2-3AAC-B8F2-4770-F9E7E4FA4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915" y="2638591"/>
            <a:ext cx="2991588" cy="149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ola Mundo con Spring Boot – Fragmentos de Código">
            <a:extLst>
              <a:ext uri="{FF2B5EF4-FFF2-40B4-BE49-F238E27FC236}">
                <a16:creationId xmlns:a16="http://schemas.microsoft.com/office/drawing/2014/main" id="{69A7C588-4619-16DA-64A5-F539FD5FF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432" y="4473403"/>
            <a:ext cx="2576872" cy="192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D7BCA30-1656-9908-8AAD-0E8B5A983E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8607" y="4701665"/>
            <a:ext cx="2755378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6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AC9E197-5DE9-ABF4-5E02-2EB75004773A}"/>
              </a:ext>
            </a:extLst>
          </p:cNvPr>
          <p:cNvSpPr txBox="1">
            <a:spLocks/>
          </p:cNvSpPr>
          <p:nvPr/>
        </p:nvSpPr>
        <p:spPr bwMode="blackWhite">
          <a:xfrm>
            <a:off x="818449" y="809256"/>
            <a:ext cx="10653184" cy="1495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Justificación tecnológica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A6BF392-E855-B6D8-C291-12D872197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7" y="2305050"/>
            <a:ext cx="3933825" cy="46101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1E3BFB4-0C1B-F859-20F2-2AC56AFAB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56" y="3428999"/>
            <a:ext cx="4226271" cy="222044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FCCC282-7F9E-34EA-4841-99AD960F17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4546" y="3429000"/>
            <a:ext cx="3947454" cy="222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46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516" y="2640692"/>
            <a:ext cx="3900678" cy="355055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s-ES" sz="2400" dirty="0"/>
              <a:t>Aquí se obtiene la información de las paginas webs. </a:t>
            </a:r>
          </a:p>
          <a:p>
            <a:pPr algn="l"/>
            <a:r>
              <a:rPr lang="es-ES" sz="2400" dirty="0"/>
              <a:t>Mediante el uso de la librería JSOUP nos permite leer el html de las páginas para obtener los datos que necesitamos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44DCC79-1FCF-74C9-81B6-75544E878EBE}"/>
              </a:ext>
            </a:extLst>
          </p:cNvPr>
          <p:cNvSpPr txBox="1">
            <a:spLocks/>
          </p:cNvSpPr>
          <p:nvPr/>
        </p:nvSpPr>
        <p:spPr bwMode="blackWhite">
          <a:xfrm>
            <a:off x="662516" y="666750"/>
            <a:ext cx="3310128" cy="1276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274320" tIns="182880" rIns="274320" bIns="182880" rtlCol="0" anchor="ctr" anchorCtr="1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Scrapper web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E6ABAAC-8CA7-E906-1509-7213102FB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744" y="417623"/>
            <a:ext cx="7076906" cy="602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05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640692"/>
            <a:ext cx="4486656" cy="325525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s-ES" sz="2800" dirty="0"/>
              <a:t>Login en nuestro servidor mediante el uso de token JWT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6E97A58-1E4B-9D46-4349-30CD8A48C657}"/>
              </a:ext>
            </a:extLst>
          </p:cNvPr>
          <p:cNvSpPr txBox="1">
            <a:spLocks/>
          </p:cNvSpPr>
          <p:nvPr/>
        </p:nvSpPr>
        <p:spPr bwMode="blackWhite">
          <a:xfrm>
            <a:off x="662516" y="1144898"/>
            <a:ext cx="4900083" cy="1293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Login con JWT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4C85ED1-51DA-7C27-EAF0-AE7F3226A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209" y="1143029"/>
            <a:ext cx="6220191" cy="447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01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dirty="0"/>
              <a:t>Test unitarios realizados con Mockito.</a:t>
            </a:r>
          </a:p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dirty="0"/>
              <a:t>Peticiones al servidor testeadas.</a:t>
            </a:r>
          </a:p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dirty="0"/>
              <a:t>Controladores y repositorios</a:t>
            </a:r>
          </a:p>
        </p:txBody>
      </p:sp>
      <p:sp>
        <p:nvSpPr>
          <p:cNvPr id="4103" name="Rectangle 4102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urso de pruebas unitarias con Mockito | OpenWebinars">
            <a:extLst>
              <a:ext uri="{FF2B5EF4-FFF2-40B4-BE49-F238E27FC236}">
                <a16:creationId xmlns:a16="http://schemas.microsoft.com/office/drawing/2014/main" id="{E9AF5276-E833-5CF0-F380-8A67330CB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3366" y="1872234"/>
            <a:ext cx="6227064" cy="311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8B22D1A0-8A00-EC6B-D01F-81B3804B13AA}"/>
              </a:ext>
            </a:extLst>
          </p:cNvPr>
          <p:cNvSpPr txBox="1">
            <a:spLocks/>
          </p:cNvSpPr>
          <p:nvPr/>
        </p:nvSpPr>
        <p:spPr bwMode="blackWhite">
          <a:xfrm>
            <a:off x="662516" y="666750"/>
            <a:ext cx="3310128" cy="1276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274320" tIns="182880" rIns="274320" bIns="182880" rtlCol="0" anchor="ctr" anchorCtr="1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Test Unitarios</a:t>
            </a:r>
          </a:p>
        </p:txBody>
      </p:sp>
    </p:spTree>
    <p:extLst>
      <p:ext uri="{BB962C8B-B14F-4D97-AF65-F5344CB8AC3E}">
        <p14:creationId xmlns:p14="http://schemas.microsoft.com/office/powerpoint/2010/main" val="3692016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0" y="2428513"/>
            <a:ext cx="4933950" cy="1936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Gracias por su atención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9777" y="5857494"/>
            <a:ext cx="4451773" cy="3101983"/>
          </a:xfrm>
        </p:spPr>
        <p:txBody>
          <a:bodyPr rtlCol="0">
            <a:normAutofit/>
          </a:bodyPr>
          <a:lstStyle/>
          <a:p>
            <a:pPr rtl="0"/>
            <a:r>
              <a:rPr lang="es-ES" sz="3200" dirty="0">
                <a:solidFill>
                  <a:schemeClr val="bg1"/>
                </a:solidFill>
              </a:rPr>
              <a:t>Saul Mellado Herrera</a:t>
            </a:r>
          </a:p>
        </p:txBody>
      </p:sp>
      <p:pic>
        <p:nvPicPr>
          <p:cNvPr id="5" name="Marcador de posición de imagen 5">
            <a:extLst>
              <a:ext uri="{FF2B5EF4-FFF2-40B4-BE49-F238E27FC236}">
                <a16:creationId xmlns:a16="http://schemas.microsoft.com/office/drawing/2014/main" id="{70102826-B362-E479-96AE-2848B52A6C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045" r="16045"/>
          <a:stretch>
            <a:fillRect/>
          </a:stretch>
        </p:blipFill>
        <p:spPr>
          <a:xfrm>
            <a:off x="0" y="0"/>
            <a:ext cx="5794767" cy="682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financiero</Template>
  <TotalTime>58</TotalTime>
  <Words>147</Words>
  <Application>Microsoft Office PowerPoint</Application>
  <PresentationFormat>Panorámica</PresentationFormat>
  <Paragraphs>37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Paquete</vt:lpstr>
      <vt:lpstr>Aplicación Fórmula 1</vt:lpstr>
      <vt:lpstr>Presentación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Fórmula 1</dc:title>
  <dc:creator>Saúl Mellado Herrera</dc:creator>
  <cp:lastModifiedBy>Saúl Mellado Herrera</cp:lastModifiedBy>
  <cp:revision>3</cp:revision>
  <dcterms:created xsi:type="dcterms:W3CDTF">2022-06-12T14:37:44Z</dcterms:created>
  <dcterms:modified xsi:type="dcterms:W3CDTF">2022-06-12T15:36:11Z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