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10"/>
  </p:notesMasterIdLst>
  <p:sldIdLst>
    <p:sldId id="266" r:id="rId3"/>
    <p:sldId id="257" r:id="rId4"/>
    <p:sldId id="258" r:id="rId5"/>
    <p:sldId id="267" r:id="rId6"/>
    <p:sldId id="268" r:id="rId7"/>
    <p:sldId id="259" r:id="rId8"/>
    <p:sldId id="260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6"/>
  </p:normalViewPr>
  <p:slideViewPr>
    <p:cSldViewPr snapToGrid="0" snapToObjects="1">
      <p:cViewPr varScale="1">
        <p:scale>
          <a:sx n="126" d="100"/>
          <a:sy n="126" d="100"/>
        </p:scale>
        <p:origin x="-40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53874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19/03/24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矩形 6"/>
          <p:cNvSpPr>
            <a:spLocks noChangeArrowheads="1"/>
          </p:cNvSpPr>
          <p:nvPr userDrawn="1"/>
        </p:nvSpPr>
        <p:spPr bwMode="auto">
          <a:xfrm>
            <a:off x="8647114" y="4914900"/>
            <a:ext cx="453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defTabSz="914400" eaLnBrk="1" hangingPunct="1">
              <a:defRPr/>
            </a:pPr>
            <a:fld id="{66452520-A09E-4FF4-AB8E-D92BDE823069}" type="slidenum">
              <a:rPr lang="zh-CN" altLang="en-US" b="1" kern="1200" smtClean="0">
                <a:solidFill>
                  <a:prstClr val="black"/>
                </a:solidFill>
                <a:latin typeface="Calibri" pitchFamily="34" charset="0"/>
                <a:ea typeface="SimSun" pitchFamily="2" charset="-122"/>
                <a:cs typeface="+mn-cs"/>
              </a:rPr>
              <a:pPr defTabSz="914400" eaLnBrk="1" hangingPunct="1">
                <a:defRPr/>
              </a:pPr>
              <a:t>‹#›</a:t>
            </a:fld>
            <a:endParaRPr lang="en-US" altLang="zh-CN" b="1" kern="1200" dirty="0" smtClean="0">
              <a:solidFill>
                <a:prstClr val="black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817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19/03/24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4" y="4914900"/>
            <a:ext cx="453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defTabSz="914400" eaLnBrk="1" hangingPunct="1">
              <a:defRPr/>
            </a:pPr>
            <a:fld id="{66452520-A09E-4FF4-AB8E-D92BDE823069}" type="slidenum">
              <a:rPr lang="zh-CN" altLang="en-US" b="1" kern="1200" smtClean="0">
                <a:solidFill>
                  <a:prstClr val="black"/>
                </a:solidFill>
                <a:latin typeface="Calibri" pitchFamily="34" charset="0"/>
                <a:ea typeface="SimSun" pitchFamily="2" charset="-122"/>
                <a:cs typeface="+mn-cs"/>
              </a:rPr>
              <a:pPr defTabSz="914400" eaLnBrk="1" hangingPunct="1">
                <a:defRPr/>
              </a:pPr>
              <a:t>‹#›</a:t>
            </a:fld>
            <a:endParaRPr lang="en-US" altLang="zh-CN" b="1" kern="1200" dirty="0" smtClean="0">
              <a:solidFill>
                <a:prstClr val="black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4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19/03/24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4" y="4914900"/>
            <a:ext cx="453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defTabSz="914400" eaLnBrk="1" hangingPunct="1">
              <a:defRPr/>
            </a:pPr>
            <a:fld id="{66452520-A09E-4FF4-AB8E-D92BDE823069}" type="slidenum">
              <a:rPr lang="zh-CN" altLang="en-US" b="1" kern="1200" smtClean="0">
                <a:solidFill>
                  <a:prstClr val="black"/>
                </a:solidFill>
                <a:latin typeface="Calibri" pitchFamily="34" charset="0"/>
                <a:ea typeface="SimSun" pitchFamily="2" charset="-122"/>
                <a:cs typeface="+mn-cs"/>
              </a:rPr>
              <a:pPr defTabSz="914400" eaLnBrk="1" hangingPunct="1">
                <a:defRPr/>
              </a:pPr>
              <a:t>‹#›</a:t>
            </a:fld>
            <a:endParaRPr lang="en-US" altLang="zh-CN" b="1" kern="1200" dirty="0" smtClean="0">
              <a:solidFill>
                <a:prstClr val="black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57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19/03/24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843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19/03/24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915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19/03/24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2964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19/03/24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52394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19/03/24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3903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19/03/24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48004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19/03/24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7269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19/03/24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58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37177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</a:t>
            </a:r>
            <a:r>
              <a:rPr lang="mr-IN" dirty="0" smtClean="0"/>
              <a:t>–</a:t>
            </a:r>
            <a:r>
              <a:rPr dirty="0" smtClean="0"/>
              <a:t> </a:t>
            </a:r>
            <a:r>
              <a:rPr lang="en-US" dirty="0" smtClean="0"/>
              <a:t>DOTS Interop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xmlns:p14="http://schemas.microsoft.com/office/powerpoint/2010/main"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hangingPunct="1"/>
            <a:fld id="{AA309A6D-C09C-4548-B29A-6CF363A7E532}" type="datetimeFigureOut">
              <a:rPr lang="fr-FR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914400" hangingPunct="1"/>
              <a:t>19/03/24</a:t>
            </a:fld>
            <a:endParaRPr lang="fr-BE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hangingPunct="1"/>
            <a:endParaRPr lang="fr-BE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hangingPunct="1"/>
            <a:fld id="{CF4668DC-857F-487D-BFFA-8C0CA5037977}" type="slidenum">
              <a:rPr lang="fr-BE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914400" hangingPunct="1"/>
              <a:t>‹#›</a:t>
            </a:fld>
            <a:endParaRPr lang="fr-BE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6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ttdots/go-dot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ttdots/go-dots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31" y="465835"/>
            <a:ext cx="4453348" cy="1678779"/>
          </a:xfrm>
        </p:spPr>
        <p:txBody>
          <a:bodyPr>
            <a:normAutofit/>
          </a:bodyPr>
          <a:lstStyle/>
          <a:p>
            <a:r>
              <a:rPr lang="en-US" dirty="0"/>
              <a:t>IETF Hackathon:</a:t>
            </a:r>
            <a:br>
              <a:rPr lang="en-US" dirty="0"/>
            </a:br>
            <a:r>
              <a:rPr lang="en-US" altLang="ja-JP" dirty="0"/>
              <a:t>DOTS</a:t>
            </a:r>
            <a:r>
              <a:rPr lang="ja-JP" altLang="en-US" dirty="0"/>
              <a:t> </a:t>
            </a:r>
            <a:r>
              <a:rPr lang="en-US" altLang="ja-JP" dirty="0" err="1"/>
              <a:t>Interop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453348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104</a:t>
            </a:r>
          </a:p>
          <a:p>
            <a:r>
              <a:rPr lang="en-US" dirty="0"/>
              <a:t>23-24 March, 2019 </a:t>
            </a:r>
          </a:p>
          <a:p>
            <a:r>
              <a:rPr lang="en-US" dirty="0"/>
              <a:t>Prague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D3974A1-B4FA-8044-A0D2-BC215CB77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656" y="1710906"/>
            <a:ext cx="3725513" cy="243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41597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7876559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ja-JP" dirty="0" smtClean="0"/>
              <a:t>DOTS</a:t>
            </a:r>
            <a:r>
              <a:rPr lang="en-US" altLang="ja-JP" dirty="0"/>
              <a:t>: </a:t>
            </a:r>
            <a:r>
              <a:rPr lang="en-US" altLang="ja-JP" dirty="0" err="1"/>
              <a:t>DDoS</a:t>
            </a:r>
            <a:r>
              <a:rPr lang="en-US" altLang="ja-JP" dirty="0"/>
              <a:t> Open Threat Signaling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ja-JP" dirty="0"/>
              <a:t>standardization of signaling for </a:t>
            </a:r>
            <a:r>
              <a:rPr lang="en-US" altLang="ja-JP" dirty="0" err="1"/>
              <a:t>DDoS</a:t>
            </a:r>
            <a:r>
              <a:rPr lang="en-US" altLang="ja-JP" dirty="0"/>
              <a:t> protection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Important drafts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draft-ietf-dots-signal-channel-</a:t>
            </a:r>
            <a:r>
              <a:rPr lang="en-US" dirty="0" smtClean="0"/>
              <a:t>30 (</a:t>
            </a:r>
            <a:r>
              <a:rPr lang="en-US" dirty="0"/>
              <a:t>latest)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draft-ietf-dots-data-channel-</a:t>
            </a:r>
            <a:r>
              <a:rPr lang="en-US" dirty="0" smtClean="0"/>
              <a:t>27 (</a:t>
            </a:r>
            <a:r>
              <a:rPr lang="en-US" dirty="0"/>
              <a:t>latest)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draft-nishizuka-dots-signal-control-filtering-</a:t>
            </a:r>
            <a:r>
              <a:rPr lang="en-US" dirty="0" smtClean="0"/>
              <a:t>05 </a:t>
            </a:r>
            <a:r>
              <a:rPr lang="en-US" dirty="0" smtClean="0">
                <a:solidFill>
                  <a:srgbClr val="FF0000"/>
                </a:solidFill>
              </a:rPr>
              <a:t>&lt;- NEW!!</a:t>
            </a:r>
            <a:endParaRPr dirty="0">
              <a:solidFill>
                <a:srgbClr val="FF0000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Interoperability test and run-through of </a:t>
            </a:r>
            <a:r>
              <a:rPr lang="en-US" dirty="0" err="1" smtClean="0"/>
              <a:t>usecase</a:t>
            </a:r>
            <a:r>
              <a:rPr lang="en-US" dirty="0"/>
              <a:t> </a:t>
            </a:r>
            <a:r>
              <a:rPr lang="en-US" dirty="0" smtClean="0"/>
              <a:t>scenarios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515340" cy="857251"/>
          </a:xfrm>
          <a:prstGeom prst="rect">
            <a:avLst/>
          </a:prstGeom>
        </p:spPr>
        <p:txBody>
          <a:bodyPr/>
          <a:lstStyle/>
          <a:p>
            <a:r>
              <a:rPr dirty="0"/>
              <a:t>What got </a:t>
            </a:r>
            <a:r>
              <a:rPr dirty="0" smtClean="0"/>
              <a:t>done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4674181" cy="356711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ja-JP" dirty="0"/>
              <a:t>We</a:t>
            </a:r>
            <a:r>
              <a:rPr lang="ja-JP" altLang="en-US" dirty="0"/>
              <a:t> </a:t>
            </a:r>
            <a:r>
              <a:rPr lang="en-US" altLang="ja-JP" dirty="0"/>
              <a:t>are</a:t>
            </a:r>
            <a:r>
              <a:rPr lang="ja-JP" altLang="en-US" dirty="0"/>
              <a:t> </a:t>
            </a:r>
            <a:r>
              <a:rPr lang="en-US" altLang="ja-JP" dirty="0"/>
              <a:t>on</a:t>
            </a:r>
            <a:r>
              <a:rPr lang="ja-JP" altLang="en-US" dirty="0"/>
              <a:t> </a:t>
            </a:r>
            <a:r>
              <a:rPr lang="en-US" altLang="ja-JP" dirty="0"/>
              <a:t>the</a:t>
            </a:r>
            <a:r>
              <a:rPr lang="ja-JP" altLang="en-US" dirty="0"/>
              <a:t> </a:t>
            </a:r>
            <a:r>
              <a:rPr lang="en-US" altLang="ja-JP" dirty="0"/>
              <a:t>last</a:t>
            </a:r>
            <a:r>
              <a:rPr lang="ja-JP" altLang="en-US" dirty="0"/>
              <a:t> </a:t>
            </a:r>
            <a:r>
              <a:rPr lang="en-US" altLang="ja-JP" dirty="0"/>
              <a:t>corner</a:t>
            </a:r>
            <a:r>
              <a:rPr lang="en-US" altLang="en-US" dirty="0"/>
              <a:t> for the first publication of </a:t>
            </a:r>
            <a:r>
              <a:rPr lang="en-US" altLang="en-US" dirty="0" smtClean="0"/>
              <a:t>DOTS spec</a:t>
            </a:r>
            <a:r>
              <a:rPr lang="en-US" altLang="en-US" dirty="0"/>
              <a:t>!</a:t>
            </a:r>
            <a:endParaRPr lang="en-US" altLang="ja-JP"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 smtClean="0"/>
              <a:t>~90% test coverage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 smtClean="0"/>
              <a:t>open source code</a:t>
            </a:r>
          </a:p>
          <a:p>
            <a:pPr marL="1081815" lvl="2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nttdots</a:t>
            </a:r>
            <a:r>
              <a:rPr lang="en-US" dirty="0">
                <a:hlinkClick r:id="rId2"/>
              </a:rPr>
              <a:t>/go-dots</a:t>
            </a:r>
            <a:endParaRPr dirty="0" smtClean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 smtClean="0"/>
              <a:t>Tested a new feature of filtering </a:t>
            </a:r>
            <a:r>
              <a:rPr lang="en-US" altLang="ja-JP" dirty="0" smtClean="0"/>
              <a:t>control over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signal-channel</a:t>
            </a:r>
            <a:r>
              <a:rPr lang="ja-JP" altLang="en-US" dirty="0" smtClean="0"/>
              <a:t> </a:t>
            </a:r>
            <a:r>
              <a:rPr lang="en-US" altLang="ja-JP" dirty="0" smtClean="0"/>
              <a:t>even in</a:t>
            </a:r>
            <a:r>
              <a:rPr lang="ja-JP" altLang="en-US" dirty="0" smtClean="0"/>
              <a:t> </a:t>
            </a:r>
            <a:r>
              <a:rPr lang="en-US" altLang="ja-JP" dirty="0" smtClean="0"/>
              <a:t>attack</a:t>
            </a:r>
            <a:r>
              <a:rPr lang="ja-JP" altLang="en-US" dirty="0" smtClean="0"/>
              <a:t> </a:t>
            </a:r>
            <a:r>
              <a:rPr lang="en-US" altLang="ja-JP" dirty="0" smtClean="0"/>
              <a:t>time</a:t>
            </a: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049" y="1024337"/>
            <a:ext cx="3854361" cy="374292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997" y="420183"/>
            <a:ext cx="3277460" cy="53436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èche droite 30"/>
          <p:cNvSpPr/>
          <p:nvPr/>
        </p:nvSpPr>
        <p:spPr>
          <a:xfrm rot="5146100">
            <a:off x="706200" y="1845676"/>
            <a:ext cx="432048" cy="5843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hangingPunct="1"/>
            <a:endParaRPr lang="fr-FR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Flèche droite 31"/>
          <p:cNvSpPr/>
          <p:nvPr/>
        </p:nvSpPr>
        <p:spPr>
          <a:xfrm rot="6103208">
            <a:off x="3034196" y="1820552"/>
            <a:ext cx="432048" cy="5843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hangingPunct="1"/>
            <a:endParaRPr lang="fr-FR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Titre 1"/>
          <p:cNvSpPr txBox="1">
            <a:spLocks/>
          </p:cNvSpPr>
          <p:nvPr/>
        </p:nvSpPr>
        <p:spPr>
          <a:xfrm>
            <a:off x="609600" y="3202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prstClr val="black"/>
                </a:solidFill>
                <a:latin typeface="Calibri"/>
              </a:rPr>
              <a:t>The Initial </a:t>
            </a:r>
            <a:r>
              <a:rPr lang="fr-FR" dirty="0" err="1" smtClean="0">
                <a:solidFill>
                  <a:prstClr val="black"/>
                </a:solidFill>
                <a:latin typeface="Calibri"/>
              </a:rPr>
              <a:t>Problem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17249" y="1067933"/>
            <a:ext cx="2088232" cy="6204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hangingPunct="1"/>
            <a:r>
              <a:rPr lang="fr-FR" kern="1200" dirty="0" smtClean="0">
                <a:solidFill>
                  <a:prstClr val="white"/>
                </a:solidFill>
                <a:latin typeface="Calibri"/>
              </a:rPr>
              <a:t>Attack Time</a:t>
            </a:r>
            <a:endParaRPr lang="fr-FR" kern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Nuage 42"/>
          <p:cNvSpPr/>
          <p:nvPr/>
        </p:nvSpPr>
        <p:spPr>
          <a:xfrm>
            <a:off x="107504" y="2473286"/>
            <a:ext cx="3927888" cy="1178585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hangingPunct="1"/>
            <a:r>
              <a:rPr lang="fr-FR" sz="800" kern="1200" dirty="0" smtClean="0">
                <a:solidFill>
                  <a:prstClr val="black"/>
                </a:solidFill>
                <a:latin typeface="Calibri"/>
              </a:rPr>
              <a:t>Client Domain</a:t>
            </a:r>
          </a:p>
          <a:p>
            <a:pPr algn="ctr" defTabSz="914400" hangingPunct="1"/>
            <a:endParaRPr lang="fr-FR" sz="800" kern="1200" dirty="0">
              <a:solidFill>
                <a:prstClr val="black"/>
              </a:solidFill>
              <a:latin typeface="Calibri"/>
            </a:endParaRPr>
          </a:p>
          <a:p>
            <a:pPr algn="ctr" defTabSz="914400" hangingPunct="1"/>
            <a:endParaRPr lang="fr-FR" sz="800" kern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2398630" y="2637623"/>
            <a:ext cx="654648" cy="398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hangingPunct="1"/>
            <a:r>
              <a:rPr lang="fr-FR" sz="1100" kern="1200" dirty="0" smtClean="0">
                <a:solidFill>
                  <a:prstClr val="white"/>
                </a:solidFill>
                <a:latin typeface="Calibri"/>
              </a:rPr>
              <a:t>C1</a:t>
            </a:r>
            <a:endParaRPr lang="fr-FR" sz="1100" kern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6588224" y="2663670"/>
            <a:ext cx="654648" cy="398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hangingPunct="1"/>
            <a:r>
              <a:rPr lang="fr-FR" sz="1100" kern="1200" dirty="0" smtClean="0">
                <a:solidFill>
                  <a:prstClr val="white"/>
                </a:solidFill>
                <a:latin typeface="Calibri"/>
              </a:rPr>
              <a:t>S</a:t>
            </a:r>
            <a:endParaRPr lang="fr-FR" sz="1100" kern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Organigramme : Disque magnétique 46"/>
          <p:cNvSpPr/>
          <p:nvPr/>
        </p:nvSpPr>
        <p:spPr>
          <a:xfrm>
            <a:off x="6588224" y="1888473"/>
            <a:ext cx="2448272" cy="62180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hangingPunct="1"/>
            <a:endParaRPr lang="fr-FR" sz="1200" kern="1200" dirty="0" smtClean="0">
              <a:solidFill>
                <a:prstClr val="black"/>
              </a:solidFill>
              <a:latin typeface="Calibri"/>
            </a:endParaRPr>
          </a:p>
          <a:p>
            <a:pPr algn="ctr" defTabSz="914400" hangingPunct="1"/>
            <a:endParaRPr lang="fr-FR" sz="1200" kern="1200" dirty="0">
              <a:solidFill>
                <a:prstClr val="black"/>
              </a:solidFill>
              <a:latin typeface="Calibri"/>
            </a:endParaRPr>
          </a:p>
          <a:p>
            <a:pPr algn="ctr" defTabSz="914400" hangingPunct="1"/>
            <a:r>
              <a:rPr lang="fr-FR" sz="1200" kern="1200" dirty="0" err="1" smtClean="0">
                <a:solidFill>
                  <a:prstClr val="black"/>
                </a:solidFill>
                <a:latin typeface="Calibri"/>
              </a:rPr>
              <a:t>ACLs</a:t>
            </a:r>
            <a:r>
              <a:rPr lang="fr-FR" sz="1200" kern="1200" dirty="0" smtClean="0">
                <a:solidFill>
                  <a:prstClr val="black"/>
                </a:solidFill>
                <a:latin typeface="Calibri"/>
              </a:rPr>
              <a:t> (c1)</a:t>
            </a:r>
          </a:p>
          <a:p>
            <a:pPr algn="ctr" defTabSz="914400" hangingPunct="1"/>
            <a:r>
              <a:rPr lang="fr-FR" sz="1200" kern="1200" dirty="0" err="1" smtClean="0">
                <a:solidFill>
                  <a:prstClr val="black"/>
                </a:solidFill>
                <a:latin typeface="Calibri"/>
              </a:rPr>
              <a:t>myacl</a:t>
            </a:r>
            <a:r>
              <a:rPr lang="fr-FR" sz="1200" kern="1200" dirty="0" smtClean="0">
                <a:solidFill>
                  <a:prstClr val="black"/>
                </a:solidFill>
                <a:latin typeface="Calibri"/>
              </a:rPr>
              <a:t>, activation-type=</a:t>
            </a:r>
            <a:r>
              <a:rPr lang="fr-FR" sz="1200" kern="1200" dirty="0" err="1" smtClean="0">
                <a:solidFill>
                  <a:prstClr val="black"/>
                </a:solidFill>
                <a:latin typeface="Calibri"/>
              </a:rPr>
              <a:t>immediate</a:t>
            </a:r>
            <a:endParaRPr lang="fr-FR" sz="1200" kern="1200" dirty="0" smtClean="0">
              <a:solidFill>
                <a:prstClr val="black"/>
              </a:solidFill>
              <a:latin typeface="Calibri"/>
            </a:endParaRPr>
          </a:p>
          <a:p>
            <a:pPr algn="ctr" defTabSz="914400" hangingPunct="1"/>
            <a:endParaRPr lang="fr-FR" sz="1200" kern="120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8" name="Connecteur en arc 47"/>
          <p:cNvCxnSpPr>
            <a:stCxn id="44" idx="6"/>
          </p:cNvCxnSpPr>
          <p:nvPr/>
        </p:nvCxnSpPr>
        <p:spPr>
          <a:xfrm>
            <a:off x="3053278" y="2837077"/>
            <a:ext cx="2022778" cy="199454"/>
          </a:xfrm>
          <a:prstGeom prst="curvedConnector3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rganigramme : Disque magnétique 48"/>
          <p:cNvSpPr/>
          <p:nvPr/>
        </p:nvSpPr>
        <p:spPr>
          <a:xfrm>
            <a:off x="6615980" y="3165818"/>
            <a:ext cx="2448272" cy="62180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hangingPunct="1"/>
            <a:endParaRPr lang="fr-FR" sz="1200" kern="1200" dirty="0" smtClean="0">
              <a:solidFill>
                <a:prstClr val="black"/>
              </a:solidFill>
              <a:latin typeface="Calibri"/>
            </a:endParaRPr>
          </a:p>
          <a:p>
            <a:pPr algn="ctr" defTabSz="914400" hangingPunct="1"/>
            <a:endParaRPr lang="fr-FR" sz="1200" kern="1200" dirty="0">
              <a:solidFill>
                <a:prstClr val="black"/>
              </a:solidFill>
              <a:latin typeface="Calibri"/>
            </a:endParaRPr>
          </a:p>
          <a:p>
            <a:pPr algn="ctr" defTabSz="914400" hangingPunct="1"/>
            <a:r>
              <a:rPr lang="fr-FR" sz="1200" kern="1200" dirty="0" smtClean="0">
                <a:solidFill>
                  <a:prstClr val="black"/>
                </a:solidFill>
                <a:latin typeface="Calibri"/>
              </a:rPr>
              <a:t>Mitigations (c1)</a:t>
            </a:r>
          </a:p>
          <a:p>
            <a:pPr algn="ctr" defTabSz="914400" hangingPunct="1"/>
            <a:r>
              <a:rPr lang="fr-FR" sz="1200" kern="1200" dirty="0" err="1" smtClean="0">
                <a:solidFill>
                  <a:prstClr val="black"/>
                </a:solidFill>
                <a:latin typeface="Calibri"/>
              </a:rPr>
              <a:t>mid</a:t>
            </a:r>
            <a:r>
              <a:rPr lang="fr-FR" sz="1200" kern="12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fr-FR" sz="1200" kern="1200" dirty="0" err="1">
                <a:solidFill>
                  <a:prstClr val="black"/>
                </a:solidFill>
                <a:latin typeface="Calibri"/>
              </a:rPr>
              <a:t>attack</a:t>
            </a:r>
            <a:r>
              <a:rPr lang="fr-FR" sz="1200" kern="1200" dirty="0">
                <a:solidFill>
                  <a:prstClr val="black"/>
                </a:solidFill>
                <a:latin typeface="Calibri"/>
              </a:rPr>
              <a:t>-mitigation-in-</a:t>
            </a:r>
            <a:r>
              <a:rPr lang="fr-FR" sz="1200" kern="1200" dirty="0" err="1">
                <a:solidFill>
                  <a:prstClr val="black"/>
                </a:solidFill>
                <a:latin typeface="Calibri"/>
              </a:rPr>
              <a:t>progress</a:t>
            </a:r>
            <a:endParaRPr lang="fr-FR" sz="1200" kern="1200" dirty="0" smtClean="0">
              <a:solidFill>
                <a:prstClr val="black"/>
              </a:solidFill>
              <a:latin typeface="Calibri"/>
            </a:endParaRPr>
          </a:p>
          <a:p>
            <a:pPr algn="ctr" defTabSz="914400" hangingPunct="1"/>
            <a:endParaRPr lang="fr-FR" sz="1200" kern="12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707904" y="2247715"/>
            <a:ext cx="2441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hangingPunct="1"/>
            <a:r>
              <a:rPr lang="fr-FR" sz="1200" b="1" kern="1200" dirty="0" smtClean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DOTS Data Channel</a:t>
            </a:r>
          </a:p>
          <a:p>
            <a:pPr algn="ctr" defTabSz="914400" hangingPunct="1"/>
            <a:r>
              <a:rPr lang="fr-FR" sz="1200" b="1" kern="1200" dirty="0" err="1" smtClean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Deativate</a:t>
            </a:r>
            <a:r>
              <a:rPr lang="fr-FR" sz="1200" b="1" kern="1200" dirty="0" smtClean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fr-FR" sz="1200" b="1" kern="1200" dirty="0" err="1" smtClean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myacl</a:t>
            </a:r>
            <a:r>
              <a:rPr lang="fr-FR" sz="1200" b="1" kern="1200" dirty="0" smtClean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Étoile à 5 branches 3"/>
          <p:cNvSpPr/>
          <p:nvPr/>
        </p:nvSpPr>
        <p:spPr>
          <a:xfrm>
            <a:off x="5076056" y="2863124"/>
            <a:ext cx="360040" cy="30269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hangingPunct="1"/>
            <a:endParaRPr lang="fr-FR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Flèche droite 16"/>
          <p:cNvSpPr/>
          <p:nvPr/>
        </p:nvSpPr>
        <p:spPr>
          <a:xfrm rot="12073798">
            <a:off x="3909686" y="3312464"/>
            <a:ext cx="576064" cy="4382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hangingPunct="1"/>
            <a:endParaRPr lang="fr-FR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457200" y="4191930"/>
            <a:ext cx="8229600" cy="594066"/>
          </a:xfrm>
        </p:spPr>
        <p:txBody>
          <a:bodyPr>
            <a:noAutofit/>
          </a:bodyPr>
          <a:lstStyle/>
          <a:p>
            <a:r>
              <a:rPr lang="en-US" sz="1800" dirty="0" smtClean="0"/>
              <a:t>The use of the data channel during attack time is not an option</a:t>
            </a:r>
          </a:p>
          <a:p>
            <a:r>
              <a:rPr lang="en-US" sz="1800" dirty="0" smtClean="0"/>
              <a:t>The Signal channel does not allow to control ACLs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85401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1"/>
          <p:cNvSpPr txBox="1">
            <a:spLocks/>
          </p:cNvSpPr>
          <p:nvPr/>
        </p:nvSpPr>
        <p:spPr>
          <a:xfrm>
            <a:off x="609600" y="3202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prstClr val="black"/>
                </a:solidFill>
                <a:latin typeface="Calibri"/>
              </a:rPr>
              <a:t>The Solution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17249" y="1067933"/>
            <a:ext cx="2088232" cy="6204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hangingPunct="1"/>
            <a:r>
              <a:rPr lang="fr-FR" kern="1200" dirty="0" smtClean="0">
                <a:solidFill>
                  <a:prstClr val="white"/>
                </a:solidFill>
                <a:latin typeface="Calibri"/>
              </a:rPr>
              <a:t>Attack Time</a:t>
            </a:r>
            <a:endParaRPr lang="fr-FR" kern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Nuage 42"/>
          <p:cNvSpPr/>
          <p:nvPr/>
        </p:nvSpPr>
        <p:spPr>
          <a:xfrm>
            <a:off x="107504" y="2030090"/>
            <a:ext cx="3927888" cy="1178585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hangingPunct="1"/>
            <a:r>
              <a:rPr lang="fr-FR" sz="800" kern="1200" dirty="0" smtClean="0">
                <a:solidFill>
                  <a:prstClr val="black"/>
                </a:solidFill>
                <a:latin typeface="Calibri"/>
              </a:rPr>
              <a:t>Client Domain</a:t>
            </a:r>
          </a:p>
          <a:p>
            <a:pPr algn="ctr" defTabSz="914400" hangingPunct="1"/>
            <a:endParaRPr lang="fr-FR" sz="800" kern="1200" dirty="0">
              <a:solidFill>
                <a:prstClr val="black"/>
              </a:solidFill>
              <a:latin typeface="Calibri"/>
            </a:endParaRPr>
          </a:p>
          <a:p>
            <a:pPr algn="ctr" defTabSz="914400" hangingPunct="1"/>
            <a:endParaRPr lang="fr-FR" sz="800" kern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2398630" y="2194427"/>
            <a:ext cx="654648" cy="398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hangingPunct="1"/>
            <a:r>
              <a:rPr lang="fr-FR" sz="1100" kern="1200" dirty="0" smtClean="0">
                <a:solidFill>
                  <a:prstClr val="white"/>
                </a:solidFill>
                <a:latin typeface="Calibri"/>
              </a:rPr>
              <a:t>C1</a:t>
            </a:r>
            <a:endParaRPr lang="fr-FR" sz="1100" kern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6588224" y="2220474"/>
            <a:ext cx="654648" cy="398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hangingPunct="1"/>
            <a:r>
              <a:rPr lang="fr-FR" sz="1100" kern="1200" dirty="0" smtClean="0">
                <a:solidFill>
                  <a:prstClr val="white"/>
                </a:solidFill>
                <a:latin typeface="Calibri"/>
              </a:rPr>
              <a:t>S</a:t>
            </a:r>
            <a:endParaRPr lang="fr-FR" sz="1100" kern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Organigramme : Disque magnétique 46"/>
          <p:cNvSpPr/>
          <p:nvPr/>
        </p:nvSpPr>
        <p:spPr>
          <a:xfrm>
            <a:off x="6588224" y="1445277"/>
            <a:ext cx="2448272" cy="62180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hangingPunct="1"/>
            <a:endParaRPr lang="fr-FR" sz="1200" kern="1200" dirty="0" smtClean="0">
              <a:solidFill>
                <a:prstClr val="black"/>
              </a:solidFill>
              <a:latin typeface="Calibri"/>
            </a:endParaRPr>
          </a:p>
          <a:p>
            <a:pPr algn="ctr" defTabSz="914400" hangingPunct="1"/>
            <a:endParaRPr lang="fr-FR" sz="1200" kern="1200" dirty="0">
              <a:solidFill>
                <a:prstClr val="black"/>
              </a:solidFill>
              <a:latin typeface="Calibri"/>
            </a:endParaRPr>
          </a:p>
          <a:p>
            <a:pPr algn="ctr" defTabSz="914400" hangingPunct="1"/>
            <a:r>
              <a:rPr lang="fr-FR" sz="1200" kern="1200" dirty="0" err="1" smtClean="0">
                <a:solidFill>
                  <a:prstClr val="black"/>
                </a:solidFill>
                <a:latin typeface="Calibri"/>
              </a:rPr>
              <a:t>ACLs</a:t>
            </a:r>
            <a:r>
              <a:rPr lang="fr-FR" sz="1200" kern="1200" dirty="0" smtClean="0">
                <a:solidFill>
                  <a:prstClr val="black"/>
                </a:solidFill>
                <a:latin typeface="Calibri"/>
              </a:rPr>
              <a:t> (c1)</a:t>
            </a:r>
          </a:p>
          <a:p>
            <a:pPr algn="ctr" defTabSz="914400" hangingPunct="1"/>
            <a:r>
              <a:rPr lang="fr-FR" sz="1200" kern="1200" dirty="0" err="1" smtClean="0">
                <a:solidFill>
                  <a:prstClr val="black"/>
                </a:solidFill>
                <a:latin typeface="Calibri"/>
              </a:rPr>
              <a:t>myacl</a:t>
            </a:r>
            <a:r>
              <a:rPr lang="fr-FR" sz="1200" kern="1200" dirty="0" smtClean="0">
                <a:solidFill>
                  <a:prstClr val="black"/>
                </a:solidFill>
                <a:latin typeface="Calibri"/>
              </a:rPr>
              <a:t>, activation-type=</a:t>
            </a:r>
            <a:r>
              <a:rPr lang="fr-FR" sz="1200" b="1" kern="1200" dirty="0" err="1" smtClean="0">
                <a:solidFill>
                  <a:srgbClr val="FF0000"/>
                </a:solidFill>
                <a:latin typeface="Calibri"/>
              </a:rPr>
              <a:t>deactivate</a:t>
            </a:r>
            <a:endParaRPr lang="fr-FR" sz="1200" b="1" kern="1200" dirty="0" smtClean="0">
              <a:solidFill>
                <a:srgbClr val="FF0000"/>
              </a:solidFill>
              <a:latin typeface="Calibri"/>
            </a:endParaRPr>
          </a:p>
          <a:p>
            <a:pPr algn="ctr" defTabSz="914400" hangingPunct="1"/>
            <a:endParaRPr lang="fr-FR" sz="1200" kern="12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rganigramme : Disque magnétique 48"/>
          <p:cNvSpPr/>
          <p:nvPr/>
        </p:nvSpPr>
        <p:spPr>
          <a:xfrm>
            <a:off x="6615980" y="2722622"/>
            <a:ext cx="2448272" cy="62180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hangingPunct="1"/>
            <a:endParaRPr lang="fr-FR" sz="1200" kern="1200" dirty="0" smtClean="0">
              <a:solidFill>
                <a:prstClr val="black"/>
              </a:solidFill>
              <a:latin typeface="Calibri"/>
            </a:endParaRPr>
          </a:p>
          <a:p>
            <a:pPr algn="ctr" defTabSz="914400" hangingPunct="1"/>
            <a:endParaRPr lang="fr-FR" sz="1200" kern="1200" dirty="0">
              <a:solidFill>
                <a:prstClr val="black"/>
              </a:solidFill>
              <a:latin typeface="Calibri"/>
            </a:endParaRPr>
          </a:p>
          <a:p>
            <a:pPr algn="ctr" defTabSz="914400" hangingPunct="1"/>
            <a:r>
              <a:rPr lang="fr-FR" sz="1200" kern="1200" dirty="0" smtClean="0">
                <a:solidFill>
                  <a:prstClr val="black"/>
                </a:solidFill>
                <a:latin typeface="Calibri"/>
              </a:rPr>
              <a:t>Mitigations (c1)</a:t>
            </a:r>
          </a:p>
          <a:p>
            <a:pPr algn="ctr" defTabSz="914400" hangingPunct="1"/>
            <a:r>
              <a:rPr lang="fr-FR" sz="1200" kern="1200" dirty="0" err="1" smtClean="0">
                <a:solidFill>
                  <a:prstClr val="black"/>
                </a:solidFill>
                <a:latin typeface="Calibri"/>
              </a:rPr>
              <a:t>mid</a:t>
            </a:r>
            <a:r>
              <a:rPr lang="fr-FR" sz="1200" kern="12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fr-FR" sz="1200" b="1" kern="1200" dirty="0" err="1">
                <a:solidFill>
                  <a:srgbClr val="FF0000"/>
                </a:solidFill>
                <a:latin typeface="Calibri"/>
              </a:rPr>
              <a:t>attack-successfully-mitigated</a:t>
            </a:r>
            <a:endParaRPr lang="fr-FR" sz="1200" b="1" kern="1200" dirty="0" smtClean="0">
              <a:solidFill>
                <a:srgbClr val="FF0000"/>
              </a:solidFill>
              <a:latin typeface="Calibri"/>
            </a:endParaRPr>
          </a:p>
          <a:p>
            <a:pPr algn="ctr" defTabSz="914400" hangingPunct="1"/>
            <a:endParaRPr lang="fr-FR" sz="1200" kern="12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707904" y="1804519"/>
            <a:ext cx="2441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hangingPunct="1"/>
            <a:r>
              <a:rPr lang="fr-FR" sz="1200" b="1" kern="1200" dirty="0" smtClean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DOTS </a:t>
            </a:r>
            <a:r>
              <a:rPr lang="fr-FR" sz="1200" b="1" kern="1200" dirty="0" smtClean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Signal</a:t>
            </a:r>
            <a:r>
              <a:rPr lang="fr-FR" sz="1200" b="1" kern="1200" dirty="0" smtClean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Channel</a:t>
            </a:r>
          </a:p>
          <a:p>
            <a:pPr algn="ctr" defTabSz="914400" hangingPunct="1"/>
            <a:r>
              <a:rPr lang="fr-FR" sz="1200" b="1" kern="1200" dirty="0" err="1" smtClean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Deativate</a:t>
            </a:r>
            <a:r>
              <a:rPr lang="fr-FR" sz="1200" b="1" kern="1200" dirty="0" smtClean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fr-FR" sz="1200" b="1" kern="1200" dirty="0" err="1" smtClean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myacl</a:t>
            </a:r>
            <a:r>
              <a:rPr lang="fr-FR" sz="1200" b="1" kern="1200" dirty="0" smtClean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5" name="Connecteur en arc 14"/>
          <p:cNvCxnSpPr/>
          <p:nvPr/>
        </p:nvCxnSpPr>
        <p:spPr>
          <a:xfrm>
            <a:off x="3053278" y="2393881"/>
            <a:ext cx="3534946" cy="26048"/>
          </a:xfrm>
          <a:prstGeom prst="curvedConnector3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1519" y="3449986"/>
            <a:ext cx="7701267" cy="16004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defTabSz="914400" hangingPunct="1"/>
            <a:r>
              <a:rPr lang="fr-FR" sz="1400" b="1" kern="1200" dirty="0" err="1" smtClean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Allow</a:t>
            </a:r>
            <a:r>
              <a:rPr lang="fr-FR" sz="1400" b="1" kern="1200" dirty="0" smtClean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for the Signal Channel to </a:t>
            </a:r>
            <a:r>
              <a:rPr lang="fr-FR" sz="1400" b="1" kern="1200" dirty="0" err="1" smtClean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</a:t>
            </a:r>
            <a:r>
              <a:rPr lang="fr-FR" sz="1400" b="1" kern="1200" dirty="0" smtClean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control on </a:t>
            </a:r>
            <a:r>
              <a:rPr lang="fr-FR" sz="1400" b="1" kern="1200" dirty="0" err="1" smtClean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filters</a:t>
            </a:r>
            <a:r>
              <a:rPr lang="fr-FR" sz="1400" b="1" kern="1200" dirty="0" smtClean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endParaRPr lang="fr-FR" sz="1400" b="1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914400" hangingPunct="1"/>
            <a:r>
              <a:rPr lang="fr-FR" sz="1400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augment /</a:t>
            </a:r>
            <a:r>
              <a:rPr lang="fr-FR" sz="14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ietf-signal:dots-signal</a:t>
            </a:r>
            <a:r>
              <a:rPr lang="fr-FR" sz="1400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fr-FR" sz="14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ietf-signal:message-type</a:t>
            </a:r>
            <a:endParaRPr lang="fr-FR" sz="1400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914400" hangingPunct="1"/>
            <a:r>
              <a:rPr lang="fr-FR" sz="1400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/</a:t>
            </a:r>
            <a:r>
              <a:rPr lang="fr-FR" sz="14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ietf-signal:mitigation-scope</a:t>
            </a:r>
            <a:r>
              <a:rPr lang="fr-FR" sz="1400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fr-FR" sz="14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ietf-signal:scope</a:t>
            </a:r>
            <a:r>
              <a:rPr lang="fr-FR" sz="1400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 defTabSz="914400" hangingPunct="1"/>
            <a:r>
              <a:rPr lang="fr-FR" sz="1400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+--</a:t>
            </a:r>
            <a:r>
              <a:rPr lang="fr-FR" sz="14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rw</a:t>
            </a:r>
            <a:r>
              <a:rPr lang="fr-FR" sz="1400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fr-FR" sz="14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acl</a:t>
            </a:r>
            <a:r>
              <a:rPr lang="fr-FR" sz="1400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-list* [</a:t>
            </a:r>
            <a:r>
              <a:rPr lang="fr-FR" sz="14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acl-name</a:t>
            </a:r>
            <a:r>
              <a:rPr lang="fr-FR" sz="1400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 {control-</a:t>
            </a:r>
            <a:r>
              <a:rPr lang="fr-FR" sz="14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filtering</a:t>
            </a:r>
            <a:r>
              <a:rPr lang="fr-FR" sz="1400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}?</a:t>
            </a:r>
          </a:p>
          <a:p>
            <a:pPr defTabSz="914400" hangingPunct="1"/>
            <a:r>
              <a:rPr lang="fr-FR" sz="1400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+--</a:t>
            </a:r>
            <a:r>
              <a:rPr lang="fr-FR" sz="14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rw</a:t>
            </a:r>
            <a:r>
              <a:rPr lang="fr-FR" sz="1400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fr-FR" sz="14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acl-name</a:t>
            </a:r>
            <a:endParaRPr lang="fr-FR" sz="1400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914400" hangingPunct="1"/>
            <a:r>
              <a:rPr lang="fr-FR" sz="1400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|    -&gt; /</a:t>
            </a:r>
            <a:r>
              <a:rPr lang="fr-FR" sz="14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ietf-data:dots-data</a:t>
            </a:r>
            <a:r>
              <a:rPr lang="fr-FR" sz="1400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/dots-client/</a:t>
            </a:r>
            <a:r>
              <a:rPr lang="fr-FR" sz="14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acls</a:t>
            </a:r>
            <a:r>
              <a:rPr lang="fr-FR" sz="1400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fr-FR" sz="14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acl</a:t>
            </a:r>
            <a:r>
              <a:rPr lang="fr-FR" sz="1400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fr-FR" sz="14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name</a:t>
            </a:r>
            <a:endParaRPr lang="fr-FR" sz="1400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914400" hangingPunct="1"/>
            <a:r>
              <a:rPr lang="fr-FR" sz="1400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+--</a:t>
            </a:r>
            <a:r>
              <a:rPr lang="fr-FR" sz="14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rw</a:t>
            </a:r>
            <a:r>
              <a:rPr lang="fr-FR" sz="1400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activation-type?   activation-type</a:t>
            </a:r>
          </a:p>
        </p:txBody>
      </p:sp>
    </p:spTree>
    <p:extLst>
      <p:ext uri="{BB962C8B-B14F-4D97-AF65-F5344CB8AC3E}">
        <p14:creationId xmlns:p14="http://schemas.microsoft.com/office/powerpoint/2010/main" val="114454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4943437" cy="305241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DOTS protocol enables </a:t>
            </a:r>
            <a:r>
              <a:rPr lang="en-US" dirty="0"/>
              <a:t>m</a:t>
            </a:r>
            <a:r>
              <a:rPr lang="en-US" dirty="0" smtClean="0"/>
              <a:t>itigation </a:t>
            </a:r>
            <a:r>
              <a:rPr lang="en-US" dirty="0"/>
              <a:t>requests </a:t>
            </a:r>
            <a:r>
              <a:rPr lang="en-US" dirty="0" smtClean="0"/>
              <a:t>and ACL control </a:t>
            </a:r>
            <a:r>
              <a:rPr lang="en-US" dirty="0" smtClean="0"/>
              <a:t>even </a:t>
            </a:r>
            <a:r>
              <a:rPr lang="en-US" dirty="0"/>
              <a:t>under the hostile network </a:t>
            </a:r>
            <a:r>
              <a:rPr lang="en-US" dirty="0" smtClean="0"/>
              <a:t>situation.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Issues </a:t>
            </a:r>
            <a:r>
              <a:rPr lang="en-US" dirty="0" smtClean="0"/>
              <a:t>found in IETF103 </a:t>
            </a:r>
            <a:r>
              <a:rPr lang="en-US" dirty="0" err="1" smtClean="0"/>
              <a:t>hackathon</a:t>
            </a:r>
            <a:r>
              <a:rPr lang="en-US" dirty="0" smtClean="0"/>
              <a:t> were addressed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2 new </a:t>
            </a:r>
            <a:r>
              <a:rPr lang="en-US" dirty="0" err="1" smtClean="0"/>
              <a:t>usecases</a:t>
            </a:r>
            <a:r>
              <a:rPr lang="en-US" dirty="0" smtClean="0"/>
              <a:t> are tested (successfully)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ja-JP" dirty="0"/>
              <a:t>Implementation </a:t>
            </a:r>
            <a:r>
              <a:rPr lang="en-US" altLang="ja-JP" dirty="0" smtClean="0"/>
              <a:t>considerations will </a:t>
            </a:r>
            <a:r>
              <a:rPr lang="en-US" altLang="ja-JP" dirty="0"/>
              <a:t>be reported to WG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dirty="0" smtClean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5" name="文本框 41"/>
          <p:cNvSpPr txBox="1"/>
          <p:nvPr/>
        </p:nvSpPr>
        <p:spPr>
          <a:xfrm>
            <a:off x="4675372" y="4395049"/>
            <a:ext cx="2110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 Channel Layers</a:t>
            </a:r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立方体 42"/>
          <p:cNvSpPr/>
          <p:nvPr/>
        </p:nvSpPr>
        <p:spPr bwMode="auto">
          <a:xfrm>
            <a:off x="5466557" y="3731330"/>
            <a:ext cx="1836000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7" name="立方体 43"/>
          <p:cNvSpPr/>
          <p:nvPr/>
        </p:nvSpPr>
        <p:spPr bwMode="auto">
          <a:xfrm>
            <a:off x="5456170" y="3502623"/>
            <a:ext cx="1134000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8" name="立方体 44"/>
          <p:cNvSpPr/>
          <p:nvPr/>
        </p:nvSpPr>
        <p:spPr bwMode="auto">
          <a:xfrm>
            <a:off x="6139136" y="3499832"/>
            <a:ext cx="1152000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9" name="立方体 45"/>
          <p:cNvSpPr/>
          <p:nvPr/>
        </p:nvSpPr>
        <p:spPr bwMode="auto">
          <a:xfrm>
            <a:off x="5456170" y="3286599"/>
            <a:ext cx="1134000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0" name="立方体 46"/>
          <p:cNvSpPr/>
          <p:nvPr/>
        </p:nvSpPr>
        <p:spPr bwMode="auto">
          <a:xfrm>
            <a:off x="6139136" y="3283808"/>
            <a:ext cx="1152000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1" name="立方体 47"/>
          <p:cNvSpPr/>
          <p:nvPr/>
        </p:nvSpPr>
        <p:spPr bwMode="auto">
          <a:xfrm>
            <a:off x="5456170" y="3045593"/>
            <a:ext cx="1836000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" name="立方体 48"/>
          <p:cNvSpPr/>
          <p:nvPr/>
        </p:nvSpPr>
        <p:spPr bwMode="auto">
          <a:xfrm>
            <a:off x="5464136" y="2804587"/>
            <a:ext cx="1836000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3" name="TextBox 43"/>
          <p:cNvSpPr txBox="1"/>
          <p:nvPr/>
        </p:nvSpPr>
        <p:spPr>
          <a:xfrm>
            <a:off x="5966246" y="4183919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IP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43"/>
          <p:cNvSpPr txBox="1"/>
          <p:nvPr/>
        </p:nvSpPr>
        <p:spPr>
          <a:xfrm>
            <a:off x="5530727" y="39550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TCP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Box 43"/>
          <p:cNvSpPr txBox="1"/>
          <p:nvPr/>
        </p:nvSpPr>
        <p:spPr>
          <a:xfrm>
            <a:off x="6226037" y="3955020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UDP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43"/>
          <p:cNvSpPr txBox="1"/>
          <p:nvPr/>
        </p:nvSpPr>
        <p:spPr>
          <a:xfrm>
            <a:off x="5529693" y="371502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TLS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43"/>
          <p:cNvSpPr txBox="1"/>
          <p:nvPr/>
        </p:nvSpPr>
        <p:spPr>
          <a:xfrm>
            <a:off x="6186763" y="3715508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DTLS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43"/>
          <p:cNvSpPr txBox="1"/>
          <p:nvPr/>
        </p:nvSpPr>
        <p:spPr>
          <a:xfrm>
            <a:off x="5858860" y="3480632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CoAP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5867605" y="3264608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DOTS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文本框 41"/>
          <p:cNvSpPr txBox="1"/>
          <p:nvPr/>
        </p:nvSpPr>
        <p:spPr>
          <a:xfrm>
            <a:off x="6980973" y="4380172"/>
            <a:ext cx="1960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Channel Layers</a:t>
            </a:r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立方体 42"/>
          <p:cNvSpPr/>
          <p:nvPr/>
        </p:nvSpPr>
        <p:spPr bwMode="auto">
          <a:xfrm>
            <a:off x="6991360" y="3713439"/>
            <a:ext cx="1836000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2" name="立方体 43"/>
          <p:cNvSpPr/>
          <p:nvPr/>
        </p:nvSpPr>
        <p:spPr bwMode="auto">
          <a:xfrm>
            <a:off x="6980973" y="3484732"/>
            <a:ext cx="1834966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3" name="立方体 45"/>
          <p:cNvSpPr/>
          <p:nvPr/>
        </p:nvSpPr>
        <p:spPr bwMode="auto">
          <a:xfrm>
            <a:off x="6980973" y="3268708"/>
            <a:ext cx="1834966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4" name="立方体 47"/>
          <p:cNvSpPr/>
          <p:nvPr/>
        </p:nvSpPr>
        <p:spPr bwMode="auto">
          <a:xfrm>
            <a:off x="6980973" y="3027702"/>
            <a:ext cx="1836000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5" name="立方体 48"/>
          <p:cNvSpPr/>
          <p:nvPr/>
        </p:nvSpPr>
        <p:spPr bwMode="auto">
          <a:xfrm>
            <a:off x="6988939" y="2786696"/>
            <a:ext cx="1836000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6" name="TextBox 43"/>
          <p:cNvSpPr txBox="1"/>
          <p:nvPr/>
        </p:nvSpPr>
        <p:spPr>
          <a:xfrm>
            <a:off x="7491049" y="4166028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IP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Box 43"/>
          <p:cNvSpPr txBox="1"/>
          <p:nvPr/>
        </p:nvSpPr>
        <p:spPr>
          <a:xfrm>
            <a:off x="7376021" y="393712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TCP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7392052" y="3697134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TLS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43"/>
          <p:cNvSpPr txBox="1"/>
          <p:nvPr/>
        </p:nvSpPr>
        <p:spPr>
          <a:xfrm>
            <a:off x="7196040" y="3462741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RESTCONF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7392408" y="3246717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DOTS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Wrap </a:t>
            </a:r>
            <a:r>
              <a:rPr dirty="0" smtClean="0"/>
              <a:t>Up</a:t>
            </a:r>
            <a:endParaRPr dirty="0"/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altLang="ja-JP" sz="2400" dirty="0"/>
              <a:t>Team members:</a:t>
            </a:r>
            <a:br>
              <a:rPr lang="en-US" altLang="ja-JP" sz="2400" dirty="0"/>
            </a:br>
            <a:r>
              <a:rPr lang="en-US" altLang="ja-JP" sz="2400" dirty="0" err="1"/>
              <a:t>Kaname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Nishizuka</a:t>
            </a:r>
            <a:r>
              <a:rPr lang="en-US" altLang="ja-JP" sz="2400" dirty="0"/>
              <a:t> (</a:t>
            </a:r>
            <a:r>
              <a:rPr lang="en-US" altLang="ja-JP" sz="2400" dirty="0" err="1"/>
              <a:t>NTTCom</a:t>
            </a:r>
            <a:r>
              <a:rPr lang="en-US" altLang="ja-JP" sz="2400" dirty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altLang="ja-JP" sz="2400" dirty="0" err="1" smtClean="0"/>
              <a:t>Yasuaki</a:t>
            </a:r>
            <a:r>
              <a:rPr lang="en-US" altLang="ja-JP" sz="2400" dirty="0" smtClean="0"/>
              <a:t> Morita </a:t>
            </a:r>
            <a:r>
              <a:rPr lang="en-US" altLang="ja-JP" sz="2400" dirty="0"/>
              <a:t>(</a:t>
            </a:r>
            <a:r>
              <a:rPr lang="en-US" altLang="ja-JP" sz="2400" dirty="0" err="1"/>
              <a:t>Lepidum</a:t>
            </a:r>
            <a:r>
              <a:rPr lang="en-US" altLang="ja-JP" sz="2400" dirty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altLang="ja-JP" sz="2400" dirty="0"/>
              <a:t>Jon Shallow </a:t>
            </a:r>
            <a:r>
              <a:rPr lang="en-US" altLang="ja-JP" sz="2400" dirty="0" smtClean="0"/>
              <a:t>(Self)</a:t>
            </a:r>
            <a:endParaRPr lang="en-US" altLang="ja-JP" sz="24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altLang="ja-JP" sz="2400" dirty="0"/>
              <a:t>Liang 'Frank' Xia (Huawei)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altLang="ja-JP" sz="24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lang="en-US" altLang="ja-JP" sz="1800" dirty="0"/>
              <a:t>First timers @ IETF/</a:t>
            </a:r>
            <a:r>
              <a:rPr lang="en-US" altLang="ja-JP" sz="1800" dirty="0" err="1"/>
              <a:t>Hackathon</a:t>
            </a:r>
            <a:r>
              <a:rPr lang="en-US" altLang="ja-JP" sz="1800" dirty="0"/>
              <a:t>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dirty="0" smtClean="0"/>
              <a:t>4 new members!! contributed to OSS project</a:t>
            </a: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892629" lvl="2" indent="0">
              <a:lnSpc>
                <a:spcPct val="90000"/>
              </a:lnSpc>
              <a:spcBef>
                <a:spcPts val="1500"/>
              </a:spcBef>
              <a:defRPr sz="2400"/>
            </a:pPr>
            <a:endParaRPr lang="en-US" altLang="ja-JP" dirty="0">
              <a:hlinkClick r:id="rId2"/>
            </a:endParaRPr>
          </a:p>
          <a:p>
            <a:pPr marL="892629" lvl="2" indent="0">
              <a:lnSpc>
                <a:spcPct val="90000"/>
              </a:lnSpc>
              <a:spcBef>
                <a:spcPts val="1500"/>
              </a:spcBef>
              <a:defRPr sz="2400"/>
            </a:pPr>
            <a:endParaRPr lang="en-US" altLang="ja-JP" dirty="0">
              <a:hlinkClick r:id="rId2"/>
            </a:endParaRPr>
          </a:p>
          <a:p>
            <a:pPr marL="892629" lvl="2" indent="0">
              <a:lnSpc>
                <a:spcPct val="90000"/>
              </a:lnSpc>
              <a:spcBef>
                <a:spcPts val="1500"/>
              </a:spcBef>
              <a:defRPr sz="2400"/>
            </a:pP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://github.com/nttdots/go-dots</a:t>
            </a:r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336" y="1493347"/>
            <a:ext cx="2623226" cy="69691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419</Words>
  <Application>Microsoft Macintosh PowerPoint</Application>
  <PresentationFormat>画面に合わせる (16:9)</PresentationFormat>
  <Paragraphs>92</Paragraphs>
  <Slides>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7</vt:i4>
      </vt:variant>
    </vt:vector>
  </HeadingPairs>
  <TitlesOfParts>
    <vt:vector size="9" baseType="lpstr">
      <vt:lpstr>Office Theme</vt:lpstr>
      <vt:lpstr>Thème Office</vt:lpstr>
      <vt:lpstr>IETF Hackathon: DOTS Interop</vt:lpstr>
      <vt:lpstr>Hackathon Plan</vt:lpstr>
      <vt:lpstr>What got done</vt:lpstr>
      <vt:lpstr>PowerPoint プレゼンテーション</vt:lpstr>
      <vt:lpstr>PowerPoint プレゼンテーション</vt:lpstr>
      <vt:lpstr>What we learned</vt:lpstr>
      <vt:lpstr>Wrap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西塚 要</cp:lastModifiedBy>
  <cp:revision>9</cp:revision>
  <dcterms:modified xsi:type="dcterms:W3CDTF">2019-03-24T12:56:46Z</dcterms:modified>
</cp:coreProperties>
</file>