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4.png" ContentType="image/png"/>
  <Override PartName="/ppt/media/image3.png" ContentType="image/png"/>
  <Override PartName="/ppt/media/image1.wmf" ContentType="image/x-wmf"/>
  <Override PartName="/ppt/media/image2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511913A6-1BAA-42F0-B45D-A7AD42A77A8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rIns="90000" tIns="45000" bIns="4500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06" name="TextShape 3"/>
          <p:cNvSpPr txBox="1"/>
          <p:nvPr/>
        </p:nvSpPr>
        <p:spPr>
          <a:xfrm>
            <a:off x="0" y="0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95351409-8BE3-4A19-A1BD-0CABAAFA379A}" type="slidenum">
              <a:rPr b="0" lang="en-US" sz="1800" spc="-1" strike="noStrike">
                <a:solidFill>
                  <a:srgbClr val="000000"/>
                </a:solidFill>
                <a:latin typeface="+mj-lt"/>
                <a:ea typeface="+mj-ea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23964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2208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23964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02208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3189960" y="4731480"/>
            <a:ext cx="2474640" cy="302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535353"/>
                </a:solidFill>
                <a:latin typeface="Calibri"/>
                <a:ea typeface="Calibri"/>
              </a:rPr>
              <a:t>IETF Hackathon - &lt;Project name&gt;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Title Text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1371600" y="2914560"/>
            <a:ext cx="6400440" cy="1314000"/>
          </a:xfrm>
          <a:prstGeom prst="rect">
            <a:avLst/>
          </a:prstGeom>
        </p:spPr>
        <p:txBody>
          <a:bodyPr lIns="45720" rIns="45720" tIns="45000" bIns="45000"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b="0" lang="en-US" sz="3200" spc="-1" strike="noStrike">
                <a:solidFill>
                  <a:srgbClr val="888888"/>
                </a:solidFill>
                <a:latin typeface="Calibri"/>
                <a:ea typeface="Calibri"/>
              </a:rPr>
              <a:t>Body Level One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b="0" lang="en-US" sz="3200" spc="-1" strike="noStrike">
                <a:solidFill>
                  <a:srgbClr val="888888"/>
                </a:solidFill>
                <a:latin typeface="Calibri"/>
                <a:ea typeface="Calibri"/>
              </a:rPr>
              <a:t>Body Level Two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b="0" lang="en-US" sz="3200" spc="-1" strike="noStrike">
                <a:solidFill>
                  <a:srgbClr val="888888"/>
                </a:solidFill>
                <a:latin typeface="Calibri"/>
                <a:ea typeface="Calibri"/>
              </a:rPr>
              <a:t>Body Level Three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b="0" lang="en-US" sz="3200" spc="-1" strike="noStrike">
                <a:solidFill>
                  <a:srgbClr val="888888"/>
                </a:solidFill>
                <a:latin typeface="Calibri"/>
                <a:ea typeface="Calibri"/>
              </a:rPr>
              <a:t>Body Level Four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b="0" lang="en-US" sz="3200" spc="-1" strike="noStrike">
                <a:solidFill>
                  <a:srgbClr val="888888"/>
                </a:solidFill>
                <a:latin typeface="Calibri"/>
                <a:ea typeface="Calibri"/>
              </a:rPr>
              <a:t>Body Level Five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4419720" y="4627440"/>
            <a:ext cx="2133360" cy="279000"/>
          </a:xfrm>
          <a:prstGeom prst="rect">
            <a:avLst/>
          </a:prstGeom>
        </p:spPr>
        <p:txBody>
          <a:bodyPr lIns="45720" rIns="45720" tIns="45000" bIns="45000" anchor="ctr"/>
          <a:p>
            <a:pPr algn="r">
              <a:lnSpc>
                <a:spcPct val="100000"/>
              </a:lnSpc>
            </a:pPr>
            <a:fld id="{000B4074-C426-495D-9A45-31AF52F22D75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3189960" y="4731480"/>
            <a:ext cx="2474640" cy="302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535353"/>
                </a:solidFill>
                <a:latin typeface="Calibri"/>
                <a:ea typeface="Calibri"/>
              </a:rPr>
              <a:t>IETF Hackathon - &lt;Project name&gt;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Title Text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45720" rIns="45720" tIns="45000" bIns="45000"/>
          <a:p>
            <a:pPr marL="343080" indent="-34272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Body Level One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83720" indent="-32616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Body Level Two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2" marL="1219320" indent="-30456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Body Level Three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3" marL="1737360" indent="-36540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Body Level Four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4" marL="2194560" indent="-36540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Body Level Five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sldNum"/>
          </p:nvPr>
        </p:nvSpPr>
        <p:spPr>
          <a:xfrm>
            <a:off x="8422920" y="4769640"/>
            <a:ext cx="263520" cy="268920"/>
          </a:xfrm>
          <a:prstGeom prst="rect">
            <a:avLst/>
          </a:prstGeom>
        </p:spPr>
        <p:txBody>
          <a:bodyPr lIns="45720" rIns="45720" tIns="45000" bIns="45000" anchor="ctr"/>
          <a:p>
            <a:pPr algn="r">
              <a:lnSpc>
                <a:spcPct val="100000"/>
              </a:lnSpc>
            </a:pPr>
            <a:fld id="{987B9ABF-0E1C-48D9-8AA5-00AE269A2EF4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330840" y="465840"/>
            <a:ext cx="4452840" cy="16783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IETF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 Hackathon:</a:t>
            </a:r>
            <a:br/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SSH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4404600" y="465840"/>
            <a:ext cx="4409280" cy="16124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>
            <a:normAutofit/>
          </a:bodyPr>
          <a:p>
            <a:pPr marL="343080" indent="-34272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IETF 104</a:t>
            </a:r>
            <a:endParaRPr b="0" lang="en-US" sz="3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23-24 March, 2019 </a:t>
            </a:r>
            <a:endParaRPr b="0" lang="en-US" sz="3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Prague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88" name="Picture 4" descr=""/>
          <p:cNvPicPr/>
          <p:nvPr/>
        </p:nvPicPr>
        <p:blipFill>
          <a:blip r:embed="rId1"/>
          <a:stretch/>
        </p:blipFill>
        <p:spPr>
          <a:xfrm>
            <a:off x="4617720" y="2108160"/>
            <a:ext cx="3365640" cy="2036880"/>
          </a:xfrm>
          <a:prstGeom prst="rect">
            <a:avLst/>
          </a:prstGeom>
          <a:ln>
            <a:noFill/>
          </a:ln>
        </p:spPr>
      </p:pic>
      <p:pic>
        <p:nvPicPr>
          <p:cNvPr id="89" name="Picture 5" descr=""/>
          <p:cNvPicPr/>
          <p:nvPr/>
        </p:nvPicPr>
        <p:blipFill>
          <a:blip r:embed="rId2"/>
          <a:stretch/>
        </p:blipFill>
        <p:spPr>
          <a:xfrm>
            <a:off x="1014840" y="2108160"/>
            <a:ext cx="3389400" cy="2036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Hackathon Pre-Planning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546120" y="1063080"/>
            <a:ext cx="7393680" cy="39578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>
            <a:normAutofit/>
          </a:bodyPr>
          <a:p>
            <a:pPr marL="2286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VMs Setup – Source and Destination with Wireshark on both ends.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Latest Installation of Requirements such as Ruby, Node etc..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Travis compatibility.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Simple network design between VMS using Virtual Box.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RC4 debrief in the team working remotely from Mauritius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TextShape 3"/>
          <p:cNvSpPr txBox="1"/>
          <p:nvPr/>
        </p:nvSpPr>
        <p:spPr>
          <a:xfrm>
            <a:off x="8502840" y="4769640"/>
            <a:ext cx="183600" cy="2689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r">
              <a:lnSpc>
                <a:spcPct val="100000"/>
              </a:lnSpc>
            </a:pPr>
            <a:fld id="{219BFB1E-5EFC-449D-9E30-27403D20534F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IETF Hackathon in Action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457200" y="1200240"/>
            <a:ext cx="7940160" cy="35668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>
            <a:normAutofit/>
          </a:bodyPr>
          <a:p>
            <a:pPr lvl="1" marL="646560" indent="-189000">
              <a:lnSpc>
                <a:spcPct val="9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Understanding of the RFC: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150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https://tools.ietf.org/html/draft-ietf-curdle-rc4-die-die-die-15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46560" indent="-189000">
              <a:lnSpc>
                <a:spcPct val="9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Post handshake during Key Exchange.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46560" indent="-189000">
              <a:lnSpc>
                <a:spcPct val="9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NET-SSH (PR 671) and Node (PR 126).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46560" indent="-189000">
              <a:lnSpc>
                <a:spcPct val="9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NET-SSH incorporation in VMware and several Ruby Intersystems.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46560" indent="-189000">
              <a:lnSpc>
                <a:spcPct val="9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SSH Streams in Node application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1500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8502840" y="4769640"/>
            <a:ext cx="183600" cy="2689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r">
              <a:lnSpc>
                <a:spcPct val="100000"/>
              </a:lnSpc>
            </a:pPr>
            <a:fld id="{F0E3050F-C852-4463-B928-65E73EE80B79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Post-Analysis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520560" y="1063080"/>
            <a:ext cx="7242480" cy="35190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>
            <a:normAutofit/>
          </a:bodyPr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13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Deployment of SSH still shipping with RC4.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13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Still long way to go to eradicate RC4.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13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Support from OpenSource developers is needed to move forward.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13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Thanks to Eric Rescorla for needful at IESG.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13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Thanks for collaboration of Camara in this draft.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TextShape 3"/>
          <p:cNvSpPr txBox="1"/>
          <p:nvPr/>
        </p:nvSpPr>
        <p:spPr>
          <a:xfrm>
            <a:off x="8502840" y="4769640"/>
            <a:ext cx="183600" cy="2689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r">
              <a:lnSpc>
                <a:spcPct val="100000"/>
              </a:lnSpc>
            </a:pPr>
            <a:fld id="{78DEBFF9-786B-4621-963F-28B97E82FE70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Wrap Up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239400" y="1059480"/>
            <a:ext cx="3539880" cy="126828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txBody>
          <a:bodyPr lIns="45720" rIns="45720" tIns="45000" bIns="45000"/>
          <a:p>
            <a:pPr>
              <a:lnSpc>
                <a:spcPct val="90000"/>
              </a:lnSpc>
              <a:spcBef>
                <a:spcPts val="499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Team members: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Nitin Jaykishan Mutkawoa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Jagveer Loky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TextShape 3"/>
          <p:cNvSpPr txBox="1"/>
          <p:nvPr/>
        </p:nvSpPr>
        <p:spPr>
          <a:xfrm>
            <a:off x="8502840" y="4769640"/>
            <a:ext cx="183600" cy="2689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r">
              <a:lnSpc>
                <a:spcPct val="100000"/>
              </a:lnSpc>
            </a:pPr>
            <a:fld id="{3CD0568E-0D68-4786-BA74-C432167134F5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02" name="Picture 2" descr=""/>
          <p:cNvPicPr/>
          <p:nvPr/>
        </p:nvPicPr>
        <p:blipFill>
          <a:blip r:embed="rId1"/>
          <a:stretch/>
        </p:blipFill>
        <p:spPr>
          <a:xfrm>
            <a:off x="4002480" y="1063080"/>
            <a:ext cx="4962240" cy="3417120"/>
          </a:xfrm>
          <a:prstGeom prst="rect">
            <a:avLst/>
          </a:prstGeom>
          <a:ln>
            <a:noFill/>
          </a:ln>
        </p:spPr>
      </p:pic>
      <p:pic>
        <p:nvPicPr>
          <p:cNvPr id="103" name="Picture 3" descr=""/>
          <p:cNvPicPr/>
          <p:nvPr/>
        </p:nvPicPr>
        <p:blipFill>
          <a:blip r:embed="rId2"/>
          <a:stretch/>
        </p:blipFill>
        <p:spPr>
          <a:xfrm>
            <a:off x="239400" y="2529720"/>
            <a:ext cx="3539880" cy="1775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Application>LibreOffice/6.0.7.3$Linux_X86_64 LibreOffice_project/00m0$Build-3</Application>
  <Words>163</Words>
  <Paragraphs>41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NITIN Mutkawoa OBS/OCB</dc:creator>
  <dc:description/>
  <dc:language>en-US</dc:language>
  <cp:lastModifiedBy>NITIN Mutkawoa OBS/OCB</cp:lastModifiedBy>
  <dcterms:modified xsi:type="dcterms:W3CDTF">2019-03-24T11:18:57Z</dcterms:modified>
  <cp:revision>8</cp:revision>
  <dc:subject/>
  <dc:title>IETF Hackathon: &lt;Project Name&gt;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