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65" r:id="rId4"/>
    <p:sldId id="268" r:id="rId5"/>
    <p:sldId id="266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0" autoAdjust="0"/>
    <p:restoredTop sz="94664"/>
  </p:normalViewPr>
  <p:slideViewPr>
    <p:cSldViewPr snapToGrid="0" snapToObjects="1">
      <p:cViewPr varScale="1">
        <p:scale>
          <a:sx n="125" d="100"/>
          <a:sy n="12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8" d="100"/>
          <a:sy n="68" d="100"/>
        </p:scale>
        <p:origin x="24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18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6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2549193" y="4731029"/>
            <a:ext cx="349069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Network Time Security (NTS)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tnod/nts-poc-python" TargetMode="External"/><Relationship Id="rId3" Type="http://schemas.openxmlformats.org/officeDocument/2006/relationships/hyperlink" Target="https://datatracker.ietf.org/doc/draft-ietf-ntp-using-nts-for-ntp/" TargetMode="External"/><Relationship Id="rId7" Type="http://schemas.openxmlformats.org/officeDocument/2006/relationships/hyperlink" Target="https://gitlab.com/MLanger/nts" TargetMode="External"/><Relationship Id="rId2" Type="http://schemas.openxmlformats.org/officeDocument/2006/relationships/hyperlink" Target="https://datatracker.ietf.org/wg/n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rfc7822/" TargetMode="External"/><Relationship Id="rId11" Type="http://schemas.openxmlformats.org/officeDocument/2006/relationships/hyperlink" Target="https://gitlab.com/NTPsec/ntpsec" TargetMode="External"/><Relationship Id="rId5" Type="http://schemas.openxmlformats.org/officeDocument/2006/relationships/hyperlink" Target="https://datatracker.ietf.org/doc/rfc5297/" TargetMode="External"/><Relationship Id="rId10" Type="http://schemas.openxmlformats.org/officeDocument/2006/relationships/hyperlink" Target="https://github.com/mlichvar/chrony-nts" TargetMode="External"/><Relationship Id="rId4" Type="http://schemas.openxmlformats.org/officeDocument/2006/relationships/hyperlink" Target="https://datatracker.ietf.org/doc/rfc5905/" TargetMode="External"/><Relationship Id="rId9" Type="http://schemas.openxmlformats.org/officeDocument/2006/relationships/hyperlink" Target="https://github.com/wbl/nts-ru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Network Time Security (NTS)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de-DE" dirty="0"/>
              <a:t>4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23-24</a:t>
            </a:r>
            <a:r>
              <a:rPr dirty="0"/>
              <a:t> </a:t>
            </a:r>
            <a:r>
              <a:rPr lang="en-US" dirty="0"/>
              <a:t>March</a:t>
            </a:r>
            <a:r>
              <a:rPr dirty="0"/>
              <a:t>, 201</a:t>
            </a:r>
            <a:r>
              <a:rPr lang="de-DE" dirty="0"/>
              <a:t>9</a:t>
            </a:r>
            <a:r>
              <a:rPr dirty="0"/>
              <a:t> </a:t>
            </a:r>
          </a:p>
          <a:p>
            <a:pPr>
              <a:lnSpc>
                <a:spcPct val="90000"/>
              </a:lnSpc>
              <a:defRPr sz="2400"/>
            </a:pPr>
            <a:r>
              <a:rPr lang="de-DE" dirty="0" err="1"/>
              <a:t>Prague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r="16193" b="297"/>
          <a:stretch/>
        </p:blipFill>
        <p:spPr>
          <a:xfrm>
            <a:off x="5337963" y="0"/>
            <a:ext cx="38060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6572"/>
      </p:ext>
    </p:extLst>
  </p:cSld>
  <p:clrMapOvr>
    <a:masterClrMapping/>
  </p:clrMapOvr>
  <p:transition spd="med" advTm="5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1"/>
            <a:ext cx="6258561" cy="311311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Integration of NTS into different NTP implementations</a:t>
            </a:r>
            <a:br>
              <a:rPr lang="en-US"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Based on draft-ietf-ntp-using-nts-for-ntp-17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Verifying interoperability between various NTS implementations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 advTm="3515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2D5C-EEDB-7B47-BBB4-FF801A58E5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24966"/>
              </p:ext>
            </p:extLst>
          </p:nvPr>
        </p:nvGraphicFramePr>
        <p:xfrm>
          <a:off x="270163" y="967739"/>
          <a:ext cx="8591896" cy="3132906"/>
        </p:xfrm>
        <a:graphic>
          <a:graphicData uri="http://schemas.openxmlformats.org/drawingml/2006/table">
            <a:tbl>
              <a:tblPr/>
              <a:tblGrid>
                <a:gridCol w="542344">
                  <a:extLst>
                    <a:ext uri="{9D8B030D-6E8A-4147-A177-3AD203B41FA5}">
                      <a16:colId xmlns:a16="http://schemas.microsoft.com/office/drawing/2014/main" val="37574888"/>
                    </a:ext>
                  </a:extLst>
                </a:gridCol>
                <a:gridCol w="1093979">
                  <a:extLst>
                    <a:ext uri="{9D8B030D-6E8A-4147-A177-3AD203B41FA5}">
                      <a16:colId xmlns:a16="http://schemas.microsoft.com/office/drawing/2014/main" val="2418651604"/>
                    </a:ext>
                  </a:extLst>
                </a:gridCol>
                <a:gridCol w="1088174">
                  <a:extLst>
                    <a:ext uri="{9D8B030D-6E8A-4147-A177-3AD203B41FA5}">
                      <a16:colId xmlns:a16="http://schemas.microsoft.com/office/drawing/2014/main" val="362184025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21257968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18738768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150082577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467176902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1773648436"/>
                    </a:ext>
                  </a:extLst>
                </a:gridCol>
                <a:gridCol w="862551">
                  <a:extLst>
                    <a:ext uri="{9D8B030D-6E8A-4147-A177-3AD203B41FA5}">
                      <a16:colId xmlns:a16="http://schemas.microsoft.com/office/drawing/2014/main" val="1891937319"/>
                    </a:ext>
                  </a:extLst>
                </a:gridCol>
                <a:gridCol w="836708">
                  <a:extLst>
                    <a:ext uri="{9D8B030D-6E8A-4147-A177-3AD203B41FA5}">
                      <a16:colId xmlns:a16="http://schemas.microsoft.com/office/drawing/2014/main" val="3068172701"/>
                    </a:ext>
                  </a:extLst>
                </a:gridCol>
              </a:tblGrid>
              <a:tr h="195107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de-DE" sz="1200" b="1" dirty="0">
                          <a:effectLst/>
                        </a:rPr>
                        <a:t>IETF 104 </a:t>
                      </a:r>
                      <a:r>
                        <a:rPr lang="de-DE" sz="1200" b="1" dirty="0" err="1">
                          <a:effectLst/>
                        </a:rPr>
                        <a:t>Hackathon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Results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Overview</a:t>
                      </a:r>
                      <a:endParaRPr lang="de-DE" sz="1200" b="1" dirty="0">
                        <a:effectLst/>
                      </a:endParaRPr>
                    </a:p>
                  </a:txBody>
                  <a:tcPr marL="17317" marR="17317" marT="11544" marB="11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b"/>
                      <a:endParaRPr lang="de-DE" sz="11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de-DE" sz="1100" b="1" dirty="0">
                          <a:effectLst/>
                        </a:rPr>
                        <a:t>NTP NTS Servers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89656"/>
                  </a:ext>
                </a:extLst>
              </a:tr>
              <a:tr h="536119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Ostfalia</a:t>
                      </a:r>
                      <a:r>
                        <a:rPr lang="de-DE" sz="1200" dirty="0">
                          <a:effectLst/>
                        </a:rPr>
                        <a:t>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Chrony</a:t>
                      </a:r>
                      <a:r>
                        <a:rPr lang="de-DE" sz="1200" dirty="0">
                          <a:effectLst/>
                        </a:rPr>
                        <a:t>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NTPSec</a:t>
                      </a:r>
                      <a:r>
                        <a:rPr lang="de-DE" sz="1200" dirty="0">
                          <a:effectLst/>
                        </a:rPr>
                        <a:t>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Netnod</a:t>
                      </a:r>
                      <a:r>
                        <a:rPr lang="de-DE" sz="1200" dirty="0">
                          <a:effectLst/>
                        </a:rPr>
                        <a:t> (Python)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Netnod</a:t>
                      </a:r>
                      <a:r>
                        <a:rPr lang="de-DE" sz="1200" dirty="0">
                          <a:effectLst/>
                        </a:rPr>
                        <a:t> (</a:t>
                      </a:r>
                      <a:r>
                        <a:rPr lang="de-DE" sz="1200" dirty="0" err="1">
                          <a:effectLst/>
                        </a:rPr>
                        <a:t>Golang</a:t>
                      </a:r>
                      <a:r>
                        <a:rPr lang="de-DE" sz="1200" dirty="0">
                          <a:effectLst/>
                        </a:rPr>
                        <a:t>) (Malmö)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NTF Server (*)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 err="1">
                          <a:effectLst/>
                        </a:rPr>
                        <a:t>Cloudflare</a:t>
                      </a:r>
                      <a:r>
                        <a:rPr lang="de-DE" sz="1200" dirty="0">
                          <a:effectLst/>
                        </a:rPr>
                        <a:t> NTS Server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94348"/>
                  </a:ext>
                </a:extLst>
              </a:tr>
              <a:tr h="391937">
                <a:tc gridSpan="2">
                  <a:txBody>
                    <a:bodyPr/>
                    <a:lstStyle/>
                    <a:p>
                      <a:pPr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Implementation Status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>
                          <a:effectLst/>
                        </a:rPr>
                        <a:t>In Progress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>
                          <a:effectLst/>
                        </a:rPr>
                        <a:t>In Progress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>
                          <a:effectLst/>
                        </a:rPr>
                        <a:t>In Progress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08825"/>
                  </a:ext>
                </a:extLst>
              </a:tr>
              <a:tr h="138707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de-DE" sz="1100" b="1" dirty="0">
                          <a:effectLst/>
                        </a:rPr>
                        <a:t>NTP NTS Clients</a:t>
                      </a:r>
                    </a:p>
                  </a:txBody>
                  <a:tcPr marL="17317" marR="17317" marT="11544" marB="11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 err="1">
                          <a:effectLst/>
                        </a:rPr>
                        <a:t>Ostfalia</a:t>
                      </a:r>
                      <a:r>
                        <a:rPr lang="de-DE" sz="1200" dirty="0">
                          <a:effectLst/>
                        </a:rPr>
                        <a:t> Client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45174"/>
                  </a:ext>
                </a:extLst>
              </a:tr>
              <a:tr h="26816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 err="1">
                          <a:effectLst/>
                        </a:rPr>
                        <a:t>Chrony</a:t>
                      </a:r>
                      <a:r>
                        <a:rPr lang="de-DE" sz="1200" dirty="0">
                          <a:effectLst/>
                        </a:rPr>
                        <a:t> Client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50069"/>
                  </a:ext>
                </a:extLst>
              </a:tr>
              <a:tr h="26816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 err="1">
                          <a:effectLst/>
                        </a:rPr>
                        <a:t>NTPSec</a:t>
                      </a:r>
                      <a:r>
                        <a:rPr lang="de-DE" sz="1200" dirty="0">
                          <a:effectLst/>
                        </a:rPr>
                        <a:t> Client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34128"/>
                  </a:ext>
                </a:extLst>
              </a:tr>
              <a:tr h="39193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 err="1">
                          <a:effectLst/>
                        </a:rPr>
                        <a:t>Netnod</a:t>
                      </a:r>
                      <a:r>
                        <a:rPr lang="de-DE" sz="1200" dirty="0">
                          <a:effectLst/>
                        </a:rPr>
                        <a:t> (Python) </a:t>
                      </a:r>
                      <a:r>
                        <a:rPr lang="de-DE" sz="1200" dirty="0" err="1">
                          <a:effectLst/>
                        </a:rPr>
                        <a:t>client</a:t>
                      </a:r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KE, NTP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97534"/>
                  </a:ext>
                </a:extLst>
              </a:tr>
              <a:tr h="51570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 err="1">
                          <a:effectLst/>
                        </a:rPr>
                        <a:t>Netnod</a:t>
                      </a:r>
                      <a:r>
                        <a:rPr lang="de-DE" sz="1200" dirty="0">
                          <a:effectLst/>
                        </a:rPr>
                        <a:t> (</a:t>
                      </a:r>
                      <a:r>
                        <a:rPr lang="de-DE" sz="1200" dirty="0" err="1">
                          <a:effectLst/>
                        </a:rPr>
                        <a:t>Golang</a:t>
                      </a:r>
                      <a:r>
                        <a:rPr lang="de-DE" sz="1200" dirty="0">
                          <a:effectLst/>
                        </a:rPr>
                        <a:t>) (Malmö) </a:t>
                      </a:r>
                      <a:r>
                        <a:rPr lang="de-DE" sz="1200" dirty="0" err="1">
                          <a:effectLst/>
                        </a:rPr>
                        <a:t>client</a:t>
                      </a:r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 err="1">
                          <a:effectLst/>
                        </a:rPr>
                        <a:t>Done</a:t>
                      </a:r>
                      <a:endParaRPr lang="de-DE" sz="1200" b="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dirty="0">
                          <a:effectLst/>
                        </a:rPr>
                        <a:t>KE 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96034"/>
                  </a:ext>
                </a:extLst>
              </a:tr>
              <a:tr h="26816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200" dirty="0">
                          <a:effectLst/>
                        </a:rPr>
                        <a:t>NTF </a:t>
                      </a:r>
                      <a:r>
                        <a:rPr lang="de-DE" sz="1200" dirty="0" err="1">
                          <a:effectLst/>
                        </a:rPr>
                        <a:t>client</a:t>
                      </a:r>
                      <a:r>
                        <a:rPr lang="de-DE" sz="1200" dirty="0">
                          <a:effectLst/>
                        </a:rPr>
                        <a:t> (*)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200" b="0" dirty="0">
                          <a:effectLst/>
                        </a:rPr>
                        <a:t>In Progress</a:t>
                      </a: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e-DE" sz="1200" dirty="0">
                        <a:effectLst/>
                      </a:endParaRPr>
                    </a:p>
                  </a:txBody>
                  <a:tcPr marL="17317" marR="17317" marT="11544" marB="11544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04583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31569" y="4178084"/>
            <a:ext cx="83265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b="1" dirty="0"/>
              <a:t>KE</a:t>
            </a:r>
            <a:r>
              <a:rPr lang="en-US" sz="1400" dirty="0"/>
              <a:t> = Key Exchange worked                </a:t>
            </a:r>
            <a:r>
              <a:rPr lang="en-US" sz="1400" b="1" dirty="0"/>
              <a:t>NTP</a:t>
            </a:r>
            <a:r>
              <a:rPr lang="en-US" sz="1400" dirty="0"/>
              <a:t> = authenticated NTP packets successfully exchanged				</a:t>
            </a:r>
          </a:p>
          <a:p>
            <a:r>
              <a:rPr lang="en-US" sz="1400" dirty="0"/>
              <a:t>(*) NOTE: implementing draft-ietf-ntp-using-nts-for-ntp-11	</a:t>
            </a:r>
            <a:r>
              <a:rPr lang="en-US" sz="1200" dirty="0"/>
              <a:t>		</a:t>
            </a:r>
            <a:r>
              <a:rPr lang="en-US" dirty="0"/>
              <a:t>		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346960" y="138169"/>
            <a:ext cx="449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 err="1"/>
              <a:t>What</a:t>
            </a:r>
            <a:r>
              <a:rPr lang="de-DE" sz="4400" dirty="0"/>
              <a:t> </a:t>
            </a:r>
            <a:r>
              <a:rPr lang="de-DE" sz="4400" dirty="0" err="1"/>
              <a:t>got</a:t>
            </a:r>
            <a:r>
              <a:rPr lang="de-DE" sz="4400" dirty="0"/>
              <a:t> </a:t>
            </a:r>
            <a:r>
              <a:rPr lang="de-DE" sz="4400" dirty="0" err="1"/>
              <a:t>done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338389402"/>
      </p:ext>
    </p:extLst>
  </p:cSld>
  <p:clrMapOvr>
    <a:masterClrMapping/>
  </p:clrMapOvr>
  <p:transition spd="med" advTm="7688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</a:t>
            </a:r>
            <a:r>
              <a:rPr lang="en-US" sz="4000" dirty="0"/>
              <a:t>did/</a:t>
            </a:r>
            <a:r>
              <a:rPr dirty="0"/>
              <a:t>learned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1"/>
            <a:ext cx="7782561" cy="3113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Several bug fixes in the implementations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Some issues with OpenSSL </a:t>
            </a:r>
            <a:r>
              <a:rPr lang="en-US" sz="2000" dirty="0"/>
              <a:t>(bug in TLS key exporter function)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/>
              <a:t>Interoperability test was very successful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/>
              <a:t>No further problems in the NTS-draft discovered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6643850"/>
      </p:ext>
    </p:extLst>
  </p:cSld>
  <p:clrMapOvr>
    <a:masterClrMapping/>
  </p:clrMapOvr>
  <p:transition spd="med" advTm="3459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Wrap Up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518660" y="1063230"/>
            <a:ext cx="3907363" cy="36913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/>
              <a:t>NTP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2"/>
              </a:rPr>
              <a:t>https://datatracker.ietf.org/wg/ntp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de-DE" sz="11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 err="1"/>
              <a:t>Involved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3"/>
              </a:rPr>
              <a:t>draft-ietf-ntp-using-nts-for-ntp-17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4"/>
              </a:rPr>
              <a:t>RFC 5905 (NTPv4)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5"/>
              </a:rPr>
              <a:t>RFC 5297 (AES-SIV)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sz="2400" dirty="0">
                <a:hlinkClick r:id="rId6"/>
              </a:rPr>
              <a:t>RFC 7822 (NTP EF)</a:t>
            </a:r>
            <a:endParaRPr lang="de-DE" sz="24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de-DE" sz="1100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de-DE" dirty="0" err="1"/>
              <a:t>Repositories</a:t>
            </a:r>
            <a:r>
              <a:rPr lang="de-DE" dirty="0"/>
              <a:t>:</a:t>
            </a:r>
          </a:p>
          <a:p>
            <a:pPr algn="ctr">
              <a:lnSpc>
                <a:spcPct val="130000"/>
              </a:lnSpc>
            </a:pPr>
            <a:r>
              <a:rPr lang="en-US" sz="2400" dirty="0">
                <a:hlinkClick r:id="rId7"/>
              </a:rPr>
              <a:t>https://gitlab.com/MLanger/nts</a:t>
            </a:r>
            <a:endParaRPr lang="en-US" sz="2400" dirty="0"/>
          </a:p>
          <a:p>
            <a:pPr algn="ctr">
              <a:lnSpc>
                <a:spcPct val="130000"/>
              </a:lnSpc>
            </a:pPr>
            <a:r>
              <a:rPr lang="en-US" sz="2400" dirty="0"/>
              <a:t>​</a:t>
            </a:r>
            <a:r>
              <a:rPr lang="en-US" sz="2400" dirty="0">
                <a:hlinkClick r:id="rId8"/>
              </a:rPr>
              <a:t>https://github.com/Netnod/nts-poc-python</a:t>
            </a:r>
            <a:r>
              <a:rPr lang="en-US" sz="2400" dirty="0"/>
              <a:t> </a:t>
            </a:r>
          </a:p>
          <a:p>
            <a:pPr algn="ctr">
              <a:lnSpc>
                <a:spcPct val="130000"/>
              </a:lnSpc>
            </a:pPr>
            <a:r>
              <a:rPr lang="en-US" sz="2400" dirty="0">
                <a:hlinkClick r:id="rId9"/>
              </a:rPr>
              <a:t>https://github.com/wbl/nts-rust</a:t>
            </a:r>
            <a:endParaRPr lang="en-US" sz="2400" dirty="0"/>
          </a:p>
          <a:p>
            <a:pPr algn="ctr">
              <a:lnSpc>
                <a:spcPct val="130000"/>
              </a:lnSpc>
            </a:pPr>
            <a:r>
              <a:rPr lang="en-US" sz="2400" dirty="0"/>
              <a:t>​</a:t>
            </a:r>
            <a:r>
              <a:rPr lang="en-US" sz="2400" dirty="0">
                <a:hlinkClick r:id="rId10"/>
              </a:rPr>
              <a:t>https://github.com/mlichvar/chrony-nts</a:t>
            </a:r>
            <a:endParaRPr lang="en-US" sz="2400" dirty="0"/>
          </a:p>
          <a:p>
            <a:pPr algn="ctr">
              <a:lnSpc>
                <a:spcPct val="130000"/>
              </a:lnSpc>
            </a:pPr>
            <a:r>
              <a:rPr lang="en-US" sz="2400" dirty="0"/>
              <a:t>​</a:t>
            </a:r>
            <a:r>
              <a:rPr lang="en-US" sz="2400" dirty="0">
                <a:hlinkClick r:id="rId11"/>
              </a:rPr>
              <a:t>https://gitlab.com/NTPsec/ntpsec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063230"/>
            <a:ext cx="3889250" cy="37040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b="1" dirty="0"/>
              <a:t>Team members:</a:t>
            </a:r>
          </a:p>
          <a:p>
            <a:r>
              <a:rPr lang="en-US" sz="2000" dirty="0"/>
              <a:t>Karen O'Donoghue (ISOC)</a:t>
            </a:r>
          </a:p>
          <a:p>
            <a:r>
              <a:rPr lang="en-US" sz="2000" dirty="0"/>
              <a:t>Dieter </a:t>
            </a:r>
            <a:r>
              <a:rPr lang="en-US" sz="2000" dirty="0" err="1"/>
              <a:t>Sibold</a:t>
            </a:r>
            <a:r>
              <a:rPr lang="en-US" sz="2000" dirty="0"/>
              <a:t> (PTB)</a:t>
            </a:r>
          </a:p>
          <a:p>
            <a:r>
              <a:rPr lang="en-US" sz="2000" dirty="0"/>
              <a:t>Richard Welty (NTF)</a:t>
            </a:r>
          </a:p>
          <a:p>
            <a:r>
              <a:rPr lang="en-US" sz="2000" dirty="0"/>
              <a:t>Martin Langer (</a:t>
            </a:r>
            <a:r>
              <a:rPr lang="en-US" sz="2000" dirty="0" err="1"/>
              <a:t>Ostfalia</a:t>
            </a:r>
            <a:r>
              <a:rPr lang="en-US" sz="2000" dirty="0"/>
              <a:t> University)</a:t>
            </a:r>
          </a:p>
          <a:p>
            <a:r>
              <a:rPr lang="en-US" sz="2000" dirty="0"/>
              <a:t>Christer </a:t>
            </a:r>
            <a:r>
              <a:rPr lang="en-US" sz="2000" dirty="0" err="1"/>
              <a:t>Weinigel</a:t>
            </a:r>
            <a:r>
              <a:rPr lang="en-US" sz="2000" dirty="0"/>
              <a:t> (</a:t>
            </a:r>
            <a:r>
              <a:rPr lang="en-US" sz="2000" dirty="0" err="1"/>
              <a:t>Netnod</a:t>
            </a:r>
            <a:r>
              <a:rPr lang="en-US" sz="2000" dirty="0"/>
              <a:t>)</a:t>
            </a:r>
          </a:p>
          <a:p>
            <a:r>
              <a:rPr lang="en-US" sz="2000" dirty="0"/>
              <a:t>Watson Ladd (</a:t>
            </a:r>
            <a:r>
              <a:rPr lang="en-US" sz="2000" dirty="0" err="1"/>
              <a:t>Cloudfare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Aanchal</a:t>
            </a:r>
            <a:r>
              <a:rPr lang="en-US" sz="2000" dirty="0"/>
              <a:t> Malhotra (Boston University, </a:t>
            </a:r>
            <a:r>
              <a:rPr lang="en-US" sz="2000" dirty="0" err="1"/>
              <a:t>Cloudflare</a:t>
            </a:r>
            <a:r>
              <a:rPr lang="en-US" sz="2000" dirty="0"/>
              <a:t>)</a:t>
            </a:r>
          </a:p>
          <a:p>
            <a:r>
              <a:rPr lang="en-US" sz="2000" dirty="0"/>
              <a:t>Miroslav </a:t>
            </a:r>
            <a:r>
              <a:rPr lang="en-US" sz="2000" dirty="0" err="1"/>
              <a:t>Lichvar</a:t>
            </a:r>
            <a:r>
              <a:rPr lang="en-US" sz="2000" dirty="0"/>
              <a:t> (Red Hat) (remote)</a:t>
            </a:r>
          </a:p>
          <a:p>
            <a:r>
              <a:rPr lang="en-US" sz="2000" dirty="0"/>
              <a:t>Hal Murray (</a:t>
            </a:r>
            <a:r>
              <a:rPr lang="en-US" sz="2000" dirty="0" err="1"/>
              <a:t>NTPSec</a:t>
            </a:r>
            <a:r>
              <a:rPr lang="en-US" sz="2000" dirty="0"/>
              <a:t>) (remote)</a:t>
            </a:r>
          </a:p>
          <a:p>
            <a:r>
              <a:rPr lang="en-US" sz="2000" dirty="0"/>
              <a:t>Sanjeev Gupta (</a:t>
            </a:r>
            <a:r>
              <a:rPr lang="en-US" sz="2000" dirty="0" err="1"/>
              <a:t>NTPSec</a:t>
            </a:r>
            <a:r>
              <a:rPr lang="en-US" sz="2000" dirty="0"/>
              <a:t>) (remote)</a:t>
            </a:r>
          </a:p>
          <a:p>
            <a:r>
              <a:rPr lang="en-US" sz="2000" dirty="0"/>
              <a:t>Gary Miller (</a:t>
            </a:r>
            <a:r>
              <a:rPr lang="en-US" sz="2000" dirty="0" err="1"/>
              <a:t>NTPSec</a:t>
            </a:r>
            <a:r>
              <a:rPr lang="en-US" sz="2000" dirty="0"/>
              <a:t>) (remote)</a:t>
            </a:r>
          </a:p>
          <a:p>
            <a:r>
              <a:rPr lang="en-US" sz="2000" dirty="0"/>
              <a:t>Michael "MC" Cardell </a:t>
            </a:r>
            <a:r>
              <a:rPr lang="en-US" sz="2000" dirty="0" err="1"/>
              <a:t>Widerkrantz</a:t>
            </a:r>
            <a:r>
              <a:rPr lang="en-US" sz="2000" dirty="0"/>
              <a:t> (Malmö) (remote)</a:t>
            </a:r>
          </a:p>
          <a:p>
            <a:r>
              <a:rPr lang="en-US" sz="2000" dirty="0"/>
              <a:t>Martin "cos" Samuelsson (Malmö) (remote)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97934"/>
      </p:ext>
    </p:extLst>
  </p:cSld>
  <p:clrMapOvr>
    <a:masterClrMapping/>
  </p:clrMapOvr>
  <p:transition spd="med" advTm="19437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353</Words>
  <Application>Microsoft Macintosh PowerPoint</Application>
  <PresentationFormat>On-screen Show (16:9)</PresentationFormat>
  <Paragraphs>104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Network Time Security (NTS)</vt:lpstr>
      <vt:lpstr>Hackathon Plan</vt:lpstr>
      <vt:lpstr>PowerPoint Presentation</vt:lpstr>
      <vt:lpstr>What we did/learned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Karen O'Donoghue</cp:lastModifiedBy>
  <cp:revision>50</cp:revision>
  <dcterms:modified xsi:type="dcterms:W3CDTF">2019-03-24T10:25:01Z</dcterms:modified>
</cp:coreProperties>
</file>