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66" r:id="rId2"/>
    <p:sldId id="257" r:id="rId3"/>
    <p:sldId id="258" r:id="rId4"/>
    <p:sldId id="259" r:id="rId5"/>
    <p:sldId id="264" r:id="rId6"/>
    <p:sldId id="260" r:id="rId7"/>
    <p:sldId id="261" r:id="rId8"/>
    <p:sldId id="262" r:id="rId9"/>
    <p:sldId id="267" r:id="rId10"/>
    <p:sldId id="263"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7" autoAdjust="0"/>
  </p:normalViewPr>
  <p:slideViewPr>
    <p:cSldViewPr snapToGrid="0" snapToObjects="1">
      <p:cViewPr varScale="1">
        <p:scale>
          <a:sx n="94" d="100"/>
          <a:sy n="94" d="100"/>
        </p:scale>
        <p:origin x="-328"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545BD8-FC8A-0546-A491-A4210E96E105}" type="datetimeFigureOut">
              <a:rPr lang="en-US" smtClean="0"/>
              <a:t>10/21/15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C95457-902F-5A41-A40F-CB902F487E7C}" type="slidenum">
              <a:rPr lang="en-US" smtClean="0"/>
              <a:t>‹#›</a:t>
            </a:fld>
            <a:endParaRPr lang="en-US"/>
          </a:p>
        </p:txBody>
      </p:sp>
    </p:spTree>
    <p:extLst>
      <p:ext uri="{BB962C8B-B14F-4D97-AF65-F5344CB8AC3E}">
        <p14:creationId xmlns:p14="http://schemas.microsoft.com/office/powerpoint/2010/main" val="25857941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AA6385-56E5-6843-A817-AFDC2DAC565D}" type="datetimeFigureOut">
              <a:rPr lang="en-US" smtClean="0"/>
              <a:t>10/21/15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2850B7-243E-B44C-91D9-EC504FD0DDA1}" type="slidenum">
              <a:rPr lang="en-US" smtClean="0"/>
              <a:t>‹#›</a:t>
            </a:fld>
            <a:endParaRPr lang="en-US"/>
          </a:p>
        </p:txBody>
      </p:sp>
    </p:spTree>
    <p:extLst>
      <p:ext uri="{BB962C8B-B14F-4D97-AF65-F5344CB8AC3E}">
        <p14:creationId xmlns:p14="http://schemas.microsoft.com/office/powerpoint/2010/main" val="20763662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17115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r>
              <a:rPr lang="en-US" dirty="0" smtClean="0"/>
              <a:t>IETF Hackathon</a:t>
            </a:r>
            <a:endParaRPr lang="en-US" dirty="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874AFF42-E6BF-7D4B-B4C4-6F95991ED1BF}" type="slidenum">
              <a:rPr lang="en-US" smtClean="0"/>
              <a:t>‹#›</a:t>
            </a:fld>
            <a:endParaRPr lang="en-US"/>
          </a:p>
        </p:txBody>
      </p:sp>
    </p:spTree>
    <p:extLst>
      <p:ext uri="{BB962C8B-B14F-4D97-AF65-F5344CB8AC3E}">
        <p14:creationId xmlns:p14="http://schemas.microsoft.com/office/powerpoint/2010/main" val="248493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r>
              <a:rPr lang="en-US" dirty="0" smtClean="0"/>
              <a:t>IETF Hackathon</a:t>
            </a:r>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874AFF42-E6BF-7D4B-B4C4-6F95991ED1BF}" type="slidenum">
              <a:rPr lang="en-US" smtClean="0"/>
              <a:t>‹#›</a:t>
            </a:fld>
            <a:endParaRPr lang="en-US"/>
          </a:p>
        </p:txBody>
      </p:sp>
    </p:spTree>
    <p:extLst>
      <p:ext uri="{BB962C8B-B14F-4D97-AF65-F5344CB8AC3E}">
        <p14:creationId xmlns:p14="http://schemas.microsoft.com/office/powerpoint/2010/main" val="315631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r>
              <a:rPr lang="en-US" dirty="0" smtClean="0"/>
              <a:t>IETF Hackathon</a:t>
            </a:r>
            <a:endParaRPr lang="en-US" dirty="0"/>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874AFF42-E6BF-7D4B-B4C4-6F95991ED1BF}" type="slidenum">
              <a:rPr lang="en-US" smtClean="0"/>
              <a:t>‹#›</a:t>
            </a:fld>
            <a:endParaRPr lang="en-US"/>
          </a:p>
        </p:txBody>
      </p:sp>
    </p:spTree>
    <p:extLst>
      <p:ext uri="{BB962C8B-B14F-4D97-AF65-F5344CB8AC3E}">
        <p14:creationId xmlns:p14="http://schemas.microsoft.com/office/powerpoint/2010/main" val="31479163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3"/>
          </p:nvPr>
        </p:nvSpPr>
        <p:spPr>
          <a:xfrm>
            <a:off x="3124200" y="6356351"/>
            <a:ext cx="2895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IETF Hackathon</a:t>
            </a:r>
            <a:endParaRPr lang="en-US" dirty="0"/>
          </a:p>
        </p:txBody>
      </p:sp>
      <p:sp>
        <p:nvSpPr>
          <p:cNvPr id="9" name="Slide Number Placeholder 8"/>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57FB7436-EFF2-0143-BA29-50CEA7B295F6}" type="slidenum">
              <a:rPr lang="en-US" smtClean="0"/>
              <a:t>‹#›</a:t>
            </a:fld>
            <a:endParaRPr lang="en-US"/>
          </a:p>
        </p:txBody>
      </p:sp>
    </p:spTree>
    <p:extLst>
      <p:ext uri="{BB962C8B-B14F-4D97-AF65-F5344CB8AC3E}">
        <p14:creationId xmlns:p14="http://schemas.microsoft.com/office/powerpoint/2010/main" val="1840207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hyperlink" Target="http://www.rfc-editor.org/rfc/rfc5378.txt" TargetMode="External"/><Relationship Id="rId4" Type="http://schemas.openxmlformats.org/officeDocument/2006/relationships/hyperlink" Target="http://www.rfc-editor.org/rfc/rfc3979.txt" TargetMode="External"/><Relationship Id="rId5" Type="http://schemas.openxmlformats.org/officeDocument/2006/relationships/hyperlink" Target="http://www.rfc-editor.org/rfc/rfc4879.txt" TargetMode="External"/><Relationship Id="rId1" Type="http://schemas.openxmlformats.org/officeDocument/2006/relationships/slideLayout" Target="../slideLayouts/slideLayout2.xml"/><Relationship Id="rId2" Type="http://schemas.openxmlformats.org/officeDocument/2006/relationships/hyperlink" Target="https://www.ietf.org/about/note-wel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ools.ietf.org/html/rfc698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help.github.com/articles/set-up-git/" TargetMode="External"/><Relationship Id="rId4" Type="http://schemas.openxmlformats.org/officeDocument/2006/relationships/hyperlink" Target="https://help.github.com/articles/fork-a-repo/" TargetMode="External"/><Relationship Id="rId5" Type="http://schemas.openxmlformats.org/officeDocument/2006/relationships/hyperlink" Target="https://help.github.com/articles/be-social/" TargetMode="External"/><Relationship Id="rId1" Type="http://schemas.openxmlformats.org/officeDocument/2006/relationships/slideLayout" Target="../slideLayouts/slideLayout2.xml"/><Relationship Id="rId2" Type="http://schemas.openxmlformats.org/officeDocument/2006/relationships/hyperlink" Target="https://github.com/eckelcu/ietf-hackath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IETF Hackathon</a:t>
            </a:r>
          </a:p>
        </p:txBody>
      </p:sp>
      <p:sp>
        <p:nvSpPr>
          <p:cNvPr id="3" name="Subtitle 2"/>
          <p:cNvSpPr>
            <a:spLocks noGrp="1"/>
          </p:cNvSpPr>
          <p:nvPr>
            <p:ph type="subTitle" idx="1"/>
          </p:nvPr>
        </p:nvSpPr>
        <p:spPr/>
        <p:txBody>
          <a:bodyPr/>
          <a:lstStyle/>
          <a:p>
            <a:r>
              <a:rPr lang="en-US" dirty="0"/>
              <a:t>IETF </a:t>
            </a:r>
            <a:r>
              <a:rPr lang="en-US" dirty="0" smtClean="0"/>
              <a:t>94, October 31 – November 1,</a:t>
            </a:r>
            <a:endParaRPr lang="en-US" dirty="0"/>
          </a:p>
          <a:p>
            <a:r>
              <a:rPr lang="en-US" dirty="0" smtClean="0"/>
              <a:t>Yokohama, Japan</a:t>
            </a:r>
            <a:endParaRPr lang="en-US" dirty="0"/>
          </a:p>
        </p:txBody>
      </p:sp>
    </p:spTree>
    <p:extLst>
      <p:ext uri="{BB962C8B-B14F-4D97-AF65-F5344CB8AC3E}">
        <p14:creationId xmlns:p14="http://schemas.microsoft.com/office/powerpoint/2010/main" val="6467511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#IETFhackathon Photo Contest</a:t>
            </a:r>
            <a:endParaRPr lang="en-US" dirty="0"/>
          </a:p>
        </p:txBody>
      </p:sp>
      <p:sp>
        <p:nvSpPr>
          <p:cNvPr id="3" name="Content Placeholder 2"/>
          <p:cNvSpPr>
            <a:spLocks noGrp="1"/>
          </p:cNvSpPr>
          <p:nvPr>
            <p:ph idx="1"/>
          </p:nvPr>
        </p:nvSpPr>
        <p:spPr/>
        <p:txBody>
          <a:bodyPr>
            <a:normAutofit/>
          </a:bodyPr>
          <a:lstStyle/>
          <a:p>
            <a:r>
              <a:rPr lang="en-US" dirty="0" smtClean="0"/>
              <a:t>Best IETF Hackathon Photo</a:t>
            </a:r>
          </a:p>
          <a:p>
            <a:r>
              <a:rPr lang="en-US" dirty="0" smtClean="0"/>
              <a:t>Post to Twitter</a:t>
            </a:r>
          </a:p>
          <a:p>
            <a:pPr marL="457200" lvl="1" indent="177800">
              <a:buNone/>
            </a:pPr>
            <a:r>
              <a:rPr lang="en-US" sz="3200" dirty="0" smtClean="0"/>
              <a:t>#IETFhackathon</a:t>
            </a:r>
            <a:endParaRPr lang="en-US" sz="3200" dirty="0"/>
          </a:p>
          <a:p>
            <a:pPr marL="457200" lvl="1" indent="177800">
              <a:buNone/>
            </a:pPr>
            <a:r>
              <a:rPr lang="en-US" sz="3200" dirty="0" smtClean="0"/>
              <a:t>#IETF93</a:t>
            </a:r>
          </a:p>
        </p:txBody>
      </p:sp>
      <p:sp>
        <p:nvSpPr>
          <p:cNvPr id="6" name="Date Placeholder 3"/>
          <p:cNvSpPr>
            <a:spLocks noGrp="1"/>
          </p:cNvSpPr>
          <p:nvPr>
            <p:ph type="dt" sz="half" idx="4294967295"/>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
        <p:nvSpPr>
          <p:cNvPr id="7" name="Footer Placeholder 4"/>
          <p:cNvSpPr>
            <a:spLocks noGrp="1"/>
          </p:cNvSpPr>
          <p:nvPr>
            <p:ph type="ftr" sz="quarter" idx="4294967295"/>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IETF Hackathon</a:t>
            </a:r>
            <a:endParaRPr lang="en-US" dirty="0"/>
          </a:p>
        </p:txBody>
      </p:sp>
      <p:sp>
        <p:nvSpPr>
          <p:cNvPr id="8" name="Slide Number Placeholder 5"/>
          <p:cNvSpPr>
            <a:spLocks noGrp="1"/>
          </p:cNvSpPr>
          <p:nvPr>
            <p:ph type="sldNum" sz="quarter" idx="4294967295"/>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AFF42-E6BF-7D4B-B4C4-6F95991ED1BF}" type="slidenum">
              <a:rPr lang="en-US" smtClean="0"/>
              <a:t>10</a:t>
            </a:fld>
            <a:endParaRPr lang="en-US"/>
          </a:p>
        </p:txBody>
      </p:sp>
    </p:spTree>
    <p:extLst>
      <p:ext uri="{BB962C8B-B14F-4D97-AF65-F5344CB8AC3E}">
        <p14:creationId xmlns:p14="http://schemas.microsoft.com/office/powerpoint/2010/main" val="4150993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Hacking!</a:t>
            </a:r>
            <a:endParaRPr lang="en-US" dirty="0"/>
          </a:p>
        </p:txBody>
      </p:sp>
      <p:sp>
        <p:nvSpPr>
          <p:cNvPr id="6" name="Date Placeholder 3"/>
          <p:cNvSpPr>
            <a:spLocks noGrp="1"/>
          </p:cNvSpPr>
          <p:nvPr>
            <p:ph type="dt" sz="half" idx="4294967295"/>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
        <p:nvSpPr>
          <p:cNvPr id="7" name="Footer Placeholder 4"/>
          <p:cNvSpPr>
            <a:spLocks noGrp="1"/>
          </p:cNvSpPr>
          <p:nvPr>
            <p:ph type="ftr" sz="quarter" idx="4294967295"/>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IETF Hackathon</a:t>
            </a:r>
            <a:endParaRPr lang="en-US" dirty="0"/>
          </a:p>
        </p:txBody>
      </p:sp>
      <p:sp>
        <p:nvSpPr>
          <p:cNvPr id="8" name="Slide Number Placeholder 5"/>
          <p:cNvSpPr>
            <a:spLocks noGrp="1"/>
          </p:cNvSpPr>
          <p:nvPr>
            <p:ph type="sldNum" sz="quarter" idx="4294967295"/>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AFF42-E6BF-7D4B-B4C4-6F95991ED1BF}" type="slidenum">
              <a:rPr lang="en-US" smtClean="0"/>
              <a:t>11</a:t>
            </a:fld>
            <a:endParaRPr lang="en-US"/>
          </a:p>
        </p:txBody>
      </p:sp>
      <p:pic>
        <p:nvPicPr>
          <p:cNvPr id="3" name="Picture 2" descr="hackathon_567a329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144" y="1320573"/>
            <a:ext cx="7553670" cy="5035780"/>
          </a:xfrm>
          <a:prstGeom prst="rect">
            <a:avLst/>
          </a:prstGeom>
        </p:spPr>
      </p:pic>
    </p:spTree>
    <p:extLst>
      <p:ext uri="{BB962C8B-B14F-4D97-AF65-F5344CB8AC3E}">
        <p14:creationId xmlns:p14="http://schemas.microsoft.com/office/powerpoint/2010/main" val="25550743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706793"/>
          </a:xfrm>
        </p:spPr>
        <p:txBody>
          <a:bodyPr>
            <a:normAutofit fontScale="90000"/>
          </a:bodyPr>
          <a:lstStyle/>
          <a:p>
            <a:r>
              <a:rPr lang="en-US" dirty="0" smtClean="0">
                <a:hlinkClick r:id="rId2"/>
              </a:rPr>
              <a:t>Note Well</a:t>
            </a:r>
            <a:endParaRPr lang="en-US" dirty="0"/>
          </a:p>
        </p:txBody>
      </p:sp>
      <p:sp>
        <p:nvSpPr>
          <p:cNvPr id="11" name="Content Placeholder 10"/>
          <p:cNvSpPr>
            <a:spLocks noGrp="1"/>
          </p:cNvSpPr>
          <p:nvPr>
            <p:ph idx="1"/>
          </p:nvPr>
        </p:nvSpPr>
        <p:spPr>
          <a:xfrm>
            <a:off x="457200" y="981433"/>
            <a:ext cx="8229600" cy="5374920"/>
          </a:xfrm>
        </p:spPr>
        <p:txBody>
          <a:bodyPr>
            <a:noAutofit/>
          </a:bodyPr>
          <a:lstStyle/>
          <a:p>
            <a:pPr>
              <a:lnSpc>
                <a:spcPct val="80000"/>
              </a:lnSpc>
            </a:pPr>
            <a:r>
              <a:rPr lang="en-US" sz="1800" dirty="0" smtClean="0"/>
              <a:t>Any submission to the IETF intended by the Contributor for publication as all or part of an IETF Internet-Draft or RFC and any statement made within the context of an IETF activity is considered an "IETF Contribution". Such statements include oral statements in IETF sessions, as well as written and electronic communications made at any time or place, which are addressed to: </a:t>
            </a:r>
          </a:p>
          <a:p>
            <a:pPr lvl="1">
              <a:lnSpc>
                <a:spcPct val="80000"/>
              </a:lnSpc>
            </a:pPr>
            <a:r>
              <a:rPr lang="en-US" sz="1600" dirty="0" smtClean="0"/>
              <a:t>The IETF plenary session</a:t>
            </a:r>
          </a:p>
          <a:p>
            <a:pPr lvl="1">
              <a:lnSpc>
                <a:spcPct val="80000"/>
              </a:lnSpc>
            </a:pPr>
            <a:r>
              <a:rPr lang="en-US" sz="1600" dirty="0" smtClean="0"/>
              <a:t>The IESG, or any member thereof on behalf of the IESG</a:t>
            </a:r>
          </a:p>
          <a:p>
            <a:pPr lvl="1">
              <a:lnSpc>
                <a:spcPct val="80000"/>
              </a:lnSpc>
            </a:pPr>
            <a:r>
              <a:rPr lang="en-US" sz="1600" dirty="0" smtClean="0"/>
              <a:t>Any IETF mailing list, including the IETF list itself, any working group or design team list, or any other list functioning under IETF auspices</a:t>
            </a:r>
          </a:p>
          <a:p>
            <a:pPr lvl="1">
              <a:lnSpc>
                <a:spcPct val="80000"/>
              </a:lnSpc>
            </a:pPr>
            <a:r>
              <a:rPr lang="en-US" sz="1600" dirty="0" smtClean="0"/>
              <a:t>Any IETF working group or portion thereof</a:t>
            </a:r>
          </a:p>
          <a:p>
            <a:pPr lvl="1">
              <a:lnSpc>
                <a:spcPct val="80000"/>
              </a:lnSpc>
            </a:pPr>
            <a:r>
              <a:rPr lang="en-US" sz="1600" dirty="0" smtClean="0"/>
              <a:t>Any Birds of a Feather (BOF) session</a:t>
            </a:r>
          </a:p>
          <a:p>
            <a:pPr lvl="1">
              <a:lnSpc>
                <a:spcPct val="80000"/>
              </a:lnSpc>
            </a:pPr>
            <a:r>
              <a:rPr lang="en-US" sz="1600" dirty="0" smtClean="0"/>
              <a:t>The IAB or any member thereof on behalf of the IAB</a:t>
            </a:r>
          </a:p>
          <a:p>
            <a:pPr lvl="1">
              <a:lnSpc>
                <a:spcPct val="80000"/>
              </a:lnSpc>
            </a:pPr>
            <a:r>
              <a:rPr lang="en-US" sz="1600" dirty="0" smtClean="0"/>
              <a:t>The RFC Editor or the Internet-Drafts function</a:t>
            </a:r>
          </a:p>
          <a:p>
            <a:pPr>
              <a:lnSpc>
                <a:spcPct val="80000"/>
              </a:lnSpc>
            </a:pPr>
            <a:r>
              <a:rPr lang="en-US" sz="1800" dirty="0" smtClean="0"/>
              <a:t>All IETF Contributions are subject to the rules of </a:t>
            </a:r>
            <a:r>
              <a:rPr lang="en-US" sz="1800" dirty="0" smtClean="0">
                <a:hlinkClick r:id="rId3"/>
              </a:rPr>
              <a:t>RFC 5378</a:t>
            </a:r>
            <a:r>
              <a:rPr lang="en-US" sz="1800" dirty="0" smtClean="0"/>
              <a:t> and </a:t>
            </a:r>
            <a:r>
              <a:rPr lang="en-US" sz="1800" dirty="0" smtClean="0">
                <a:hlinkClick r:id="rId4"/>
              </a:rPr>
              <a:t>RFC 3979</a:t>
            </a:r>
            <a:r>
              <a:rPr lang="en-US" sz="1800" dirty="0" smtClean="0"/>
              <a:t> (updated by </a:t>
            </a:r>
            <a:r>
              <a:rPr lang="en-US" sz="1800" dirty="0" smtClean="0">
                <a:hlinkClick r:id="rId5"/>
              </a:rPr>
              <a:t>RFC 4879</a:t>
            </a:r>
            <a:r>
              <a:rPr lang="en-US" sz="1800" dirty="0" smtClean="0"/>
              <a:t>). </a:t>
            </a:r>
          </a:p>
          <a:p>
            <a:pPr>
              <a:lnSpc>
                <a:spcPct val="80000"/>
              </a:lnSpc>
            </a:pPr>
            <a:r>
              <a:rPr lang="en-US" sz="1800" dirty="0" smtClean="0"/>
              <a:t>Statements made outside of an IETF session, mailing list or other function, that are clearly not intended to be input to an IETF activity, group or function, are not IETF Contributions in the context of this notice.  Please consult </a:t>
            </a:r>
            <a:r>
              <a:rPr lang="en-US" sz="1800" dirty="0" smtClean="0">
                <a:hlinkClick r:id="rId3"/>
              </a:rPr>
              <a:t>RFC 5378</a:t>
            </a:r>
            <a:r>
              <a:rPr lang="en-US" sz="1800" dirty="0" smtClean="0"/>
              <a:t> and </a:t>
            </a:r>
            <a:r>
              <a:rPr lang="en-US" sz="1800" dirty="0" smtClean="0">
                <a:hlinkClick r:id="rId4"/>
              </a:rPr>
              <a:t>RFC 3979</a:t>
            </a:r>
            <a:r>
              <a:rPr lang="en-US" sz="1800" dirty="0" smtClean="0"/>
              <a:t> for details. </a:t>
            </a:r>
          </a:p>
          <a:p>
            <a:pPr>
              <a:lnSpc>
                <a:spcPct val="80000"/>
              </a:lnSpc>
            </a:pPr>
            <a:r>
              <a:rPr lang="en-US" sz="1800" dirty="0" smtClean="0"/>
              <a:t>A participant in any IETF activity is deemed to accept all IETF rules of process, as documented in Best Current Practices RFCs and IESG Statements. </a:t>
            </a:r>
          </a:p>
          <a:p>
            <a:pPr>
              <a:lnSpc>
                <a:spcPct val="80000"/>
              </a:lnSpc>
            </a:pPr>
            <a:r>
              <a:rPr lang="en-US" sz="1800" dirty="0" smtClean="0"/>
              <a:t>A participant in any IETF activity acknowledges that written, audio and video records of meetings may be made and may be available to the public.</a:t>
            </a:r>
          </a:p>
        </p:txBody>
      </p:sp>
      <p:sp>
        <p:nvSpPr>
          <p:cNvPr id="14" name="Footer Placeholder 13"/>
          <p:cNvSpPr>
            <a:spLocks noGrp="1"/>
          </p:cNvSpPr>
          <p:nvPr>
            <p:ph type="ftr" sz="quarter" idx="11"/>
          </p:nvPr>
        </p:nvSpPr>
        <p:spPr/>
        <p:txBody>
          <a:bodyPr/>
          <a:lstStyle/>
          <a:p>
            <a:r>
              <a:rPr lang="en-US" smtClean="0"/>
              <a:t>IETF Hackathon</a:t>
            </a:r>
            <a:endParaRPr lang="en-US" dirty="0"/>
          </a:p>
        </p:txBody>
      </p:sp>
      <p:sp>
        <p:nvSpPr>
          <p:cNvPr id="15" name="Slide Number Placeholder 14"/>
          <p:cNvSpPr>
            <a:spLocks noGrp="1"/>
          </p:cNvSpPr>
          <p:nvPr>
            <p:ph type="sldNum" sz="quarter" idx="12"/>
          </p:nvPr>
        </p:nvSpPr>
        <p:spPr/>
        <p:txBody>
          <a:bodyPr/>
          <a:lstStyle/>
          <a:p>
            <a:fld id="{874AFF42-E6BF-7D4B-B4C4-6F95991ED1BF}" type="slidenum">
              <a:rPr lang="en-US" smtClean="0"/>
              <a:pPr/>
              <a:t>2</a:t>
            </a:fld>
            <a:endParaRPr lang="en-US"/>
          </a:p>
        </p:txBody>
      </p:sp>
      <p:sp>
        <p:nvSpPr>
          <p:cNvPr id="16" name="Date Placeholder 3"/>
          <p:cNvSpPr txBox="1">
            <a:spLocks/>
          </p:cNvSpPr>
          <p:nvPr/>
        </p:nvSpPr>
        <p:spPr>
          <a:xfrm>
            <a:off x="457200" y="6356352"/>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IETF 93</a:t>
            </a:r>
            <a:endParaRPr lang="en-US" dirty="0"/>
          </a:p>
        </p:txBody>
      </p:sp>
    </p:spTree>
    <p:extLst>
      <p:ext uri="{BB962C8B-B14F-4D97-AF65-F5344CB8AC3E}">
        <p14:creationId xmlns:p14="http://schemas.microsoft.com/office/powerpoint/2010/main" val="31075073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Goals</a:t>
            </a:r>
            <a:endParaRPr lang="en-US" dirty="0"/>
          </a:p>
        </p:txBody>
      </p:sp>
      <p:sp>
        <p:nvSpPr>
          <p:cNvPr id="3" name="Content Placeholder 2"/>
          <p:cNvSpPr>
            <a:spLocks noGrp="1"/>
          </p:cNvSpPr>
          <p:nvPr>
            <p:ph idx="1"/>
          </p:nvPr>
        </p:nvSpPr>
        <p:spPr/>
        <p:txBody>
          <a:bodyPr/>
          <a:lstStyle/>
          <a:p>
            <a:r>
              <a:rPr lang="en-US" smtClean="0"/>
              <a:t>Running Code (</a:t>
            </a:r>
            <a:r>
              <a:rPr lang="en-US" smtClean="0">
                <a:hlinkClick r:id="rId2"/>
              </a:rPr>
              <a:t>RFC 6982</a:t>
            </a:r>
            <a:r>
              <a:rPr lang="en-US" smtClean="0"/>
              <a:t>)</a:t>
            </a:r>
          </a:p>
          <a:p>
            <a:r>
              <a:rPr lang="en-US" smtClean="0"/>
              <a:t>Open Source</a:t>
            </a:r>
          </a:p>
          <a:p>
            <a:r>
              <a:rPr lang="en-US" smtClean="0"/>
              <a:t>Speed and Relevance of Standards</a:t>
            </a:r>
          </a:p>
          <a:p>
            <a:r>
              <a:rPr lang="en-US" smtClean="0"/>
              <a:t>Collaborate and Learn</a:t>
            </a:r>
          </a:p>
          <a:p>
            <a:r>
              <a:rPr lang="en-US" smtClean="0"/>
              <a:t>Have Fun</a:t>
            </a:r>
          </a:p>
          <a:p>
            <a:r>
              <a:rPr lang="en-US" smtClean="0"/>
              <a:t>Cookies!!!</a:t>
            </a:r>
            <a:endParaRPr lang="en-US" dirty="0" smtClean="0"/>
          </a:p>
        </p:txBody>
      </p:sp>
      <p:sp>
        <p:nvSpPr>
          <p:cNvPr id="5"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smtClean="0"/>
              <a:t>IETF Hackathon</a:t>
            </a:r>
            <a:endParaRPr lang="en-US" dirty="0"/>
          </a:p>
        </p:txBody>
      </p:sp>
      <p:sp>
        <p:nvSpPr>
          <p:cNvPr id="6"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3</a:t>
            </a:fld>
            <a:endParaRPr lang="en-US"/>
          </a:p>
        </p:txBody>
      </p:sp>
      <p:sp>
        <p:nvSpPr>
          <p:cNvPr id="4" name="Date Placeholder 3"/>
          <p:cNvSpPr>
            <a:spLocks noGrp="1"/>
          </p:cNvSpPr>
          <p:nvPr>
            <p:ph type="dt" sz="half" idx="4294967295"/>
          </p:nvPr>
        </p:nvSpPr>
        <p:spPr>
          <a:xfrm>
            <a:off x="0" y="6356350"/>
            <a:ext cx="2133600" cy="36671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IETF 93</a:t>
            </a:r>
            <a:endParaRPr lang="en-US" dirty="0"/>
          </a:p>
        </p:txBody>
      </p:sp>
    </p:spTree>
    <p:extLst>
      <p:ext uri="{BB962C8B-B14F-4D97-AF65-F5344CB8AC3E}">
        <p14:creationId xmlns:p14="http://schemas.microsoft.com/office/powerpoint/2010/main" val="27226778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 Need to Update</a:t>
            </a:r>
            <a:endParaRPr lang="en-US" dirty="0"/>
          </a:p>
        </p:txBody>
      </p:sp>
      <p:sp>
        <p:nvSpPr>
          <p:cNvPr id="3" name="Content Placeholder 2"/>
          <p:cNvSpPr>
            <a:spLocks noGrp="1"/>
          </p:cNvSpPr>
          <p:nvPr>
            <p:ph idx="1"/>
          </p:nvPr>
        </p:nvSpPr>
        <p:spPr>
          <a:xfrm>
            <a:off x="457200" y="1222858"/>
            <a:ext cx="8229600" cy="5133493"/>
          </a:xfrm>
        </p:spPr>
        <p:txBody>
          <a:bodyPr>
            <a:noAutofit/>
          </a:bodyPr>
          <a:lstStyle/>
          <a:p>
            <a:r>
              <a:rPr lang="en-US" sz="1800" dirty="0" smtClean="0"/>
              <a:t>Authentication </a:t>
            </a:r>
            <a:r>
              <a:rPr lang="en-US" sz="1800" dirty="0"/>
              <a:t>and Authorization for Constrained Environments (ACE)</a:t>
            </a:r>
          </a:p>
          <a:p>
            <a:r>
              <a:rPr lang="en-US" sz="1800" dirty="0" smtClean="0"/>
              <a:t>BIER (Bit Index Explicit Replication)</a:t>
            </a:r>
          </a:p>
          <a:p>
            <a:r>
              <a:rPr lang="en-US" sz="1800" dirty="0" smtClean="0"/>
              <a:t>DNS / DNSSEC / DANE / DNS-over (D)TLS </a:t>
            </a:r>
            <a:endParaRPr lang="en-US" sz="1800" dirty="0" smtClean="0"/>
          </a:p>
          <a:p>
            <a:r>
              <a:rPr lang="en-US" sz="1800" dirty="0" smtClean="0"/>
              <a:t>DHCPv4o6 </a:t>
            </a:r>
            <a:r>
              <a:rPr lang="en-US" sz="1800" dirty="0"/>
              <a:t>(Dynamic Host Configuration Protocol </a:t>
            </a:r>
            <a:r>
              <a:rPr lang="en-US" sz="1800" dirty="0" smtClean="0"/>
              <a:t>IPv4 over </a:t>
            </a:r>
            <a:r>
              <a:rPr lang="en-US" sz="1800" dirty="0"/>
              <a:t>IPv6) </a:t>
            </a:r>
            <a:endParaRPr lang="en-US" sz="1800" dirty="0" smtClean="0"/>
          </a:p>
          <a:p>
            <a:r>
              <a:rPr lang="en-US" sz="1800" dirty="0" smtClean="0"/>
              <a:t>HOMENET – auto config for IPv6 </a:t>
            </a:r>
            <a:r>
              <a:rPr lang="en-US" sz="1800" dirty="0"/>
              <a:t>routed home networks</a:t>
            </a:r>
          </a:p>
          <a:p>
            <a:r>
              <a:rPr lang="en-US" sz="1800" dirty="0" smtClean="0"/>
              <a:t>HTTP/2.0</a:t>
            </a:r>
          </a:p>
          <a:p>
            <a:r>
              <a:rPr lang="en-US" sz="1800" dirty="0"/>
              <a:t>NETCONF/YANG, I2RS, </a:t>
            </a:r>
            <a:r>
              <a:rPr lang="en-US" sz="1800" dirty="0" smtClean="0"/>
              <a:t>OpenDaylight</a:t>
            </a:r>
          </a:p>
          <a:p>
            <a:r>
              <a:rPr lang="en-US" sz="1800" dirty="0" smtClean="0"/>
              <a:t>NETVC (Internet Video Codec) and Daala, Thor</a:t>
            </a:r>
          </a:p>
          <a:p>
            <a:r>
              <a:rPr lang="en-US" sz="1800" dirty="0" smtClean="0"/>
              <a:t>MPTCP (Multi-Path TCP)</a:t>
            </a:r>
          </a:p>
          <a:p>
            <a:r>
              <a:rPr lang="en-US" sz="1800" dirty="0" err="1"/>
              <a:t>OpenWSN</a:t>
            </a:r>
            <a:r>
              <a:rPr lang="en-US" sz="1800" dirty="0"/>
              <a:t>/</a:t>
            </a:r>
            <a:r>
              <a:rPr lang="en-US" sz="1800" dirty="0" smtClean="0"/>
              <a:t>6TiSCH/</a:t>
            </a:r>
            <a:r>
              <a:rPr lang="en-US" sz="1800" dirty="0" err="1" smtClean="0"/>
              <a:t>Cryptech</a:t>
            </a:r>
            <a:r>
              <a:rPr lang="en-US" sz="1800" dirty="0" smtClean="0"/>
              <a:t>: implementing </a:t>
            </a:r>
            <a:r>
              <a:rPr lang="en-US" sz="1800" dirty="0"/>
              <a:t>Internet of (Important) </a:t>
            </a:r>
            <a:r>
              <a:rPr lang="en-US" sz="1800" dirty="0" smtClean="0"/>
              <a:t>Things</a:t>
            </a:r>
          </a:p>
          <a:p>
            <a:r>
              <a:rPr lang="en-US" sz="1800" dirty="0"/>
              <a:t>RPKI (Resource Public Key </a:t>
            </a:r>
            <a:r>
              <a:rPr lang="en-US" sz="1800" dirty="0" smtClean="0"/>
              <a:t>Infrastructure)</a:t>
            </a:r>
          </a:p>
          <a:p>
            <a:r>
              <a:rPr lang="en-US" sz="1800" dirty="0" smtClean="0"/>
              <a:t>RIOT </a:t>
            </a:r>
            <a:r>
              <a:rPr lang="en-US" sz="1800" dirty="0"/>
              <a:t>(OS for internet of things)</a:t>
            </a:r>
            <a:endParaRPr lang="en-US" sz="1800" dirty="0" smtClean="0"/>
          </a:p>
          <a:p>
            <a:r>
              <a:rPr lang="en-US" sz="1800" dirty="0"/>
              <a:t>SCTP (Stream Control Transmission Protocol</a:t>
            </a:r>
            <a:r>
              <a:rPr lang="en-US" sz="1800" dirty="0" smtClean="0"/>
              <a:t>)</a:t>
            </a:r>
          </a:p>
          <a:p>
            <a:r>
              <a:rPr lang="en-US" sz="1800" dirty="0" smtClean="0"/>
              <a:t>SFC </a:t>
            </a:r>
            <a:r>
              <a:rPr lang="en-US" sz="1800" dirty="0"/>
              <a:t>in </a:t>
            </a:r>
            <a:r>
              <a:rPr lang="en-US" sz="1800" dirty="0" smtClean="0"/>
              <a:t>OpenDaylight</a:t>
            </a:r>
          </a:p>
          <a:p>
            <a:r>
              <a:rPr lang="en-US" sz="1800" dirty="0"/>
              <a:t>SPUD (Substrate Protocol Underneath Datagrams</a:t>
            </a:r>
            <a:r>
              <a:rPr lang="en-US" sz="1800" dirty="0" smtClean="0"/>
              <a:t>)</a:t>
            </a:r>
          </a:p>
          <a:p>
            <a:endParaRPr lang="en-US" sz="1800" dirty="0"/>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smtClean="0"/>
              <a:t>IETF Hackathon</a:t>
            </a:r>
            <a:endParaRPr lang="en-US" dirty="0"/>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4</a:t>
            </a:fld>
            <a:endParaRPr lang="en-US" dirty="0"/>
          </a:p>
        </p:txBody>
      </p:sp>
      <p:sp>
        <p:nvSpPr>
          <p:cNvPr id="6" name="Date Placeholder 3"/>
          <p:cNvSpPr>
            <a:spLocks noGrp="1"/>
          </p:cNvSpPr>
          <p:nvPr>
            <p:ph type="dt" sz="half" idx="4294967295"/>
          </p:nvPr>
        </p:nvSpPr>
        <p:spPr>
          <a:xfrm>
            <a:off x="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IETF 93</a:t>
            </a:r>
            <a:endParaRPr lang="en-US" dirty="0"/>
          </a:p>
        </p:txBody>
      </p:sp>
    </p:spTree>
    <p:extLst>
      <p:ext uri="{BB962C8B-B14F-4D97-AF65-F5344CB8AC3E}">
        <p14:creationId xmlns:p14="http://schemas.microsoft.com/office/powerpoint/2010/main" val="7379940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Collaborate on Code</a:t>
            </a:r>
            <a:br>
              <a:rPr lang="en-US" dirty="0" smtClean="0"/>
            </a:br>
            <a:r>
              <a:rPr lang="en-US" sz="3600" dirty="0" smtClean="0">
                <a:hlinkClick r:id="rId2"/>
              </a:rPr>
              <a:t>https://github.com/eckelcu/ietf-hackathon</a:t>
            </a:r>
            <a:endParaRPr lang="en-US" sz="3600" dirty="0"/>
          </a:p>
        </p:txBody>
      </p:sp>
      <p:sp>
        <p:nvSpPr>
          <p:cNvPr id="3" name="Content Placeholder 2"/>
          <p:cNvSpPr>
            <a:spLocks noGrp="1"/>
          </p:cNvSpPr>
          <p:nvPr>
            <p:ph idx="1"/>
          </p:nvPr>
        </p:nvSpPr>
        <p:spPr>
          <a:xfrm>
            <a:off x="457200" y="1928610"/>
            <a:ext cx="8229600" cy="4197553"/>
          </a:xfrm>
        </p:spPr>
        <p:txBody>
          <a:bodyPr>
            <a:normAutofit fontScale="85000" lnSpcReduction="20000"/>
          </a:bodyPr>
          <a:lstStyle/>
          <a:p>
            <a:r>
              <a:rPr lang="en-US" dirty="0" smtClean="0"/>
              <a:t>Git/GitHub commonly used for open source projects</a:t>
            </a:r>
          </a:p>
          <a:p>
            <a:r>
              <a:rPr lang="en-US" dirty="0" smtClean="0"/>
              <a:t>Getting started:</a:t>
            </a:r>
          </a:p>
          <a:p>
            <a:pPr lvl="1"/>
            <a:r>
              <a:rPr lang="en-US" dirty="0" smtClean="0"/>
              <a:t>Install Git on laptop </a:t>
            </a:r>
            <a:r>
              <a:rPr lang="en-US" dirty="0" smtClean="0">
                <a:hlinkClick r:id="rId3"/>
              </a:rPr>
              <a:t>https://help.github.com/articles/set-up-git/</a:t>
            </a:r>
            <a:endParaRPr lang="en-US" dirty="0" smtClean="0"/>
          </a:p>
          <a:p>
            <a:pPr lvl="1"/>
            <a:r>
              <a:rPr lang="en-US" dirty="0" smtClean="0"/>
              <a:t>Join Hackathon repo </a:t>
            </a:r>
            <a:r>
              <a:rPr lang="en-US" dirty="0" smtClean="0">
                <a:hlinkClick r:id="rId2"/>
              </a:rPr>
              <a:t>https://github.com/eckelcu/ietf-hackathon</a:t>
            </a:r>
            <a:endParaRPr lang="en-US" dirty="0" smtClean="0"/>
          </a:p>
          <a:p>
            <a:pPr lvl="1"/>
            <a:r>
              <a:rPr lang="en-US" dirty="0" smtClean="0"/>
              <a:t>Working on existing project, or add a new one, by forking </a:t>
            </a:r>
            <a:r>
              <a:rPr lang="en-US" dirty="0" smtClean="0">
                <a:hlinkClick r:id="rId4"/>
              </a:rPr>
              <a:t>https://help.github.com/articles/fork-a-repo/</a:t>
            </a:r>
            <a:endParaRPr lang="en-US" dirty="0" smtClean="0"/>
          </a:p>
          <a:p>
            <a:pPr lvl="1"/>
            <a:r>
              <a:rPr lang="en-US" dirty="0" smtClean="0"/>
              <a:t>“Follow” team members and “watch” project(s) </a:t>
            </a:r>
            <a:r>
              <a:rPr lang="en-US" dirty="0" smtClean="0">
                <a:hlinkClick r:id="rId5"/>
              </a:rPr>
              <a:t>https://help.github.com/articles/be-social/</a:t>
            </a:r>
            <a:endParaRPr lang="en-US" dirty="0" smtClean="0"/>
          </a:p>
          <a:p>
            <a:r>
              <a:rPr lang="en-US" dirty="0" smtClean="0"/>
              <a:t>More info: http://</a:t>
            </a:r>
            <a:r>
              <a:rPr lang="en-US" dirty="0" err="1" smtClean="0"/>
              <a:t>gitref.org</a:t>
            </a:r>
            <a:endParaRPr lang="en-US" dirty="0" smtClean="0"/>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smtClean="0"/>
              <a:t>IETF Hackathon</a:t>
            </a:r>
            <a:endParaRPr lang="en-US" dirty="0"/>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5</a:t>
            </a:fld>
            <a:endParaRPr lang="en-US"/>
          </a:p>
        </p:txBody>
      </p:sp>
      <p:sp>
        <p:nvSpPr>
          <p:cNvPr id="6" name="Date Placeholder 3"/>
          <p:cNvSpPr>
            <a:spLocks noGrp="1"/>
          </p:cNvSpPr>
          <p:nvPr>
            <p:ph type="dt" sz="half" idx="4294967295"/>
          </p:nvPr>
        </p:nvSpPr>
        <p:spPr>
          <a:xfrm>
            <a:off x="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Tree>
    <p:extLst>
      <p:ext uri="{BB962C8B-B14F-4D97-AF65-F5344CB8AC3E}">
        <p14:creationId xmlns:p14="http://schemas.microsoft.com/office/powerpoint/2010/main" val="38793352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 - Saturday</a:t>
            </a:r>
            <a:endParaRPr lang="en-US" dirty="0"/>
          </a:p>
        </p:txBody>
      </p:sp>
      <p:sp>
        <p:nvSpPr>
          <p:cNvPr id="3" name="Content Placeholder 2"/>
          <p:cNvSpPr>
            <a:spLocks noGrp="1"/>
          </p:cNvSpPr>
          <p:nvPr>
            <p:ph idx="1"/>
          </p:nvPr>
        </p:nvSpPr>
        <p:spPr/>
        <p:txBody>
          <a:bodyPr>
            <a:noAutofit/>
          </a:bodyPr>
          <a:lstStyle/>
          <a:p>
            <a:r>
              <a:rPr lang="en-US" dirty="0" smtClean="0"/>
              <a:t>09:00: Room opens, pastries &amp; coffee</a:t>
            </a:r>
          </a:p>
          <a:p>
            <a:r>
              <a:rPr lang="en-US" dirty="0" smtClean="0"/>
              <a:t>09:30: Overview of technologies, form teams</a:t>
            </a:r>
          </a:p>
          <a:p>
            <a:r>
              <a:rPr lang="en-US" dirty="0" smtClean="0"/>
              <a:t>12:00: Lunch</a:t>
            </a:r>
          </a:p>
          <a:p>
            <a:r>
              <a:rPr lang="en-US" dirty="0" smtClean="0"/>
              <a:t>15:00: Snack break</a:t>
            </a:r>
          </a:p>
          <a:p>
            <a:r>
              <a:rPr lang="en-US" dirty="0" smtClean="0"/>
              <a:t>18:30: Progress check</a:t>
            </a:r>
          </a:p>
          <a:p>
            <a:r>
              <a:rPr lang="en-US" dirty="0" smtClean="0"/>
              <a:t>19:00: Dinner</a:t>
            </a:r>
          </a:p>
          <a:p>
            <a:r>
              <a:rPr lang="en-US" dirty="0" smtClean="0"/>
              <a:t>21:00: Room locked</a:t>
            </a:r>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smtClean="0"/>
              <a:t>IETF Hackathon</a:t>
            </a:r>
            <a:endParaRPr lang="en-US" dirty="0"/>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6</a:t>
            </a:fld>
            <a:endParaRPr lang="en-US"/>
          </a:p>
        </p:txBody>
      </p:sp>
      <p:sp>
        <p:nvSpPr>
          <p:cNvPr id="6" name="Date Placeholder 3"/>
          <p:cNvSpPr>
            <a:spLocks noGrp="1"/>
          </p:cNvSpPr>
          <p:nvPr>
            <p:ph type="dt" sz="half" idx="4294967295"/>
          </p:nvPr>
        </p:nvSpPr>
        <p:spPr>
          <a:xfrm>
            <a:off x="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Tree>
    <p:extLst>
      <p:ext uri="{BB962C8B-B14F-4D97-AF65-F5344CB8AC3E}">
        <p14:creationId xmlns:p14="http://schemas.microsoft.com/office/powerpoint/2010/main" val="35909257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Sunday</a:t>
            </a:r>
            <a:endParaRPr lang="en-US" dirty="0"/>
          </a:p>
        </p:txBody>
      </p:sp>
      <p:sp>
        <p:nvSpPr>
          <p:cNvPr id="3" name="Content Placeholder 2"/>
          <p:cNvSpPr>
            <a:spLocks noGrp="1"/>
          </p:cNvSpPr>
          <p:nvPr>
            <p:ph idx="1"/>
          </p:nvPr>
        </p:nvSpPr>
        <p:spPr/>
        <p:txBody>
          <a:bodyPr>
            <a:noAutofit/>
          </a:bodyPr>
          <a:lstStyle/>
          <a:p>
            <a:r>
              <a:rPr lang="en-US" dirty="0" smtClean="0"/>
              <a:t>09:00: Room opens, pastries and coffee</a:t>
            </a:r>
          </a:p>
          <a:p>
            <a:r>
              <a:rPr lang="en-US" dirty="0" smtClean="0"/>
              <a:t>12:00: Lunch</a:t>
            </a:r>
          </a:p>
          <a:p>
            <a:r>
              <a:rPr lang="en-US" dirty="0" smtClean="0">
                <a:solidFill>
                  <a:srgbClr val="FF0000"/>
                </a:solidFill>
              </a:rPr>
              <a:t>15:00: Hacking stops, prepare presentations</a:t>
            </a:r>
          </a:p>
          <a:p>
            <a:r>
              <a:rPr lang="en-US" dirty="0" smtClean="0"/>
              <a:t>15:00: Snack break</a:t>
            </a:r>
          </a:p>
          <a:p>
            <a:r>
              <a:rPr lang="en-US" dirty="0" smtClean="0"/>
              <a:t>16:00: Present projects</a:t>
            </a:r>
          </a:p>
          <a:p>
            <a:r>
              <a:rPr lang="en-US" dirty="0" smtClean="0"/>
              <a:t>17:00: Winners announced, prizes given</a:t>
            </a:r>
          </a:p>
          <a:p>
            <a:r>
              <a:rPr lang="en-US" dirty="0" smtClean="0"/>
              <a:t>17:30: Recap and suggestions for IETF 94</a:t>
            </a:r>
          </a:p>
          <a:p>
            <a:r>
              <a:rPr lang="en-US" dirty="0" smtClean="0"/>
              <a:t>18:00: Tear down</a:t>
            </a:r>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smtClean="0"/>
              <a:t>IETF Hackathon</a:t>
            </a:r>
            <a:endParaRPr lang="en-US" dirty="0"/>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7</a:t>
            </a:fld>
            <a:endParaRPr lang="en-US"/>
          </a:p>
        </p:txBody>
      </p:sp>
      <p:sp>
        <p:nvSpPr>
          <p:cNvPr id="6" name="Date Placeholder 3"/>
          <p:cNvSpPr>
            <a:spLocks noGrp="1"/>
          </p:cNvSpPr>
          <p:nvPr>
            <p:ph type="dt" sz="half" idx="4294967295"/>
          </p:nvPr>
        </p:nvSpPr>
        <p:spPr>
          <a:xfrm>
            <a:off x="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Tree>
    <p:extLst>
      <p:ext uri="{BB962C8B-B14F-4D97-AF65-F5344CB8AC3E}">
        <p14:creationId xmlns:p14="http://schemas.microsoft.com/office/powerpoint/2010/main" val="9063929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Judges</a:t>
            </a:r>
            <a:endParaRPr lang="en-US" dirty="0"/>
          </a:p>
        </p:txBody>
      </p:sp>
      <p:sp>
        <p:nvSpPr>
          <p:cNvPr id="3" name="Content Placeholder 2"/>
          <p:cNvSpPr>
            <a:spLocks noGrp="1"/>
          </p:cNvSpPr>
          <p:nvPr>
            <p:ph idx="1"/>
          </p:nvPr>
        </p:nvSpPr>
        <p:spPr/>
        <p:txBody>
          <a:bodyPr>
            <a:normAutofit lnSpcReduction="10000"/>
          </a:bodyPr>
          <a:lstStyle/>
          <a:p>
            <a:r>
              <a:rPr lang="en-US" dirty="0" smtClean="0"/>
              <a:t>Advance pace and relevance of IETF standards</a:t>
            </a:r>
          </a:p>
          <a:p>
            <a:pPr lvl="1"/>
            <a:r>
              <a:rPr lang="en-US" dirty="0" smtClean="0"/>
              <a:t>Bring speed and collaborative spirit of open source software into the IETF</a:t>
            </a:r>
          </a:p>
          <a:p>
            <a:pPr lvl="1"/>
            <a:r>
              <a:rPr lang="en-US" dirty="0" smtClean="0"/>
              <a:t>Flush out ideas, feed into WG session</a:t>
            </a:r>
          </a:p>
          <a:p>
            <a:pPr lvl="1"/>
            <a:r>
              <a:rPr lang="en-US" dirty="0" smtClean="0"/>
              <a:t>Produce sample code/reference implementations</a:t>
            </a:r>
          </a:p>
          <a:p>
            <a:pPr lvl="1"/>
            <a:r>
              <a:rPr lang="en-US" dirty="0" smtClean="0"/>
              <a:t>Create useful utilities</a:t>
            </a:r>
          </a:p>
          <a:p>
            <a:r>
              <a:rPr lang="en-US" dirty="0" smtClean="0"/>
              <a:t>Attract developers, young people to IETF</a:t>
            </a:r>
          </a:p>
          <a:p>
            <a:pPr lvl="1"/>
            <a:r>
              <a:rPr lang="en-US" dirty="0" smtClean="0"/>
              <a:t>There’s cool shit at IETF </a:t>
            </a:r>
          </a:p>
          <a:p>
            <a:pPr lvl="1"/>
            <a:r>
              <a:rPr lang="en-US" dirty="0" smtClean="0"/>
              <a:t>#IETFhackathon, #IETF93</a:t>
            </a:r>
            <a:endParaRPr lang="en-US" dirty="0"/>
          </a:p>
        </p:txBody>
      </p:sp>
      <p:sp>
        <p:nvSpPr>
          <p:cNvPr id="6" name="Date Placeholder 3"/>
          <p:cNvSpPr>
            <a:spLocks noGrp="1"/>
          </p:cNvSpPr>
          <p:nvPr>
            <p:ph type="dt" sz="half" idx="4294967295"/>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
        <p:nvSpPr>
          <p:cNvPr id="7" name="Footer Placeholder 4"/>
          <p:cNvSpPr>
            <a:spLocks noGrp="1"/>
          </p:cNvSpPr>
          <p:nvPr>
            <p:ph type="ftr" sz="quarter" idx="4294967295"/>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IETF Hackathon</a:t>
            </a:r>
            <a:endParaRPr lang="en-US" dirty="0"/>
          </a:p>
        </p:txBody>
      </p:sp>
      <p:sp>
        <p:nvSpPr>
          <p:cNvPr id="8" name="Slide Number Placeholder 5"/>
          <p:cNvSpPr>
            <a:spLocks noGrp="1"/>
          </p:cNvSpPr>
          <p:nvPr>
            <p:ph type="sldNum" sz="quarter" idx="4294967295"/>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AFF42-E6BF-7D4B-B4C4-6F95991ED1BF}" type="slidenum">
              <a:rPr lang="en-US" smtClean="0"/>
              <a:t>8</a:t>
            </a:fld>
            <a:endParaRPr lang="en-US"/>
          </a:p>
        </p:txBody>
      </p:sp>
    </p:spTree>
    <p:extLst>
      <p:ext uri="{BB962C8B-B14F-4D97-AF65-F5344CB8AC3E}">
        <p14:creationId xmlns:p14="http://schemas.microsoft.com/office/powerpoint/2010/main" val="41090900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Bits-N-Bites</a:t>
            </a:r>
          </a:p>
        </p:txBody>
      </p:sp>
      <p:sp>
        <p:nvSpPr>
          <p:cNvPr id="3" name="Content Placeholder 2"/>
          <p:cNvSpPr>
            <a:spLocks noGrp="1"/>
          </p:cNvSpPr>
          <p:nvPr>
            <p:ph idx="1"/>
          </p:nvPr>
        </p:nvSpPr>
        <p:spPr/>
        <p:txBody>
          <a:bodyPr>
            <a:normAutofit/>
          </a:bodyPr>
          <a:lstStyle/>
          <a:p>
            <a:r>
              <a:rPr lang="en-US" dirty="0" smtClean="0"/>
              <a:t>Table for Hackathon Projects</a:t>
            </a:r>
          </a:p>
          <a:p>
            <a:r>
              <a:rPr lang="en-US" dirty="0" smtClean="0"/>
              <a:t>Show off what you did</a:t>
            </a:r>
          </a:p>
          <a:p>
            <a:r>
              <a:rPr lang="en-US" dirty="0" smtClean="0"/>
              <a:t>Thursday, 19:15 – 21:15</a:t>
            </a:r>
          </a:p>
          <a:p>
            <a:r>
              <a:rPr lang="en-US" dirty="0" smtClean="0"/>
              <a:t>Congress Hall Foyer</a:t>
            </a:r>
          </a:p>
          <a:p>
            <a:r>
              <a:rPr lang="en-US" dirty="0" smtClean="0"/>
              <a:t>Food and drinks provided</a:t>
            </a:r>
          </a:p>
        </p:txBody>
      </p:sp>
      <p:sp>
        <p:nvSpPr>
          <p:cNvPr id="6" name="Date Placeholder 3"/>
          <p:cNvSpPr>
            <a:spLocks noGrp="1"/>
          </p:cNvSpPr>
          <p:nvPr>
            <p:ph type="dt" sz="half" idx="4294967295"/>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
        <p:nvSpPr>
          <p:cNvPr id="7" name="Footer Placeholder 4"/>
          <p:cNvSpPr>
            <a:spLocks noGrp="1"/>
          </p:cNvSpPr>
          <p:nvPr>
            <p:ph type="ftr" sz="quarter" idx="4294967295"/>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IETF Hackathon</a:t>
            </a:r>
            <a:endParaRPr lang="en-US" dirty="0"/>
          </a:p>
        </p:txBody>
      </p:sp>
      <p:sp>
        <p:nvSpPr>
          <p:cNvPr id="8" name="Slide Number Placeholder 5"/>
          <p:cNvSpPr>
            <a:spLocks noGrp="1"/>
          </p:cNvSpPr>
          <p:nvPr>
            <p:ph type="sldNum" sz="quarter" idx="4294967295"/>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AFF42-E6BF-7D4B-B4C4-6F95991ED1BF}" type="slidenum">
              <a:rPr lang="en-US" smtClean="0"/>
              <a:t>9</a:t>
            </a:fld>
            <a:endParaRPr lang="en-US"/>
          </a:p>
        </p:txBody>
      </p:sp>
    </p:spTree>
    <p:extLst>
      <p:ext uri="{BB962C8B-B14F-4D97-AF65-F5344CB8AC3E}">
        <p14:creationId xmlns:p14="http://schemas.microsoft.com/office/powerpoint/2010/main" val="9354201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10818</TotalTime>
  <Words>751</Words>
  <Application>Microsoft Macintosh PowerPoint</Application>
  <PresentationFormat>On-screen Show (4:3)</PresentationFormat>
  <Paragraphs>115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IETF Hackathon</vt:lpstr>
      <vt:lpstr>Note Well</vt:lpstr>
      <vt:lpstr>Goals</vt:lpstr>
      <vt:lpstr>Technologies – Need to Update</vt:lpstr>
      <vt:lpstr>Collaborate on Code https://github.com/eckelcu/ietf-hackathon</vt:lpstr>
      <vt:lpstr>Agenda - Saturday</vt:lpstr>
      <vt:lpstr>Agenda - Sunday</vt:lpstr>
      <vt:lpstr>Judges</vt:lpstr>
      <vt:lpstr>Bits-N-Bites</vt:lpstr>
      <vt:lpstr>#IETFhackathon Photo Contest</vt:lpstr>
      <vt:lpstr>Let’s Get Hacking!</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Eckel</dc:creator>
  <cp:lastModifiedBy>Charles Eckel</cp:lastModifiedBy>
  <cp:revision>40</cp:revision>
  <dcterms:created xsi:type="dcterms:W3CDTF">2015-03-20T17:07:21Z</dcterms:created>
  <dcterms:modified xsi:type="dcterms:W3CDTF">2015-10-21T15:56:08Z</dcterms:modified>
</cp:coreProperties>
</file>