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7" autoAdjust="0"/>
  </p:normalViewPr>
  <p:slideViewPr>
    <p:cSldViewPr snapToGrid="0" snapToObjects="1">
      <p:cViewPr>
        <p:scale>
          <a:sx n="94" d="100"/>
          <a:sy n="94" d="100"/>
        </p:scale>
        <p:origin x="-101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5BD8-FC8A-0546-A491-A4210E96E105}" type="datetimeFigureOut">
              <a:rPr lang="en-US" smtClean="0"/>
              <a:t>11/4/15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95457-902F-5A41-A40F-CB902F48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94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A6385-56E5-6843-A817-AFDC2DAC565D}" type="datetimeFigureOut">
              <a:rPr lang="en-US" smtClean="0"/>
              <a:t>11/4/15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850B7-243E-B44C-91D9-EC504FD0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662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IETF Hackathon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74AFF42-E6BF-7D4B-B4C4-6F95991E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IETF Hackathon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74AFF42-E6BF-7D4B-B4C4-6F95991E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1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IETF Hackathon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74AFF42-E6BF-7D4B-B4C4-6F95991E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Rectangle 89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585635" y="1286934"/>
            <a:ext cx="8229838" cy="48392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p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n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~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 pitchFamily="34" charset="0"/>
                <a:ea typeface="黑体" pitchFamily="49" charset="-122"/>
              </a:rPr>
              <a:t>单击此处编辑母版文本样式</a:t>
            </a: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Medium"/>
                <a:ea typeface="华文细黑"/>
              </a:rPr>
              <a:t>第二级</a:t>
            </a:r>
          </a:p>
          <a:p>
            <a:pPr marL="1143000" marR="0" lvl="2" indent="-2286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 pitchFamily="34" charset="0"/>
                <a:ea typeface="华文细黑"/>
              </a:rPr>
              <a:t>第三级</a:t>
            </a:r>
          </a:p>
          <a:p>
            <a:pPr marL="1600200" marR="0" lvl="3" indent="-2286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 pitchFamily="34" charset="0"/>
                <a:ea typeface="华文细黑"/>
              </a:rPr>
              <a:t>第四级</a:t>
            </a:r>
          </a:p>
          <a:p>
            <a:pPr marL="2057400" marR="0" lvl="4" indent="-2286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~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 pitchFamily="34" charset="0"/>
                <a:ea typeface="华文细黑"/>
              </a:rPr>
              <a:t>第五级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 pitchFamily="34" charset="0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402686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IETF Hackathon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B7436-EFF2-0143-BA29-50CEA7B29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0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isc-projects/kea" TargetMode="External"/><Relationship Id="rId4" Type="http://schemas.openxmlformats.org/officeDocument/2006/relationships/hyperlink" Target="https://github.com/jinmei/wide-dhcpv6" TargetMode="External"/><Relationship Id="rId5" Type="http://schemas.openxmlformats.org/officeDocument/2006/relationships/hyperlink" Target="http://kea.isc.org/wiki/DHCP4o6-Use" TargetMode="External"/><Relationship Id="rId6" Type="http://schemas.openxmlformats.org/officeDocument/2006/relationships/image" Target="../media/image7.jpe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ea.isc.org/wiki/Dhcp4o6Desig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5619" y="3567418"/>
            <a:ext cx="5068900" cy="2959804"/>
          </a:xfrm>
          <a:ln>
            <a:solidFill>
              <a:srgbClr val="984807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                </a:t>
            </a:r>
            <a:r>
              <a:rPr lang="en-US" sz="2400" b="1" dirty="0" smtClean="0"/>
              <a:t> Projects Developed</a:t>
            </a:r>
          </a:p>
          <a:p>
            <a:r>
              <a:rPr lang="en-US" sz="2200" b="1" dirty="0" smtClean="0">
                <a:solidFill>
                  <a:srgbClr val="008000"/>
                </a:solidFill>
              </a:rPr>
              <a:t>Privacy </a:t>
            </a:r>
            <a:r>
              <a:rPr lang="en-US" sz="2200" b="1" dirty="0">
                <a:solidFill>
                  <a:srgbClr val="008000"/>
                </a:solidFill>
              </a:rPr>
              <a:t>p</a:t>
            </a:r>
            <a:r>
              <a:rPr lang="en-US" sz="2200" b="1" dirty="0" smtClean="0">
                <a:solidFill>
                  <a:srgbClr val="008000"/>
                </a:solidFill>
              </a:rPr>
              <a:t>adding for DNS-over-TLS</a:t>
            </a:r>
          </a:p>
          <a:p>
            <a:r>
              <a:rPr lang="en-US" sz="2200" b="1" dirty="0" smtClean="0">
                <a:solidFill>
                  <a:srgbClr val="008000"/>
                </a:solidFill>
              </a:rPr>
              <a:t>Privacy election for client-subnet option</a:t>
            </a:r>
          </a:p>
          <a:p>
            <a:r>
              <a:rPr lang="en-US" sz="2200" b="1" dirty="0" smtClean="0">
                <a:solidFill>
                  <a:srgbClr val="008000"/>
                </a:solidFill>
              </a:rPr>
              <a:t>Privacy: Check TLS at Recursive </a:t>
            </a:r>
          </a:p>
          <a:p>
            <a:r>
              <a:rPr lang="en-US" sz="2200" b="1" dirty="0" smtClean="0">
                <a:solidFill>
                  <a:srgbClr val="008000"/>
                </a:solidFill>
              </a:rPr>
              <a:t>Return of privacy/transport results</a:t>
            </a:r>
          </a:p>
          <a:p>
            <a:r>
              <a:rPr lang="en-US" sz="2200" b="1" dirty="0" smtClean="0">
                <a:solidFill>
                  <a:srgbClr val="008000"/>
                </a:solidFill>
              </a:rPr>
              <a:t>DNSSEC Roadblock Avoidance </a:t>
            </a:r>
          </a:p>
          <a:p>
            <a:r>
              <a:rPr lang="en-US" sz="2200" b="1" dirty="0" smtClean="0">
                <a:solidFill>
                  <a:srgbClr val="008000"/>
                </a:solidFill>
              </a:rPr>
              <a:t>DNSSEC CDS/CDSKey</a:t>
            </a:r>
            <a:endParaRPr lang="en-US" sz="2200" b="1" dirty="0">
              <a:solidFill>
                <a:srgbClr val="008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560" y="-148746"/>
            <a:ext cx="8212074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odoni 72 Book"/>
                <a:cs typeface="Bodoni 72 Book"/>
              </a:rPr>
              <a:t>DNS / DNSSEC / DANE / DPRIVE </a:t>
            </a:r>
            <a:endParaRPr lang="en-US" sz="3600" dirty="0">
              <a:latin typeface="Bodoni 72 Book"/>
              <a:cs typeface="Bodoni 72 Book"/>
            </a:endParaRPr>
          </a:p>
        </p:txBody>
      </p:sp>
      <p:pic>
        <p:nvPicPr>
          <p:cNvPr id="7" name="Picture 6" descr="logo-fina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17" y="1713201"/>
            <a:ext cx="2470150" cy="768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6143" y="1251536"/>
            <a:ext cx="213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Platforms Used 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5626338" y="3116324"/>
            <a:ext cx="322867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      Team Affiliations</a:t>
            </a:r>
          </a:p>
          <a:p>
            <a:pPr algn="ctr"/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200" dirty="0" smtClean="0"/>
              <a:t>ACLU, CZ.nic,</a:t>
            </a:r>
          </a:p>
          <a:p>
            <a:pPr algn="ctr"/>
            <a:r>
              <a:rPr lang="en-US" sz="2200" dirty="0" smtClean="0"/>
              <a:t>       NLnet Labs, Sinodun,  </a:t>
            </a:r>
          </a:p>
          <a:p>
            <a:pPr algn="ctr"/>
            <a:r>
              <a:rPr lang="en-US" sz="2200" dirty="0"/>
              <a:t> </a:t>
            </a:r>
            <a:r>
              <a:rPr lang="en-US" sz="2200" dirty="0" smtClean="0"/>
              <a:t>       Verisign Labs, W3C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Bodoni 72 Book"/>
                <a:cs typeface="Bodoni 72 Book"/>
              </a:rPr>
              <a:t>Winner of  </a:t>
            </a:r>
          </a:p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Bodoni 72 Book"/>
                <a:cs typeface="Bodoni 72 Book"/>
              </a:rPr>
              <a:t>Best Internet</a:t>
            </a:r>
          </a:p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Bodoni 72 Book"/>
                <a:cs typeface="Bodoni 72 Book"/>
              </a:rPr>
              <a:t>Security </a:t>
            </a:r>
          </a:p>
          <a:p>
            <a:pPr algn="ctr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Bodoni 72 Book"/>
                <a:cs typeface="Bodoni 72 Book"/>
              </a:rPr>
              <a:t>Improvement</a:t>
            </a:r>
            <a:r>
              <a:rPr lang="en-US" sz="2800" b="1" dirty="0" smtClean="0">
                <a:solidFill>
                  <a:srgbClr val="FF0000"/>
                </a:solidFill>
                <a:latin typeface="Bodoni 72 Book"/>
                <a:cs typeface="Bodoni 72 Book"/>
              </a:rPr>
              <a:t>  </a:t>
            </a:r>
          </a:p>
          <a:p>
            <a:pPr algn="ctr"/>
            <a:r>
              <a:rPr lang="en-US" sz="3200" dirty="0" smtClean="0">
                <a:solidFill>
                  <a:srgbClr val="0000FF"/>
                </a:solidFill>
              </a:rPr>
              <a:t> </a:t>
            </a:r>
            <a:endParaRPr lang="en-US" sz="3200" dirty="0">
              <a:solidFill>
                <a:srgbClr val="0000FF"/>
              </a:solidFill>
            </a:endParaRPr>
          </a:p>
        </p:txBody>
      </p:sp>
      <p:pic>
        <p:nvPicPr>
          <p:cNvPr id="29" name="Picture 28" descr="dns-queries-are-meta-data-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" y="870358"/>
            <a:ext cx="5692140" cy="26746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6315020" y="2497032"/>
            <a:ext cx="2142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Ayuthaya"/>
                <a:cs typeface="Ayuthaya"/>
              </a:rPr>
              <a:t>dnspython</a:t>
            </a:r>
            <a:endParaRPr lang="en-US" sz="2400" b="1" dirty="0">
              <a:solidFill>
                <a:schemeClr val="accent3">
                  <a:lumMod val="50000"/>
                </a:schemeClr>
              </a:solidFill>
              <a:latin typeface="Ayuthaya"/>
              <a:cs typeface="Ayuthaya"/>
            </a:endParaRPr>
          </a:p>
        </p:txBody>
      </p:sp>
      <p:sp>
        <p:nvSpPr>
          <p:cNvPr id="12" name="8-Point Star 11"/>
          <p:cNvSpPr/>
          <p:nvPr/>
        </p:nvSpPr>
        <p:spPr>
          <a:xfrm>
            <a:off x="4273687" y="3218163"/>
            <a:ext cx="2022970" cy="1024546"/>
          </a:xfrm>
          <a:prstGeom prst="star8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doni 72 Bold"/>
                <a:cs typeface="Bodoni 72 Bold"/>
              </a:rPr>
              <a:t>DEMOS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Bodoni 72 Bold"/>
                <a:cs typeface="Bodoni 72 Bold"/>
              </a:rPr>
              <a:t>AVAILABLE</a:t>
            </a:r>
            <a:endParaRPr lang="en-US" dirty="0">
              <a:solidFill>
                <a:schemeClr val="bg1"/>
              </a:solidFill>
              <a:latin typeface="Bodoni 72 Bold"/>
              <a:cs typeface="Bodoni 72 Bold"/>
            </a:endParaRPr>
          </a:p>
        </p:txBody>
      </p:sp>
      <p:pic>
        <p:nvPicPr>
          <p:cNvPr id="10" name="Picture 9" descr="Screen Shot 2015-10-30 at 11.52.3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95" y="0"/>
            <a:ext cx="1531905" cy="145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46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605" y="325444"/>
            <a:ext cx="7882822" cy="7993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 Language for Intent Based Network Modeling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4107939" y="2388692"/>
            <a:ext cx="1813859" cy="3704605"/>
            <a:chOff x="9121923" y="2316683"/>
            <a:chExt cx="2419108" cy="3704605"/>
          </a:xfrm>
        </p:grpSpPr>
        <p:sp>
          <p:nvSpPr>
            <p:cNvPr id="58" name="圆角矩形 57"/>
            <p:cNvSpPr/>
            <p:nvPr/>
          </p:nvSpPr>
          <p:spPr bwMode="auto">
            <a:xfrm>
              <a:off x="9798038" y="3068960"/>
              <a:ext cx="1152128" cy="360040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en-US" altLang="zh-CN" sz="1400" kern="0" dirty="0" smtClean="0">
                  <a:latin typeface="MV Boli" pitchFamily="2" charset="0"/>
                  <a:cs typeface="MV Boli" pitchFamily="2" charset="0"/>
                </a:rPr>
                <a:t>internet</a:t>
              </a:r>
              <a:endParaRPr lang="zh-CN" altLang="en-US" sz="1400" kern="0" dirty="0" smtClean="0">
                <a:latin typeface="MV Boli" pitchFamily="2" charset="0"/>
                <a:cs typeface="MV Boli" pitchFamily="2" charset="0"/>
              </a:endParaRPr>
            </a:p>
          </p:txBody>
        </p:sp>
        <p:sp>
          <p:nvSpPr>
            <p:cNvPr id="59" name="圆角矩形 58"/>
            <p:cNvSpPr/>
            <p:nvPr/>
          </p:nvSpPr>
          <p:spPr bwMode="auto">
            <a:xfrm>
              <a:off x="9798038" y="3861048"/>
              <a:ext cx="1152128" cy="360040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en-US" altLang="zh-CN" sz="1400" kern="0" dirty="0" smtClean="0">
                  <a:latin typeface="MV Boli" pitchFamily="2" charset="0"/>
                  <a:cs typeface="MV Boli" pitchFamily="2" charset="0"/>
                </a:rPr>
                <a:t>DMZ</a:t>
              </a:r>
              <a:endParaRPr lang="zh-CN" altLang="en-US" sz="1400" kern="0" dirty="0" smtClean="0">
                <a:latin typeface="MV Boli" pitchFamily="2" charset="0"/>
                <a:cs typeface="MV Boli" pitchFamily="2" charset="0"/>
              </a:endParaRPr>
            </a:p>
          </p:txBody>
        </p:sp>
        <p:sp>
          <p:nvSpPr>
            <p:cNvPr id="60" name="圆角矩形 59"/>
            <p:cNvSpPr/>
            <p:nvPr/>
          </p:nvSpPr>
          <p:spPr bwMode="auto">
            <a:xfrm>
              <a:off x="9798038" y="4509120"/>
              <a:ext cx="1152128" cy="360040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en-US" altLang="zh-CN" sz="1400" kern="0" dirty="0" smtClean="0">
                  <a:latin typeface="MV Boli" pitchFamily="2" charset="0"/>
                  <a:cs typeface="MV Boli" pitchFamily="2" charset="0"/>
                </a:rPr>
                <a:t>interior</a:t>
              </a:r>
              <a:endParaRPr lang="zh-CN" altLang="en-US" sz="1400" kern="0" dirty="0" smtClean="0">
                <a:latin typeface="MV Boli" pitchFamily="2" charset="0"/>
                <a:cs typeface="MV Boli" pitchFamily="2" charset="0"/>
              </a:endParaRPr>
            </a:p>
          </p:txBody>
        </p:sp>
        <p:sp>
          <p:nvSpPr>
            <p:cNvPr id="61" name="圆角矩形 60"/>
            <p:cNvSpPr/>
            <p:nvPr/>
          </p:nvSpPr>
          <p:spPr bwMode="auto">
            <a:xfrm>
              <a:off x="9798038" y="5301208"/>
              <a:ext cx="1152128" cy="504056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en-US" altLang="zh-CN" sz="1400" kern="0" dirty="0" smtClean="0">
                  <a:latin typeface="MV Boli" pitchFamily="2" charset="0"/>
                  <a:cs typeface="MV Boli" pitchFamily="2" charset="0"/>
                </a:rPr>
                <a:t>Enterprise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en-US" altLang="zh-CN" sz="1400" kern="0" dirty="0" smtClean="0">
                  <a:latin typeface="MV Boli" pitchFamily="2" charset="0"/>
                  <a:cs typeface="MV Boli" pitchFamily="2" charset="0"/>
                </a:rPr>
                <a:t>site</a:t>
              </a:r>
              <a:endParaRPr lang="zh-CN" altLang="en-US" sz="1400" kern="0" dirty="0" smtClean="0">
                <a:latin typeface="MV Boli" pitchFamily="2" charset="0"/>
                <a:cs typeface="MV Boli" pitchFamily="2" charset="0"/>
              </a:endParaRPr>
            </a:p>
          </p:txBody>
        </p:sp>
        <p:cxnSp>
          <p:nvCxnSpPr>
            <p:cNvPr id="63" name="直接连接符 62"/>
            <p:cNvCxnSpPr>
              <a:stCxn id="58" idx="2"/>
              <a:endCxn id="59" idx="0"/>
            </p:cNvCxnSpPr>
            <p:nvPr/>
          </p:nvCxnSpPr>
          <p:spPr bwMode="auto">
            <a:xfrm>
              <a:off x="10374102" y="3429000"/>
              <a:ext cx="0" cy="43204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接连接符 64"/>
            <p:cNvCxnSpPr>
              <a:stCxn id="59" idx="2"/>
              <a:endCxn id="60" idx="0"/>
            </p:cNvCxnSpPr>
            <p:nvPr/>
          </p:nvCxnSpPr>
          <p:spPr bwMode="auto">
            <a:xfrm>
              <a:off x="10374102" y="4221088"/>
              <a:ext cx="0" cy="288032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接连接符 66"/>
            <p:cNvCxnSpPr>
              <a:stCxn id="60" idx="2"/>
              <a:endCxn id="61" idx="0"/>
            </p:cNvCxnSpPr>
            <p:nvPr/>
          </p:nvCxnSpPr>
          <p:spPr bwMode="auto">
            <a:xfrm>
              <a:off x="10374102" y="4869160"/>
              <a:ext cx="0" cy="43204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箭头连接符 67"/>
            <p:cNvCxnSpPr/>
            <p:nvPr/>
          </p:nvCxnSpPr>
          <p:spPr bwMode="auto">
            <a:xfrm flipH="1">
              <a:off x="10374102" y="5157192"/>
              <a:ext cx="50405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TextBox 68"/>
            <p:cNvSpPr txBox="1"/>
            <p:nvPr/>
          </p:nvSpPr>
          <p:spPr bwMode="auto">
            <a:xfrm>
              <a:off x="10878159" y="4931575"/>
              <a:ext cx="660330" cy="4506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72227" tIns="72000" rIns="72227" bIns="72000" rtlCol="0">
              <a:spAutoFit/>
            </a:bodyPr>
            <a:lstStyle/>
            <a:p>
              <a:pPr defTabSz="835025">
                <a:lnSpc>
                  <a:spcPct val="150000"/>
                </a:lnSpc>
              </a:pPr>
              <a:r>
                <a:rPr lang="en-US" altLang="zh-CN" sz="1400" kern="0" dirty="0" err="1" smtClean="0">
                  <a:latin typeface="MV Boli" pitchFamily="2" charset="0"/>
                  <a:cs typeface="MV Boli" pitchFamily="2" charset="0"/>
                </a:rPr>
                <a:t>BoD</a:t>
              </a:r>
              <a:endParaRPr lang="zh-CN" altLang="en-US" sz="1400" kern="0" dirty="0" err="1" smtClean="0">
                <a:latin typeface="MV Boli" pitchFamily="2" charset="0"/>
                <a:cs typeface="MV Boli" pitchFamily="2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9510006" y="3717032"/>
              <a:ext cx="1656184" cy="129614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endParaRPr lang="zh-CN" altLang="en-US" sz="1400" kern="0" dirty="0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" name="任意多边形 72"/>
            <p:cNvSpPr/>
            <p:nvPr/>
          </p:nvSpPr>
          <p:spPr bwMode="auto">
            <a:xfrm>
              <a:off x="9121923" y="2316683"/>
              <a:ext cx="2419108" cy="3704605"/>
            </a:xfrm>
            <a:custGeom>
              <a:avLst/>
              <a:gdLst>
                <a:gd name="connsiteX0" fmla="*/ 1246207 w 2419108"/>
                <a:gd name="connsiteY0" fmla="*/ 117676 h 3516774"/>
                <a:gd name="connsiteX1" fmla="*/ 308658 w 2419108"/>
                <a:gd name="connsiteY1" fmla="*/ 210274 h 3516774"/>
                <a:gd name="connsiteX2" fmla="*/ 30866 w 2419108"/>
                <a:gd name="connsiteY2" fmla="*/ 1379317 h 3516774"/>
                <a:gd name="connsiteX3" fmla="*/ 204486 w 2419108"/>
                <a:gd name="connsiteY3" fmla="*/ 3080795 h 3516774"/>
                <a:gd name="connsiteX4" fmla="*/ 1257782 w 2419108"/>
                <a:gd name="connsiteY4" fmla="*/ 3474334 h 3516774"/>
                <a:gd name="connsiteX5" fmla="*/ 2230055 w 2419108"/>
                <a:gd name="connsiteY5" fmla="*/ 3335438 h 3516774"/>
                <a:gd name="connsiteX6" fmla="*/ 2392101 w 2419108"/>
                <a:gd name="connsiteY6" fmla="*/ 2594659 h 3516774"/>
                <a:gd name="connsiteX7" fmla="*/ 2276354 w 2419108"/>
                <a:gd name="connsiteY7" fmla="*/ 1772856 h 3516774"/>
                <a:gd name="connsiteX8" fmla="*/ 2218481 w 2419108"/>
                <a:gd name="connsiteY8" fmla="*/ 951053 h 3516774"/>
                <a:gd name="connsiteX9" fmla="*/ 2206906 w 2419108"/>
                <a:gd name="connsiteY9" fmla="*/ 395469 h 3516774"/>
                <a:gd name="connsiteX10" fmla="*/ 1743919 w 2419108"/>
                <a:gd name="connsiteY10" fmla="*/ 129251 h 3516774"/>
                <a:gd name="connsiteX11" fmla="*/ 1246207 w 2419108"/>
                <a:gd name="connsiteY11" fmla="*/ 117676 h 351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9108" h="3516774">
                  <a:moveTo>
                    <a:pt x="1246207" y="117676"/>
                  </a:moveTo>
                  <a:cubicBezTo>
                    <a:pt x="1006997" y="131180"/>
                    <a:pt x="511215" y="0"/>
                    <a:pt x="308658" y="210274"/>
                  </a:cubicBezTo>
                  <a:cubicBezTo>
                    <a:pt x="106101" y="420548"/>
                    <a:pt x="48228" y="900897"/>
                    <a:pt x="30866" y="1379317"/>
                  </a:cubicBezTo>
                  <a:cubicBezTo>
                    <a:pt x="13504" y="1857737"/>
                    <a:pt x="0" y="2731626"/>
                    <a:pt x="204486" y="3080795"/>
                  </a:cubicBezTo>
                  <a:cubicBezTo>
                    <a:pt x="408972" y="3429964"/>
                    <a:pt x="920187" y="3431894"/>
                    <a:pt x="1257782" y="3474334"/>
                  </a:cubicBezTo>
                  <a:cubicBezTo>
                    <a:pt x="1595377" y="3516774"/>
                    <a:pt x="2041002" y="3482050"/>
                    <a:pt x="2230055" y="3335438"/>
                  </a:cubicBezTo>
                  <a:cubicBezTo>
                    <a:pt x="2419108" y="3188826"/>
                    <a:pt x="2384385" y="2855089"/>
                    <a:pt x="2392101" y="2594659"/>
                  </a:cubicBezTo>
                  <a:cubicBezTo>
                    <a:pt x="2399817" y="2334229"/>
                    <a:pt x="2305291" y="2046790"/>
                    <a:pt x="2276354" y="1772856"/>
                  </a:cubicBezTo>
                  <a:cubicBezTo>
                    <a:pt x="2247417" y="1498922"/>
                    <a:pt x="2230056" y="1180617"/>
                    <a:pt x="2218481" y="951053"/>
                  </a:cubicBezTo>
                  <a:cubicBezTo>
                    <a:pt x="2206906" y="721489"/>
                    <a:pt x="2286000" y="532436"/>
                    <a:pt x="2206906" y="395469"/>
                  </a:cubicBezTo>
                  <a:cubicBezTo>
                    <a:pt x="2127812" y="258502"/>
                    <a:pt x="1905964" y="175550"/>
                    <a:pt x="1743919" y="129251"/>
                  </a:cubicBezTo>
                  <a:cubicBezTo>
                    <a:pt x="1581874" y="82952"/>
                    <a:pt x="1485417" y="104172"/>
                    <a:pt x="1246207" y="11767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endParaRPr lang="zh-CN" altLang="en-US" sz="1400" kern="0" dirty="0" smtClean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" name="TextBox 73"/>
            <p:cNvSpPr txBox="1"/>
            <p:nvPr/>
          </p:nvSpPr>
          <p:spPr bwMode="auto">
            <a:xfrm>
              <a:off x="9582013" y="2420888"/>
              <a:ext cx="1460169" cy="4506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72227" tIns="72000" rIns="72227" bIns="72000" rtlCol="0">
              <a:spAutoFit/>
            </a:bodyPr>
            <a:lstStyle/>
            <a:p>
              <a:pPr defTabSz="835025">
                <a:lnSpc>
                  <a:spcPct val="150000"/>
                </a:lnSpc>
              </a:pPr>
              <a:r>
                <a:rPr lang="en-US" altLang="zh-CN" sz="1400" kern="0" dirty="0" smtClean="0">
                  <a:latin typeface="MV Boli" pitchFamily="2" charset="0"/>
                  <a:cs typeface="MV Boli" pitchFamily="2" charset="0"/>
                </a:rPr>
                <a:t>What I want</a:t>
              </a:r>
              <a:endParaRPr lang="zh-CN" altLang="en-US" sz="1400" kern="0" dirty="0" err="1" smtClean="0">
                <a:latin typeface="MV Boli" pitchFamily="2" charset="0"/>
                <a:cs typeface="MV Boli" pitchFamily="2" charset="0"/>
              </a:endParaRPr>
            </a:p>
          </p:txBody>
        </p:sp>
      </p:grp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7890" y="1916832"/>
            <a:ext cx="2620294" cy="1974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0009" y="3948555"/>
            <a:ext cx="2647354" cy="225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Box 54"/>
          <p:cNvSpPr txBox="1"/>
          <p:nvPr/>
        </p:nvSpPr>
        <p:spPr bwMode="auto">
          <a:xfrm>
            <a:off x="468612" y="1124744"/>
            <a:ext cx="3131532" cy="12328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2227" tIns="72000" rIns="72227" bIns="72000" rtlCol="0">
            <a:spAutoFit/>
          </a:bodyPr>
          <a:lstStyle/>
          <a:p>
            <a:pPr defTabSz="835025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 language editor in Eclipse with 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Syntax highlighting and auto completion.</a:t>
            </a:r>
            <a:endParaRPr lang="zh-CN" altLang="en-US" sz="1600" dirty="0" err="1" smtClean="0">
              <a:solidFill>
                <a:srgbClr val="0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153898" y="1560216"/>
            <a:ext cx="1343621" cy="4506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2227" tIns="72000" rIns="72227" bIns="72000" rtlCol="0">
            <a:spAutoFit/>
          </a:bodyPr>
          <a:lstStyle/>
          <a:p>
            <a:pPr defTabSz="835025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Low bandwidth</a:t>
            </a:r>
            <a:endParaRPr lang="zh-CN" altLang="en-US" sz="1400" dirty="0" err="1" smtClean="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6153898" y="3789040"/>
            <a:ext cx="1383508" cy="4506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2227" tIns="72000" rIns="72227" bIns="72000" rtlCol="0">
            <a:spAutoFit/>
          </a:bodyPr>
          <a:lstStyle/>
          <a:p>
            <a:pPr defTabSz="835025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High bandwidth</a:t>
            </a:r>
            <a:endParaRPr lang="zh-CN" altLang="en-US" sz="1400" dirty="0" err="1" smtClean="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620" y="2636912"/>
            <a:ext cx="3279589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 bwMode="auto">
          <a:xfrm>
            <a:off x="3870104" y="1124744"/>
            <a:ext cx="2159678" cy="16022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2227" tIns="72000" rIns="72227" bIns="72000" rtlCol="0">
            <a:spAutoFit/>
          </a:bodyPr>
          <a:lstStyle/>
          <a:p>
            <a:pPr defTabSz="835025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The virtual private cloud use case described by NEMO language</a:t>
            </a:r>
            <a:endParaRPr lang="zh-CN" altLang="en-US" sz="1600" dirty="0" err="1" smtClean="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137766" y="1124745"/>
            <a:ext cx="2645605" cy="4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2227" tIns="72000" rIns="72227" bIns="72000" rtlCol="0">
            <a:spAutoFit/>
          </a:bodyPr>
          <a:lstStyle/>
          <a:p>
            <a:pPr defTabSz="835025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Intent execution</a:t>
            </a:r>
            <a:endParaRPr lang="zh-CN" altLang="en-US" sz="1600" dirty="0" err="1" smtClean="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5" name="Picture 24" descr="Screen Shot 2015-10-30 at 11.52.3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279" y="0"/>
            <a:ext cx="1517721" cy="144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1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36" y="159184"/>
            <a:ext cx="4297573" cy="706725"/>
          </a:xfrm>
        </p:spPr>
        <p:txBody>
          <a:bodyPr>
            <a:normAutofit/>
          </a:bodyPr>
          <a:lstStyle/>
          <a:p>
            <a:r>
              <a:rPr lang="en-GB" sz="3200" dirty="0" smtClean="0"/>
              <a:t>DHCP </a:t>
            </a:r>
            <a:r>
              <a:rPr lang="en-GB" sz="3200" dirty="0" err="1" smtClean="0"/>
              <a:t>Hackathon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78" y="946727"/>
            <a:ext cx="9064622" cy="5615256"/>
          </a:xfrm>
        </p:spPr>
        <p:txBody>
          <a:bodyPr>
            <a:normAutofit/>
          </a:bodyPr>
          <a:lstStyle/>
          <a:p>
            <a:r>
              <a:rPr lang="en-GB" sz="2000" dirty="0" smtClean="0"/>
              <a:t>DHCP4o6 (RFC7341) implementations</a:t>
            </a:r>
          </a:p>
          <a:p>
            <a:pPr lvl="1"/>
            <a:r>
              <a:rPr lang="en-GB" sz="1800" dirty="0" smtClean="0"/>
              <a:t>Kea (server)</a:t>
            </a:r>
          </a:p>
          <a:p>
            <a:pPr lvl="1"/>
            <a:r>
              <a:rPr lang="en-GB" sz="1800" dirty="0" smtClean="0"/>
              <a:t>wide-dhcpv6 (client)</a:t>
            </a:r>
          </a:p>
          <a:p>
            <a:pPr lvl="1"/>
            <a:r>
              <a:rPr lang="en-GB" sz="1800" dirty="0" smtClean="0"/>
              <a:t>Deutsche Telecom (client, remote)</a:t>
            </a:r>
          </a:p>
          <a:p>
            <a:r>
              <a:rPr lang="en-GB" sz="2000" dirty="0"/>
              <a:t>7</a:t>
            </a:r>
            <a:r>
              <a:rPr lang="en-GB" sz="2000" dirty="0" smtClean="0"/>
              <a:t> people participated</a:t>
            </a:r>
          </a:p>
          <a:p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Rough consensus </a:t>
            </a:r>
            <a:r>
              <a:rPr lang="en-GB" sz="2000" dirty="0" smtClean="0">
                <a:solidFill>
                  <a:srgbClr val="A6A6A6"/>
                </a:solidFill>
              </a:rPr>
              <a:t>and</a:t>
            </a:r>
            <a:r>
              <a:rPr lang="en-GB" sz="2000" dirty="0" smtClean="0"/>
              <a:t> </a:t>
            </a:r>
            <a:r>
              <a:rPr lang="en-GB" sz="2000" b="1" dirty="0" smtClean="0"/>
              <a:t>Running Code</a:t>
            </a:r>
            <a:r>
              <a:rPr lang="en-GB" sz="2000" dirty="0" smtClean="0"/>
              <a:t>!</a:t>
            </a:r>
          </a:p>
          <a:p>
            <a:pPr lvl="1"/>
            <a:r>
              <a:rPr lang="en-GB" sz="1800" dirty="0"/>
              <a:t>Kea </a:t>
            </a:r>
            <a:r>
              <a:rPr lang="en-GB" sz="1800" dirty="0" smtClean="0"/>
              <a:t>(</a:t>
            </a:r>
            <a:r>
              <a:rPr lang="en-GB" sz="1800" dirty="0" smtClean="0">
                <a:hlinkClick r:id="rId2"/>
              </a:rPr>
              <a:t>kea.isc.org</a:t>
            </a:r>
            <a:r>
              <a:rPr lang="en-GB" sz="1800" dirty="0">
                <a:hlinkClick r:id="rId2"/>
              </a:rPr>
              <a:t>/wiki/</a:t>
            </a:r>
            <a:r>
              <a:rPr lang="en-GB" sz="1800" dirty="0" smtClean="0">
                <a:hlinkClick r:id="rId2"/>
              </a:rPr>
              <a:t>Dhcp4o6Design</a:t>
            </a:r>
            <a:r>
              <a:rPr lang="en-GB" sz="1800" dirty="0" smtClean="0"/>
              <a:t>, </a:t>
            </a:r>
            <a:r>
              <a:rPr lang="en-GB" sz="1800" dirty="0" smtClean="0">
                <a:hlinkClick r:id="rId3"/>
              </a:rPr>
              <a:t>github.com/isc-projects/kea</a:t>
            </a:r>
            <a:r>
              <a:rPr lang="en-GB" sz="1800" dirty="0" smtClean="0"/>
              <a:t>, </a:t>
            </a:r>
            <a:r>
              <a:rPr lang="en-GB" sz="1600" dirty="0" smtClean="0"/>
              <a:t>hackathon94 branch) </a:t>
            </a:r>
            <a:endParaRPr lang="en-GB" sz="1600" dirty="0"/>
          </a:p>
          <a:p>
            <a:pPr lvl="1"/>
            <a:r>
              <a:rPr lang="en-GB" sz="1800" dirty="0"/>
              <a:t>WIDE DHCPv6 </a:t>
            </a:r>
            <a:r>
              <a:rPr lang="en-GB" sz="1800" dirty="0" smtClean="0"/>
              <a:t>(</a:t>
            </a:r>
            <a:r>
              <a:rPr lang="en-GB" sz="1800" dirty="0" smtClean="0">
                <a:hlinkClick r:id="rId4"/>
              </a:rPr>
              <a:t>github.com</a:t>
            </a:r>
            <a:r>
              <a:rPr lang="en-GB" sz="1800" dirty="0">
                <a:hlinkClick r:id="rId4"/>
              </a:rPr>
              <a:t>/jinmei/wide-</a:t>
            </a:r>
            <a:r>
              <a:rPr lang="en-GB" sz="1800" dirty="0" smtClean="0">
                <a:hlinkClick r:id="rId4"/>
              </a:rPr>
              <a:t>dhcpv6</a:t>
            </a:r>
            <a:r>
              <a:rPr lang="en-GB" sz="1800" dirty="0" smtClean="0"/>
              <a:t>, dhcp4o6 branch)</a:t>
            </a:r>
          </a:p>
          <a:p>
            <a:pPr lvl="1"/>
            <a:r>
              <a:rPr lang="en-GB" sz="1800" dirty="0" smtClean="0"/>
              <a:t>ISC DHCP </a:t>
            </a:r>
            <a:r>
              <a:rPr lang="en-GB" sz="1800" dirty="0"/>
              <a:t>prototype </a:t>
            </a:r>
            <a:r>
              <a:rPr lang="en-GB" sz="1800" dirty="0" smtClean="0"/>
              <a:t>(</a:t>
            </a:r>
            <a:r>
              <a:rPr lang="en-GB" sz="1800" dirty="0" smtClean="0">
                <a:hlinkClick r:id="rId5"/>
              </a:rPr>
              <a:t>kea.isc.org</a:t>
            </a:r>
            <a:r>
              <a:rPr lang="en-GB" sz="1800" dirty="0">
                <a:hlinkClick r:id="rId5"/>
              </a:rPr>
              <a:t>/wiki/DHCP4o6-</a:t>
            </a:r>
            <a:r>
              <a:rPr lang="en-GB" sz="1800" dirty="0" smtClean="0">
                <a:hlinkClick r:id="rId5"/>
              </a:rPr>
              <a:t>Use</a:t>
            </a:r>
            <a:r>
              <a:rPr lang="en-GB" sz="1800" dirty="0" smtClean="0"/>
              <a:t>)</a:t>
            </a:r>
          </a:p>
          <a:p>
            <a:r>
              <a:rPr lang="en-GB" sz="2000" dirty="0" smtClean="0"/>
              <a:t>No spec issues</a:t>
            </a:r>
          </a:p>
          <a:p>
            <a:r>
              <a:rPr lang="en-GB" sz="2000" dirty="0" err="1" smtClean="0"/>
              <a:t>Interop</a:t>
            </a:r>
            <a:r>
              <a:rPr lang="en-GB" sz="2000" dirty="0" smtClean="0"/>
              <a:t>!</a:t>
            </a:r>
          </a:p>
          <a:p>
            <a:pPr lvl="1"/>
            <a:r>
              <a:rPr lang="en-GB" sz="1800" dirty="0" smtClean="0"/>
              <a:t>2 independent server and client implementations interoperating</a:t>
            </a:r>
            <a:endParaRPr lang="en-GB" sz="1800" dirty="0"/>
          </a:p>
          <a:p>
            <a:pPr lvl="1"/>
            <a:r>
              <a:rPr lang="en-GB" sz="1800" dirty="0" smtClean="0"/>
              <a:t>Testing </a:t>
            </a:r>
            <a:r>
              <a:rPr lang="en-GB" sz="1800" dirty="0" err="1" smtClean="0"/>
              <a:t>interop</a:t>
            </a:r>
            <a:r>
              <a:rPr lang="en-GB" sz="1800" dirty="0" smtClean="0"/>
              <a:t> of another server-client pair caused problems due to the client being remote</a:t>
            </a:r>
            <a:br>
              <a:rPr lang="en-GB" sz="1800" dirty="0" smtClean="0"/>
            </a:br>
            <a:r>
              <a:rPr lang="en-GB" sz="1800" dirty="0" smtClean="0"/>
              <a:t>recommendation: client and server SHOULD be on the same continent.</a:t>
            </a:r>
          </a:p>
          <a:p>
            <a:r>
              <a:rPr lang="en-GB" sz="2000" dirty="0" smtClean="0"/>
              <a:t>Looking forward to the next </a:t>
            </a:r>
            <a:r>
              <a:rPr lang="en-GB" sz="2000" dirty="0" err="1" smtClean="0"/>
              <a:t>hackathon</a:t>
            </a:r>
            <a:r>
              <a:rPr lang="en-GB" sz="2000" dirty="0" smtClean="0"/>
              <a:t> (YANG, Secure DHCPv6)</a:t>
            </a:r>
            <a:endParaRPr lang="en-GB" sz="1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6628-E0F2-C044-8F35-11B1644C27C1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4" descr="_L6A2565.JP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8909" y="159184"/>
            <a:ext cx="4375727" cy="2917151"/>
          </a:xfrm>
          <a:prstGeom prst="rect">
            <a:avLst/>
          </a:prstGeom>
        </p:spPr>
      </p:pic>
      <p:pic>
        <p:nvPicPr>
          <p:cNvPr id="6" name="Picture 5" descr="Screen Shot 2015-10-30 at 11.52.33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080" y="3363983"/>
            <a:ext cx="1693556" cy="161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6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IETF Hackathon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FF42-E6BF-7D4B-B4C4-6F95991ED1B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 Shot 2015-11-04 at 5.59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"/>
            <a:ext cx="9144000" cy="5129561"/>
          </a:xfrm>
          <a:prstGeom prst="rect">
            <a:avLst/>
          </a:prstGeom>
        </p:spPr>
      </p:pic>
      <p:pic>
        <p:nvPicPr>
          <p:cNvPr id="7" name="Picture 6" descr="Screen Shot 2015-10-30 at 11.52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620" y="0"/>
            <a:ext cx="1645380" cy="156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2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11401</TotalTime>
  <Words>229</Words>
  <Application>Microsoft Macintosh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DNS / DNSSEC / DANE / DPRIVE </vt:lpstr>
      <vt:lpstr>A Language for Intent Based Network Modeling</vt:lpstr>
      <vt:lpstr>DHCP Hackathon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Eckel</dc:creator>
  <cp:lastModifiedBy>Charles Eckel</cp:lastModifiedBy>
  <cp:revision>55</cp:revision>
  <dcterms:created xsi:type="dcterms:W3CDTF">2015-03-20T17:07:21Z</dcterms:created>
  <dcterms:modified xsi:type="dcterms:W3CDTF">2015-11-04T09:07:14Z</dcterms:modified>
</cp:coreProperties>
</file>