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7" r:id="rId1"/>
  </p:sldMasterIdLst>
  <p:sldIdLst>
    <p:sldId id="496" r:id="rId2"/>
    <p:sldId id="512" r:id="rId3"/>
    <p:sldId id="513" r:id="rId4"/>
    <p:sldId id="515" r:id="rId5"/>
    <p:sldId id="516" r:id="rId6"/>
    <p:sldId id="498" r:id="rId7"/>
    <p:sldId id="506" r:id="rId8"/>
    <p:sldId id="507" r:id="rId9"/>
    <p:sldId id="371" r:id="rId10"/>
    <p:sldId id="367" r:id="rId11"/>
    <p:sldId id="372" r:id="rId12"/>
    <p:sldId id="373" r:id="rId13"/>
    <p:sldId id="451" r:id="rId14"/>
    <p:sldId id="441" r:id="rId15"/>
    <p:sldId id="524" r:id="rId16"/>
    <p:sldId id="303" r:id="rId1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D89"/>
    <a:srgbClr val="7F7F7F"/>
    <a:srgbClr val="0096D6"/>
    <a:srgbClr val="F68B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1" autoAdjust="0"/>
    <p:restoredTop sz="97585" autoAdjust="0"/>
  </p:normalViewPr>
  <p:slideViewPr>
    <p:cSldViewPr snapToGrid="0" snapToObjects="1">
      <p:cViewPr>
        <p:scale>
          <a:sx n="110" d="100"/>
          <a:sy n="110" d="100"/>
        </p:scale>
        <p:origin x="-1208" y="680"/>
      </p:cViewPr>
      <p:guideLst>
        <p:guide orient="horz" pos="271"/>
        <p:guide pos="2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ounded Rectangle 49"/>
          <p:cNvSpPr/>
          <p:nvPr userDrawn="1"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ounded Rectangle 50"/>
          <p:cNvSpPr/>
          <p:nvPr userDrawn="1"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ounded Rectangle 52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ounded Rectangle 53"/>
          <p:cNvSpPr/>
          <p:nvPr userDrawn="1"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ounded Rectangle 55"/>
          <p:cNvSpPr/>
          <p:nvPr userDrawn="1"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9"/>
            <a:ext cx="8694295" cy="175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967967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35" r:id="rId2"/>
    <p:sldLayoutId id="2147483900" r:id="rId3"/>
    <p:sldLayoutId id="2147483930" r:id="rId4"/>
    <p:sldLayoutId id="2147483901" r:id="rId5"/>
    <p:sldLayoutId id="2147483904" r:id="rId6"/>
    <p:sldLayoutId id="2147483925" r:id="rId7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1236690"/>
            <a:ext cx="8824284" cy="2965855"/>
          </a:xfrm>
        </p:spPr>
        <p:txBody>
          <a:bodyPr/>
          <a:lstStyle/>
          <a:p>
            <a:pPr algn="ctr"/>
            <a:r>
              <a:rPr lang="en-US" dirty="0" smtClean="0"/>
              <a:t>BIER </a:t>
            </a:r>
            <a:br>
              <a:rPr lang="en-US" dirty="0" smtClean="0"/>
            </a:br>
            <a:r>
              <a:rPr lang="en-US" dirty="0" smtClean="0"/>
              <a:t>Bit Indexed Explicit Replication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3" y="4652818"/>
            <a:ext cx="8112126" cy="1379682"/>
          </a:xfrm>
        </p:spPr>
        <p:txBody>
          <a:bodyPr/>
          <a:lstStyle/>
          <a:p>
            <a:r>
              <a:rPr lang="en-US" dirty="0" smtClean="0"/>
              <a:t>IJsbrand Wijnands</a:t>
            </a:r>
          </a:p>
          <a:p>
            <a:r>
              <a:rPr lang="en-US" dirty="0" smtClean="0"/>
              <a:t>Greg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4747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Packets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9191" y="3573179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1271" y="3580026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50242" y="3580026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0" name="Straight Connector 39"/>
          <p:cNvCxnSpPr>
            <a:stCxn id="15" idx="3"/>
            <a:endCxn id="4" idx="1"/>
          </p:cNvCxnSpPr>
          <p:nvPr/>
        </p:nvCxnSpPr>
        <p:spPr>
          <a:xfrm flipV="1">
            <a:off x="3589201" y="3757845"/>
            <a:ext cx="1819990" cy="6847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3"/>
            <a:endCxn id="15" idx="1"/>
          </p:cNvCxnSpPr>
          <p:nvPr/>
        </p:nvCxnSpPr>
        <p:spPr>
          <a:xfrm>
            <a:off x="1470230" y="3764692"/>
            <a:ext cx="1780012" cy="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525966" y="2910078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25966" y="4427649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103" name="Straight Connector 102"/>
          <p:cNvCxnSpPr>
            <a:stCxn id="99" idx="1"/>
            <a:endCxn id="4" idx="3"/>
          </p:cNvCxnSpPr>
          <p:nvPr/>
        </p:nvCxnSpPr>
        <p:spPr>
          <a:xfrm flipH="1">
            <a:off x="5748150" y="3094744"/>
            <a:ext cx="1777816" cy="66310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1"/>
            <a:endCxn id="4" idx="3"/>
          </p:cNvCxnSpPr>
          <p:nvPr/>
        </p:nvCxnSpPr>
        <p:spPr>
          <a:xfrm flipH="1" flipV="1">
            <a:off x="5748150" y="3757845"/>
            <a:ext cx="1777816" cy="85447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89201" y="3764692"/>
            <a:ext cx="2158949" cy="1216955"/>
            <a:chOff x="3589201" y="3764692"/>
            <a:chExt cx="2158949" cy="1216955"/>
          </a:xfrm>
        </p:grpSpPr>
        <p:sp>
          <p:nvSpPr>
            <p:cNvPr id="52" name="TextBox 51"/>
            <p:cNvSpPr txBox="1"/>
            <p:nvPr/>
          </p:nvSpPr>
          <p:spPr>
            <a:xfrm>
              <a:off x="5409191" y="4612315"/>
              <a:ext cx="33895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58" name="Straight Connector 57"/>
            <p:cNvCxnSpPr>
              <a:stCxn id="15" idx="3"/>
              <a:endCxn id="52" idx="1"/>
            </p:cNvCxnSpPr>
            <p:nvPr/>
          </p:nvCxnSpPr>
          <p:spPr>
            <a:xfrm>
              <a:off x="3589201" y="3764692"/>
              <a:ext cx="1819990" cy="1032289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1470560" y="2496010"/>
            <a:ext cx="6049349" cy="1080260"/>
          </a:xfrm>
          <a:custGeom>
            <a:avLst/>
            <a:gdLst>
              <a:gd name="connsiteX0" fmla="*/ 6049349 w 6049349"/>
              <a:gd name="connsiteY0" fmla="*/ 411799 h 1080260"/>
              <a:gd name="connsiteX1" fmla="*/ 3400670 w 6049349"/>
              <a:gd name="connsiteY1" fmla="*/ 27433 h 1080260"/>
              <a:gd name="connsiteX2" fmla="*/ 0 w 6049349"/>
              <a:gd name="connsiteY2" fmla="*/ 1080260 h 1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9349" h="1080260">
                <a:moveTo>
                  <a:pt x="6049349" y="411799"/>
                </a:moveTo>
                <a:cubicBezTo>
                  <a:pt x="5229122" y="163911"/>
                  <a:pt x="4408895" y="-83977"/>
                  <a:pt x="3400670" y="27433"/>
                </a:cubicBezTo>
                <a:cubicBezTo>
                  <a:pt x="2392445" y="138843"/>
                  <a:pt x="0" y="1080260"/>
                  <a:pt x="0" y="1080260"/>
                </a:cubicBezTo>
              </a:path>
            </a:pathLst>
          </a:custGeom>
          <a:ln w="127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70560" y="3952280"/>
            <a:ext cx="3935419" cy="1027760"/>
          </a:xfrm>
          <a:custGeom>
            <a:avLst/>
            <a:gdLst>
              <a:gd name="connsiteX0" fmla="*/ 3935419 w 3935419"/>
              <a:gd name="connsiteY0" fmla="*/ 1027760 h 1027760"/>
              <a:gd name="connsiteX1" fmla="*/ 1579181 w 3935419"/>
              <a:gd name="connsiteY1" fmla="*/ 818866 h 1027760"/>
              <a:gd name="connsiteX2" fmla="*/ 0 w 3935419"/>
              <a:gd name="connsiteY2" fmla="*/ 0 h 10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419" h="1027760">
                <a:moveTo>
                  <a:pt x="3935419" y="1027760"/>
                </a:moveTo>
                <a:cubicBezTo>
                  <a:pt x="3085251" y="1008959"/>
                  <a:pt x="2235084" y="990159"/>
                  <a:pt x="1579181" y="818866"/>
                </a:cubicBezTo>
                <a:cubicBezTo>
                  <a:pt x="923278" y="647573"/>
                  <a:pt x="0" y="0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36607" y="3943923"/>
            <a:ext cx="6283302" cy="1660463"/>
          </a:xfrm>
          <a:custGeom>
            <a:avLst/>
            <a:gdLst>
              <a:gd name="connsiteX0" fmla="*/ 6283302 w 6283302"/>
              <a:gd name="connsiteY0" fmla="*/ 843933 h 1522612"/>
              <a:gd name="connsiteX1" fmla="*/ 4862874 w 6283302"/>
              <a:gd name="connsiteY1" fmla="*/ 1470616 h 1522612"/>
              <a:gd name="connsiteX2" fmla="*/ 1963532 w 6283302"/>
              <a:gd name="connsiteY2" fmla="*/ 1320212 h 1522612"/>
              <a:gd name="connsiteX3" fmla="*/ 0 w 6283302"/>
              <a:gd name="connsiteY3" fmla="*/ 0 h 152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3302" h="1522612">
                <a:moveTo>
                  <a:pt x="6283302" y="843933"/>
                </a:moveTo>
                <a:cubicBezTo>
                  <a:pt x="5933069" y="1117584"/>
                  <a:pt x="5582836" y="1391236"/>
                  <a:pt x="4862874" y="1470616"/>
                </a:cubicBezTo>
                <a:cubicBezTo>
                  <a:pt x="4142912" y="1549996"/>
                  <a:pt x="2774011" y="1565315"/>
                  <a:pt x="1963532" y="1320212"/>
                </a:cubicBezTo>
                <a:cubicBezTo>
                  <a:pt x="1153053" y="1075109"/>
                  <a:pt x="576526" y="537554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732624" y="1983414"/>
            <a:ext cx="39864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1271" y="1860303"/>
            <a:ext cx="1096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Overlay session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7034353" y="2496010"/>
            <a:ext cx="491613" cy="246221"/>
          </a:xfrm>
          <a:prstGeom prst="leftArrow">
            <a:avLst/>
          </a:prstGeom>
          <a:solidFill>
            <a:srgbClr val="3366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ourier New"/>
                <a:cs typeface="Courier New"/>
              </a:rPr>
              <a:t>0001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83284"/>
              </p:ext>
            </p:extLst>
          </p:nvPr>
        </p:nvGraphicFramePr>
        <p:xfrm>
          <a:off x="798360" y="2666238"/>
          <a:ext cx="934064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BM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91102"/>
              </p:ext>
            </p:extLst>
          </p:nvPr>
        </p:nvGraphicFramePr>
        <p:xfrm>
          <a:off x="2915207" y="2666238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BM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19691"/>
              </p:ext>
            </p:extLst>
          </p:nvPr>
        </p:nvGraphicFramePr>
        <p:xfrm>
          <a:off x="5038786" y="2666238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BM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ight Arrow 54"/>
          <p:cNvSpPr/>
          <p:nvPr/>
        </p:nvSpPr>
        <p:spPr>
          <a:xfrm>
            <a:off x="4095357" y="3452601"/>
            <a:ext cx="771611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0001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2051513" y="3449974"/>
            <a:ext cx="780084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0001</a:t>
            </a:r>
          </a:p>
        </p:txBody>
      </p:sp>
      <p:sp>
        <p:nvSpPr>
          <p:cNvPr id="61" name="Right Arrow 60"/>
          <p:cNvSpPr/>
          <p:nvPr/>
        </p:nvSpPr>
        <p:spPr>
          <a:xfrm rot="20375969">
            <a:off x="6410853" y="3030221"/>
            <a:ext cx="771611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0001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69658" y="2913332"/>
            <a:ext cx="561939" cy="572598"/>
            <a:chOff x="2269658" y="2913332"/>
            <a:chExt cx="561939" cy="572598"/>
          </a:xfrm>
        </p:grpSpPr>
        <p:sp>
          <p:nvSpPr>
            <p:cNvPr id="63" name="TextBox 62"/>
            <p:cNvSpPr txBox="1"/>
            <p:nvPr/>
          </p:nvSpPr>
          <p:spPr>
            <a:xfrm>
              <a:off x="2269658" y="3034061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497370" y="3280282"/>
              <a:ext cx="0" cy="205648"/>
            </a:xfrm>
            <a:prstGeom prst="straightConnector1">
              <a:avLst/>
            </a:prstGeom>
            <a:ln>
              <a:headEnd type="arrow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Left Brace 61"/>
            <p:cNvSpPr/>
            <p:nvPr/>
          </p:nvSpPr>
          <p:spPr>
            <a:xfrm>
              <a:off x="2725081" y="2913332"/>
              <a:ext cx="106516" cy="48768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11545" y="2902574"/>
            <a:ext cx="561939" cy="572598"/>
            <a:chOff x="4411545" y="2902574"/>
            <a:chExt cx="561939" cy="572598"/>
          </a:xfrm>
        </p:grpSpPr>
        <p:sp>
          <p:nvSpPr>
            <p:cNvPr id="67" name="TextBox 66"/>
            <p:cNvSpPr txBox="1"/>
            <p:nvPr/>
          </p:nvSpPr>
          <p:spPr>
            <a:xfrm>
              <a:off x="4411545" y="3023303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67" idx="2"/>
            </p:cNvCxnSpPr>
            <p:nvPr/>
          </p:nvCxnSpPr>
          <p:spPr>
            <a:xfrm>
              <a:off x="4639257" y="3269524"/>
              <a:ext cx="0" cy="205648"/>
            </a:xfrm>
            <a:prstGeom prst="straightConnector1">
              <a:avLst/>
            </a:prstGeom>
            <a:ln>
              <a:headEnd type="arrow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Left Brace 71"/>
            <p:cNvSpPr/>
            <p:nvPr/>
          </p:nvSpPr>
          <p:spPr>
            <a:xfrm>
              <a:off x="4866968" y="2902574"/>
              <a:ext cx="106516" cy="48768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9121" y="2913332"/>
            <a:ext cx="573503" cy="572598"/>
            <a:chOff x="159121" y="2913332"/>
            <a:chExt cx="573503" cy="572598"/>
          </a:xfrm>
        </p:grpSpPr>
        <p:sp>
          <p:nvSpPr>
            <p:cNvPr id="75" name="TextBox 74"/>
            <p:cNvSpPr txBox="1"/>
            <p:nvPr/>
          </p:nvSpPr>
          <p:spPr>
            <a:xfrm>
              <a:off x="159121" y="3034061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5" idx="2"/>
            </p:cNvCxnSpPr>
            <p:nvPr/>
          </p:nvCxnSpPr>
          <p:spPr>
            <a:xfrm>
              <a:off x="386833" y="3280282"/>
              <a:ext cx="0" cy="205648"/>
            </a:xfrm>
            <a:prstGeom prst="straightConnector1">
              <a:avLst/>
            </a:prstGeom>
            <a:ln>
              <a:headEnd type="arrow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Left Brace 76"/>
            <p:cNvSpPr/>
            <p:nvPr/>
          </p:nvSpPr>
          <p:spPr>
            <a:xfrm>
              <a:off x="614544" y="2913332"/>
              <a:ext cx="118080" cy="25424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ight Arrow 78"/>
          <p:cNvSpPr/>
          <p:nvPr/>
        </p:nvSpPr>
        <p:spPr>
          <a:xfrm>
            <a:off x="226331" y="3458699"/>
            <a:ext cx="780084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0001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97084"/>
              </p:ext>
            </p:extLst>
          </p:nvPr>
        </p:nvGraphicFramePr>
        <p:xfrm>
          <a:off x="7460798" y="3336186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64528"/>
              </p:ext>
            </p:extLst>
          </p:nvPr>
        </p:nvGraphicFramePr>
        <p:xfrm>
          <a:off x="7460798" y="4865102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31756"/>
              </p:ext>
            </p:extLst>
          </p:nvPr>
        </p:nvGraphicFramePr>
        <p:xfrm>
          <a:off x="5327198" y="5045360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772154" y="2892981"/>
            <a:ext cx="619588" cy="622051"/>
            <a:chOff x="3772154" y="2892981"/>
            <a:chExt cx="619588" cy="622051"/>
          </a:xfrm>
        </p:grpSpPr>
        <p:sp>
          <p:nvSpPr>
            <p:cNvPr id="59" name="TextBox 58"/>
            <p:cNvSpPr txBox="1"/>
            <p:nvPr/>
          </p:nvSpPr>
          <p:spPr>
            <a:xfrm>
              <a:off x="3772154" y="2892981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&amp;0011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244258" y="3039806"/>
              <a:ext cx="147484" cy="475226"/>
            </a:xfrm>
            <a:custGeom>
              <a:avLst/>
              <a:gdLst>
                <a:gd name="connsiteX0" fmla="*/ 0 w 147484"/>
                <a:gd name="connsiteY0" fmla="*/ 0 h 475226"/>
                <a:gd name="connsiteX1" fmla="*/ 122903 w 147484"/>
                <a:gd name="connsiteY1" fmla="*/ 147484 h 475226"/>
                <a:gd name="connsiteX2" fmla="*/ 147484 w 147484"/>
                <a:gd name="connsiteY2" fmla="*/ 475226 h 47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4" h="475226">
                  <a:moveTo>
                    <a:pt x="0" y="0"/>
                  </a:moveTo>
                  <a:cubicBezTo>
                    <a:pt x="49161" y="34140"/>
                    <a:pt x="98322" y="68280"/>
                    <a:pt x="122903" y="147484"/>
                  </a:cubicBezTo>
                  <a:cubicBezTo>
                    <a:pt x="147484" y="226688"/>
                    <a:pt x="147484" y="475226"/>
                    <a:pt x="147484" y="475226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58759" y="2892981"/>
            <a:ext cx="615815" cy="611784"/>
            <a:chOff x="1658759" y="2892981"/>
            <a:chExt cx="615815" cy="611784"/>
          </a:xfrm>
        </p:grpSpPr>
        <p:sp>
          <p:nvSpPr>
            <p:cNvPr id="13" name="TextBox 12"/>
            <p:cNvSpPr txBox="1"/>
            <p:nvPr/>
          </p:nvSpPr>
          <p:spPr>
            <a:xfrm>
              <a:off x="1658759" y="2892981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0111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2127090" y="3029539"/>
              <a:ext cx="147484" cy="475226"/>
            </a:xfrm>
            <a:custGeom>
              <a:avLst/>
              <a:gdLst>
                <a:gd name="connsiteX0" fmla="*/ 0 w 147484"/>
                <a:gd name="connsiteY0" fmla="*/ 0 h 475226"/>
                <a:gd name="connsiteX1" fmla="*/ 122903 w 147484"/>
                <a:gd name="connsiteY1" fmla="*/ 147484 h 475226"/>
                <a:gd name="connsiteX2" fmla="*/ 147484 w 147484"/>
                <a:gd name="connsiteY2" fmla="*/ 475226 h 47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4" h="475226">
                  <a:moveTo>
                    <a:pt x="0" y="0"/>
                  </a:moveTo>
                  <a:cubicBezTo>
                    <a:pt x="49161" y="34140"/>
                    <a:pt x="98322" y="68280"/>
                    <a:pt x="122903" y="147484"/>
                  </a:cubicBezTo>
                  <a:cubicBezTo>
                    <a:pt x="147484" y="226688"/>
                    <a:pt x="147484" y="475226"/>
                    <a:pt x="147484" y="475226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96079" y="2907697"/>
            <a:ext cx="773469" cy="246221"/>
            <a:chOff x="5896079" y="2907697"/>
            <a:chExt cx="773469" cy="246221"/>
          </a:xfrm>
        </p:grpSpPr>
        <p:sp>
          <p:nvSpPr>
            <p:cNvPr id="66" name="TextBox 65"/>
            <p:cNvSpPr txBox="1"/>
            <p:nvPr/>
          </p:nvSpPr>
          <p:spPr>
            <a:xfrm>
              <a:off x="5896079" y="2907697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0001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382774" y="3031613"/>
              <a:ext cx="286774" cy="81935"/>
            </a:xfrm>
            <a:custGeom>
              <a:avLst/>
              <a:gdLst>
                <a:gd name="connsiteX0" fmla="*/ 0 w 286774"/>
                <a:gd name="connsiteY0" fmla="*/ 0 h 81935"/>
                <a:gd name="connsiteX1" fmla="*/ 155678 w 286774"/>
                <a:gd name="connsiteY1" fmla="*/ 8193 h 81935"/>
                <a:gd name="connsiteX2" fmla="*/ 286774 w 286774"/>
                <a:gd name="connsiteY2" fmla="*/ 81935 h 8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774" h="81935">
                  <a:moveTo>
                    <a:pt x="0" y="0"/>
                  </a:moveTo>
                  <a:lnTo>
                    <a:pt x="155678" y="8193"/>
                  </a:lnTo>
                  <a:cubicBezTo>
                    <a:pt x="203474" y="21849"/>
                    <a:pt x="286774" y="81935"/>
                    <a:pt x="286774" y="81935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5577171" y="3942511"/>
            <a:ext cx="0" cy="669804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47854"/>
              </p:ext>
            </p:extLst>
          </p:nvPr>
        </p:nvGraphicFramePr>
        <p:xfrm>
          <a:off x="4223727" y="5092760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12704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C -0.03038 -0.01203 -0.06059 -0.02407 -0.09323 -0.03356 C -0.12552 -0.04305 -0.1592 -0.05486 -0.19444 -0.05625 C -0.23003 -0.05763 -0.27222 -0.0493 -0.30555 -0.04189 C -0.33889 -0.03449 -0.35642 -0.02685 -0.39427 -0.01203 C -0.43211 0.00278 -0.49305 0.02709 -0.53316 0.04653 C -0.57326 0.06598 -0.60434 0.08542 -0.63524 0.1051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1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60" grpId="0" animBg="1"/>
      <p:bldP spid="61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/>
              <a:t>Packets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9191" y="3573179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1271" y="3580026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50242" y="3580026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0" name="Straight Connector 39"/>
          <p:cNvCxnSpPr>
            <a:stCxn id="15" idx="3"/>
            <a:endCxn id="4" idx="1"/>
          </p:cNvCxnSpPr>
          <p:nvPr/>
        </p:nvCxnSpPr>
        <p:spPr>
          <a:xfrm flipV="1">
            <a:off x="3589201" y="3757845"/>
            <a:ext cx="1819990" cy="6847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3"/>
            <a:endCxn id="15" idx="1"/>
          </p:cNvCxnSpPr>
          <p:nvPr/>
        </p:nvCxnSpPr>
        <p:spPr>
          <a:xfrm>
            <a:off x="1470230" y="3764692"/>
            <a:ext cx="1780012" cy="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525966" y="2910078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25966" y="4427649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103" name="Straight Connector 102"/>
          <p:cNvCxnSpPr>
            <a:stCxn id="99" idx="1"/>
            <a:endCxn id="4" idx="3"/>
          </p:cNvCxnSpPr>
          <p:nvPr/>
        </p:nvCxnSpPr>
        <p:spPr>
          <a:xfrm flipH="1">
            <a:off x="5748150" y="3094744"/>
            <a:ext cx="1777816" cy="66310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1"/>
            <a:endCxn id="4" idx="3"/>
          </p:cNvCxnSpPr>
          <p:nvPr/>
        </p:nvCxnSpPr>
        <p:spPr>
          <a:xfrm flipH="1" flipV="1">
            <a:off x="5748150" y="3757845"/>
            <a:ext cx="1777816" cy="85447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89201" y="3764692"/>
            <a:ext cx="2158949" cy="1216955"/>
            <a:chOff x="3589201" y="3764692"/>
            <a:chExt cx="2158949" cy="1216955"/>
          </a:xfrm>
        </p:grpSpPr>
        <p:sp>
          <p:nvSpPr>
            <p:cNvPr id="52" name="TextBox 51"/>
            <p:cNvSpPr txBox="1"/>
            <p:nvPr/>
          </p:nvSpPr>
          <p:spPr>
            <a:xfrm>
              <a:off x="5409191" y="4612315"/>
              <a:ext cx="33895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58" name="Straight Connector 57"/>
            <p:cNvCxnSpPr>
              <a:stCxn id="15" idx="3"/>
              <a:endCxn id="52" idx="1"/>
            </p:cNvCxnSpPr>
            <p:nvPr/>
          </p:nvCxnSpPr>
          <p:spPr>
            <a:xfrm>
              <a:off x="3589201" y="3764692"/>
              <a:ext cx="1819990" cy="1032289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1470560" y="2496010"/>
            <a:ext cx="6049349" cy="1080260"/>
          </a:xfrm>
          <a:custGeom>
            <a:avLst/>
            <a:gdLst>
              <a:gd name="connsiteX0" fmla="*/ 6049349 w 6049349"/>
              <a:gd name="connsiteY0" fmla="*/ 411799 h 1080260"/>
              <a:gd name="connsiteX1" fmla="*/ 3400670 w 6049349"/>
              <a:gd name="connsiteY1" fmla="*/ 27433 h 1080260"/>
              <a:gd name="connsiteX2" fmla="*/ 0 w 6049349"/>
              <a:gd name="connsiteY2" fmla="*/ 1080260 h 1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9349" h="1080260">
                <a:moveTo>
                  <a:pt x="6049349" y="411799"/>
                </a:moveTo>
                <a:cubicBezTo>
                  <a:pt x="5229122" y="163911"/>
                  <a:pt x="4408895" y="-83977"/>
                  <a:pt x="3400670" y="27433"/>
                </a:cubicBezTo>
                <a:cubicBezTo>
                  <a:pt x="2392445" y="138843"/>
                  <a:pt x="0" y="1080260"/>
                  <a:pt x="0" y="1080260"/>
                </a:cubicBezTo>
              </a:path>
            </a:pathLst>
          </a:custGeom>
          <a:ln w="127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70560" y="3952280"/>
            <a:ext cx="3935419" cy="1027760"/>
          </a:xfrm>
          <a:custGeom>
            <a:avLst/>
            <a:gdLst>
              <a:gd name="connsiteX0" fmla="*/ 3935419 w 3935419"/>
              <a:gd name="connsiteY0" fmla="*/ 1027760 h 1027760"/>
              <a:gd name="connsiteX1" fmla="*/ 1579181 w 3935419"/>
              <a:gd name="connsiteY1" fmla="*/ 818866 h 1027760"/>
              <a:gd name="connsiteX2" fmla="*/ 0 w 3935419"/>
              <a:gd name="connsiteY2" fmla="*/ 0 h 10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419" h="1027760">
                <a:moveTo>
                  <a:pt x="3935419" y="1027760"/>
                </a:moveTo>
                <a:cubicBezTo>
                  <a:pt x="3085251" y="1008959"/>
                  <a:pt x="2235084" y="990159"/>
                  <a:pt x="1579181" y="818866"/>
                </a:cubicBezTo>
                <a:cubicBezTo>
                  <a:pt x="923278" y="647573"/>
                  <a:pt x="0" y="0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732624" y="1983414"/>
            <a:ext cx="39864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1271" y="1860303"/>
            <a:ext cx="1096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Overlay session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382"/>
              </p:ext>
            </p:extLst>
          </p:nvPr>
        </p:nvGraphicFramePr>
        <p:xfrm>
          <a:off x="798360" y="2666238"/>
          <a:ext cx="934064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92570"/>
              </p:ext>
            </p:extLst>
          </p:nvPr>
        </p:nvGraphicFramePr>
        <p:xfrm>
          <a:off x="2915207" y="2666238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80632"/>
              </p:ext>
            </p:extLst>
          </p:nvPr>
        </p:nvGraphicFramePr>
        <p:xfrm>
          <a:off x="5038786" y="2666238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ight Arrow 54"/>
          <p:cNvSpPr/>
          <p:nvPr/>
        </p:nvSpPr>
        <p:spPr>
          <a:xfrm>
            <a:off x="4175129" y="3449974"/>
            <a:ext cx="771611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0001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2189107" y="3449974"/>
            <a:ext cx="780084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0101</a:t>
            </a:r>
          </a:p>
        </p:txBody>
      </p:sp>
      <p:sp>
        <p:nvSpPr>
          <p:cNvPr id="61" name="Right Arrow 60"/>
          <p:cNvSpPr/>
          <p:nvPr/>
        </p:nvSpPr>
        <p:spPr>
          <a:xfrm rot="20375969">
            <a:off x="6408656" y="2995528"/>
            <a:ext cx="771611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0001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9658" y="2913332"/>
            <a:ext cx="561939" cy="572598"/>
            <a:chOff x="2269658" y="2913332"/>
            <a:chExt cx="561939" cy="572598"/>
          </a:xfrm>
        </p:grpSpPr>
        <p:sp>
          <p:nvSpPr>
            <p:cNvPr id="63" name="TextBox 62"/>
            <p:cNvSpPr txBox="1"/>
            <p:nvPr/>
          </p:nvSpPr>
          <p:spPr>
            <a:xfrm>
              <a:off x="2269658" y="3034061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497370" y="3280282"/>
              <a:ext cx="0" cy="205648"/>
            </a:xfrm>
            <a:prstGeom prst="straightConnector1">
              <a:avLst/>
            </a:prstGeom>
            <a:ln>
              <a:headEnd type="arrow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Left Brace 61"/>
            <p:cNvSpPr/>
            <p:nvPr/>
          </p:nvSpPr>
          <p:spPr>
            <a:xfrm>
              <a:off x="2725081" y="2913332"/>
              <a:ext cx="106516" cy="48768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11545" y="2902574"/>
            <a:ext cx="561939" cy="572598"/>
            <a:chOff x="4411545" y="2902574"/>
            <a:chExt cx="561939" cy="572598"/>
          </a:xfrm>
        </p:grpSpPr>
        <p:sp>
          <p:nvSpPr>
            <p:cNvPr id="67" name="TextBox 66"/>
            <p:cNvSpPr txBox="1"/>
            <p:nvPr/>
          </p:nvSpPr>
          <p:spPr>
            <a:xfrm>
              <a:off x="4411545" y="3023303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67" idx="2"/>
            </p:cNvCxnSpPr>
            <p:nvPr/>
          </p:nvCxnSpPr>
          <p:spPr>
            <a:xfrm>
              <a:off x="4639257" y="3269524"/>
              <a:ext cx="0" cy="205648"/>
            </a:xfrm>
            <a:prstGeom prst="straightConnector1">
              <a:avLst/>
            </a:prstGeom>
            <a:ln>
              <a:headEnd type="arrow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Left Brace 71"/>
            <p:cNvSpPr/>
            <p:nvPr/>
          </p:nvSpPr>
          <p:spPr>
            <a:xfrm>
              <a:off x="4866968" y="2902574"/>
              <a:ext cx="106516" cy="48768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Left Arrow 37"/>
          <p:cNvSpPr/>
          <p:nvPr/>
        </p:nvSpPr>
        <p:spPr>
          <a:xfrm rot="274644">
            <a:off x="4446086" y="4675159"/>
            <a:ext cx="491613" cy="246221"/>
          </a:xfrm>
          <a:prstGeom prst="leftArrow">
            <a:avLst/>
          </a:prstGeom>
          <a:solidFill>
            <a:srgbClr val="3366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ourier New"/>
                <a:cs typeface="Courier New"/>
              </a:rPr>
              <a:t>0100</a:t>
            </a:r>
          </a:p>
        </p:txBody>
      </p:sp>
      <p:sp>
        <p:nvSpPr>
          <p:cNvPr id="41" name="Right Arrow 40"/>
          <p:cNvSpPr/>
          <p:nvPr/>
        </p:nvSpPr>
        <p:spPr>
          <a:xfrm rot="1744427">
            <a:off x="4357037" y="4040197"/>
            <a:ext cx="780084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9121" y="2913332"/>
            <a:ext cx="573503" cy="572598"/>
            <a:chOff x="159121" y="2913332"/>
            <a:chExt cx="573503" cy="572598"/>
          </a:xfrm>
        </p:grpSpPr>
        <p:sp>
          <p:nvSpPr>
            <p:cNvPr id="44" name="TextBox 43"/>
            <p:cNvSpPr txBox="1"/>
            <p:nvPr/>
          </p:nvSpPr>
          <p:spPr>
            <a:xfrm>
              <a:off x="159121" y="3034061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44" idx="2"/>
            </p:cNvCxnSpPr>
            <p:nvPr/>
          </p:nvCxnSpPr>
          <p:spPr>
            <a:xfrm>
              <a:off x="386833" y="3280282"/>
              <a:ext cx="0" cy="205648"/>
            </a:xfrm>
            <a:prstGeom prst="straightConnector1">
              <a:avLst/>
            </a:prstGeom>
            <a:ln>
              <a:headEnd type="arrow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Left Brace 55"/>
            <p:cNvSpPr/>
            <p:nvPr/>
          </p:nvSpPr>
          <p:spPr>
            <a:xfrm>
              <a:off x="614544" y="2913332"/>
              <a:ext cx="118080" cy="25424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/>
          <p:cNvSpPr/>
          <p:nvPr/>
        </p:nvSpPr>
        <p:spPr>
          <a:xfrm>
            <a:off x="226331" y="3458699"/>
            <a:ext cx="780084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0101</a:t>
            </a:r>
          </a:p>
        </p:txBody>
      </p:sp>
      <p:sp>
        <p:nvSpPr>
          <p:cNvPr id="68" name="Freeform 67"/>
          <p:cNvSpPr/>
          <p:nvPr/>
        </p:nvSpPr>
        <p:spPr>
          <a:xfrm>
            <a:off x="1236607" y="3943923"/>
            <a:ext cx="6283302" cy="1660463"/>
          </a:xfrm>
          <a:custGeom>
            <a:avLst/>
            <a:gdLst>
              <a:gd name="connsiteX0" fmla="*/ 6283302 w 6283302"/>
              <a:gd name="connsiteY0" fmla="*/ 843933 h 1522612"/>
              <a:gd name="connsiteX1" fmla="*/ 4862874 w 6283302"/>
              <a:gd name="connsiteY1" fmla="*/ 1470616 h 1522612"/>
              <a:gd name="connsiteX2" fmla="*/ 1963532 w 6283302"/>
              <a:gd name="connsiteY2" fmla="*/ 1320212 h 1522612"/>
              <a:gd name="connsiteX3" fmla="*/ 0 w 6283302"/>
              <a:gd name="connsiteY3" fmla="*/ 0 h 152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3302" h="1522612">
                <a:moveTo>
                  <a:pt x="6283302" y="843933"/>
                </a:moveTo>
                <a:cubicBezTo>
                  <a:pt x="5933069" y="1117584"/>
                  <a:pt x="5582836" y="1391236"/>
                  <a:pt x="4862874" y="1470616"/>
                </a:cubicBezTo>
                <a:cubicBezTo>
                  <a:pt x="4142912" y="1549996"/>
                  <a:pt x="2774011" y="1565315"/>
                  <a:pt x="1963532" y="1320212"/>
                </a:cubicBezTo>
                <a:cubicBezTo>
                  <a:pt x="1153053" y="1075109"/>
                  <a:pt x="576526" y="537554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Arrow 77"/>
          <p:cNvSpPr/>
          <p:nvPr/>
        </p:nvSpPr>
        <p:spPr>
          <a:xfrm>
            <a:off x="1339837" y="3239709"/>
            <a:ext cx="491613" cy="246221"/>
          </a:xfrm>
          <a:prstGeom prst="leftArrow">
            <a:avLst/>
          </a:prstGeom>
          <a:solidFill>
            <a:srgbClr val="3366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ourier New"/>
                <a:cs typeface="Courier New"/>
              </a:rPr>
              <a:t>0001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67598"/>
              </p:ext>
            </p:extLst>
          </p:nvPr>
        </p:nvGraphicFramePr>
        <p:xfrm>
          <a:off x="7460798" y="3336186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93195"/>
              </p:ext>
            </p:extLst>
          </p:nvPr>
        </p:nvGraphicFramePr>
        <p:xfrm>
          <a:off x="7460798" y="4865102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64243"/>
              </p:ext>
            </p:extLst>
          </p:nvPr>
        </p:nvGraphicFramePr>
        <p:xfrm>
          <a:off x="5327198" y="5045360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3772154" y="2892981"/>
            <a:ext cx="619588" cy="622051"/>
            <a:chOff x="3772154" y="2892981"/>
            <a:chExt cx="619588" cy="622051"/>
          </a:xfrm>
        </p:grpSpPr>
        <p:sp>
          <p:nvSpPr>
            <p:cNvPr id="76" name="TextBox 75"/>
            <p:cNvSpPr txBox="1"/>
            <p:nvPr/>
          </p:nvSpPr>
          <p:spPr>
            <a:xfrm>
              <a:off x="3772154" y="2892981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0011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4244258" y="3039806"/>
              <a:ext cx="147484" cy="475226"/>
            </a:xfrm>
            <a:custGeom>
              <a:avLst/>
              <a:gdLst>
                <a:gd name="connsiteX0" fmla="*/ 0 w 147484"/>
                <a:gd name="connsiteY0" fmla="*/ 0 h 475226"/>
                <a:gd name="connsiteX1" fmla="*/ 122903 w 147484"/>
                <a:gd name="connsiteY1" fmla="*/ 147484 h 475226"/>
                <a:gd name="connsiteX2" fmla="*/ 147484 w 147484"/>
                <a:gd name="connsiteY2" fmla="*/ 475226 h 47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4" h="475226">
                  <a:moveTo>
                    <a:pt x="0" y="0"/>
                  </a:moveTo>
                  <a:cubicBezTo>
                    <a:pt x="49161" y="34140"/>
                    <a:pt x="98322" y="68280"/>
                    <a:pt x="122903" y="147484"/>
                  </a:cubicBezTo>
                  <a:cubicBezTo>
                    <a:pt x="147484" y="226688"/>
                    <a:pt x="147484" y="475226"/>
                    <a:pt x="147484" y="475226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658759" y="2892981"/>
            <a:ext cx="615815" cy="611784"/>
            <a:chOff x="1658759" y="2892981"/>
            <a:chExt cx="615815" cy="611784"/>
          </a:xfrm>
        </p:grpSpPr>
        <p:sp>
          <p:nvSpPr>
            <p:cNvPr id="82" name="TextBox 81"/>
            <p:cNvSpPr txBox="1"/>
            <p:nvPr/>
          </p:nvSpPr>
          <p:spPr>
            <a:xfrm>
              <a:off x="1658759" y="2892981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0111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>
              <a:off x="2127090" y="3029539"/>
              <a:ext cx="147484" cy="475226"/>
            </a:xfrm>
            <a:custGeom>
              <a:avLst/>
              <a:gdLst>
                <a:gd name="connsiteX0" fmla="*/ 0 w 147484"/>
                <a:gd name="connsiteY0" fmla="*/ 0 h 475226"/>
                <a:gd name="connsiteX1" fmla="*/ 122903 w 147484"/>
                <a:gd name="connsiteY1" fmla="*/ 147484 h 475226"/>
                <a:gd name="connsiteX2" fmla="*/ 147484 w 147484"/>
                <a:gd name="connsiteY2" fmla="*/ 475226 h 47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4" h="475226">
                  <a:moveTo>
                    <a:pt x="0" y="0"/>
                  </a:moveTo>
                  <a:cubicBezTo>
                    <a:pt x="49161" y="34140"/>
                    <a:pt x="98322" y="68280"/>
                    <a:pt x="122903" y="147484"/>
                  </a:cubicBezTo>
                  <a:cubicBezTo>
                    <a:pt x="147484" y="226688"/>
                    <a:pt x="147484" y="475226"/>
                    <a:pt x="147484" y="475226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896079" y="2907697"/>
            <a:ext cx="773469" cy="246221"/>
            <a:chOff x="5896079" y="2907697"/>
            <a:chExt cx="773469" cy="246221"/>
          </a:xfrm>
        </p:grpSpPr>
        <p:sp>
          <p:nvSpPr>
            <p:cNvPr id="85" name="TextBox 84"/>
            <p:cNvSpPr txBox="1"/>
            <p:nvPr/>
          </p:nvSpPr>
          <p:spPr>
            <a:xfrm>
              <a:off x="5896079" y="2907697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0001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6382774" y="3031613"/>
              <a:ext cx="286774" cy="81935"/>
            </a:xfrm>
            <a:custGeom>
              <a:avLst/>
              <a:gdLst>
                <a:gd name="connsiteX0" fmla="*/ 0 w 286774"/>
                <a:gd name="connsiteY0" fmla="*/ 0 h 81935"/>
                <a:gd name="connsiteX1" fmla="*/ 155678 w 286774"/>
                <a:gd name="connsiteY1" fmla="*/ 8193 h 81935"/>
                <a:gd name="connsiteX2" fmla="*/ 286774 w 286774"/>
                <a:gd name="connsiteY2" fmla="*/ 81935 h 8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774" h="81935">
                  <a:moveTo>
                    <a:pt x="0" y="0"/>
                  </a:moveTo>
                  <a:lnTo>
                    <a:pt x="155678" y="8193"/>
                  </a:lnTo>
                  <a:cubicBezTo>
                    <a:pt x="203474" y="21849"/>
                    <a:pt x="286774" y="81935"/>
                    <a:pt x="286774" y="81935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2154" y="3150664"/>
            <a:ext cx="595007" cy="847788"/>
            <a:chOff x="3772154" y="3150664"/>
            <a:chExt cx="595007" cy="847788"/>
          </a:xfrm>
        </p:grpSpPr>
        <p:sp>
          <p:nvSpPr>
            <p:cNvPr id="70" name="TextBox 69"/>
            <p:cNvSpPr txBox="1"/>
            <p:nvPr/>
          </p:nvSpPr>
          <p:spPr>
            <a:xfrm>
              <a:off x="3772154" y="3150664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0100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3921281" y="3351161"/>
              <a:ext cx="445880" cy="647291"/>
            </a:xfrm>
            <a:custGeom>
              <a:avLst/>
              <a:gdLst>
                <a:gd name="connsiteX0" fmla="*/ 28009 w 445880"/>
                <a:gd name="connsiteY0" fmla="*/ 0 h 647291"/>
                <a:gd name="connsiteX1" fmla="*/ 44396 w 445880"/>
                <a:gd name="connsiteY1" fmla="*/ 335936 h 647291"/>
                <a:gd name="connsiteX2" fmla="*/ 445880 w 445880"/>
                <a:gd name="connsiteY2" fmla="*/ 647291 h 64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880" h="647291">
                  <a:moveTo>
                    <a:pt x="28009" y="0"/>
                  </a:moveTo>
                  <a:cubicBezTo>
                    <a:pt x="1380" y="114027"/>
                    <a:pt x="-25249" y="228054"/>
                    <a:pt x="44396" y="335936"/>
                  </a:cubicBezTo>
                  <a:cubicBezTo>
                    <a:pt x="114041" y="443818"/>
                    <a:pt x="445880" y="647291"/>
                    <a:pt x="445880" y="647291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5577804" y="3943923"/>
            <a:ext cx="0" cy="669804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32192"/>
              </p:ext>
            </p:extLst>
          </p:nvPr>
        </p:nvGraphicFramePr>
        <p:xfrm>
          <a:off x="4223727" y="5092760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544442" y="4178710"/>
            <a:ext cx="937429" cy="1645570"/>
            <a:chOff x="3544442" y="4178710"/>
            <a:chExt cx="937429" cy="1645570"/>
          </a:xfrm>
        </p:grpSpPr>
        <p:sp>
          <p:nvSpPr>
            <p:cNvPr id="92" name="Left Brace 91"/>
            <p:cNvSpPr/>
            <p:nvPr/>
          </p:nvSpPr>
          <p:spPr>
            <a:xfrm>
              <a:off x="4063157" y="5336600"/>
              <a:ext cx="106516" cy="48768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44442" y="5448499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72154" y="4178710"/>
              <a:ext cx="709717" cy="1269789"/>
            </a:xfrm>
            <a:custGeom>
              <a:avLst/>
              <a:gdLst>
                <a:gd name="connsiteX0" fmla="*/ 778387 w 778387"/>
                <a:gd name="connsiteY0" fmla="*/ 0 h 1319161"/>
                <a:gd name="connsiteX1" fmla="*/ 131097 w 778387"/>
                <a:gd name="connsiteY1" fmla="*/ 802967 h 1319161"/>
                <a:gd name="connsiteX2" fmla="*/ 0 w 778387"/>
                <a:gd name="connsiteY2" fmla="*/ 1319161 h 131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387" h="1319161">
                  <a:moveTo>
                    <a:pt x="778387" y="0"/>
                  </a:moveTo>
                  <a:cubicBezTo>
                    <a:pt x="519607" y="291553"/>
                    <a:pt x="260828" y="583107"/>
                    <a:pt x="131097" y="802967"/>
                  </a:cubicBezTo>
                  <a:cubicBezTo>
                    <a:pt x="1366" y="1022827"/>
                    <a:pt x="0" y="1319161"/>
                    <a:pt x="0" y="1319161"/>
                  </a:cubicBezTo>
                </a:path>
              </a:pathLst>
            </a:custGeom>
            <a:ln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021951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C -0.0257 -0.00069 -0.05139 -0.00116 -0.07987 -0.00463 C -0.10834 -0.0081 -0.14063 -0.01065 -0.17118 -0.02037 C -0.20174 -0.03009 -0.23403 -0.0456 -0.26355 -0.06319 C -0.29306 -0.08079 -0.32084 -0.1037 -0.34862 -0.12662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0" grpId="0" animBg="1"/>
      <p:bldP spid="61" grpId="0" animBg="1"/>
      <p:bldP spid="38" grpId="0" animBg="1"/>
      <p:bldP spid="41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/>
              <a:t>Packets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9191" y="3573179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1271" y="3580026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50242" y="3580026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0" name="Straight Connector 39"/>
          <p:cNvCxnSpPr>
            <a:stCxn id="15" idx="3"/>
            <a:endCxn id="4" idx="1"/>
          </p:cNvCxnSpPr>
          <p:nvPr/>
        </p:nvCxnSpPr>
        <p:spPr>
          <a:xfrm flipV="1">
            <a:off x="3589201" y="3757845"/>
            <a:ext cx="1819990" cy="6847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3"/>
            <a:endCxn id="15" idx="1"/>
          </p:cNvCxnSpPr>
          <p:nvPr/>
        </p:nvCxnSpPr>
        <p:spPr>
          <a:xfrm>
            <a:off x="1470230" y="3764692"/>
            <a:ext cx="1780012" cy="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525966" y="2910078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25966" y="4427649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103" name="Straight Connector 102"/>
          <p:cNvCxnSpPr>
            <a:stCxn id="99" idx="1"/>
            <a:endCxn id="4" idx="3"/>
          </p:cNvCxnSpPr>
          <p:nvPr/>
        </p:nvCxnSpPr>
        <p:spPr>
          <a:xfrm flipH="1">
            <a:off x="5748150" y="3094744"/>
            <a:ext cx="1777816" cy="66310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1"/>
            <a:endCxn id="4" idx="3"/>
          </p:cNvCxnSpPr>
          <p:nvPr/>
        </p:nvCxnSpPr>
        <p:spPr>
          <a:xfrm flipH="1" flipV="1">
            <a:off x="5748150" y="3757845"/>
            <a:ext cx="1777816" cy="85447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89201" y="3764692"/>
            <a:ext cx="2158949" cy="1216955"/>
            <a:chOff x="3589201" y="3764692"/>
            <a:chExt cx="2158949" cy="1216955"/>
          </a:xfrm>
        </p:grpSpPr>
        <p:sp>
          <p:nvSpPr>
            <p:cNvPr id="52" name="TextBox 51"/>
            <p:cNvSpPr txBox="1"/>
            <p:nvPr/>
          </p:nvSpPr>
          <p:spPr>
            <a:xfrm>
              <a:off x="5409191" y="4612315"/>
              <a:ext cx="33895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58" name="Straight Connector 57"/>
            <p:cNvCxnSpPr>
              <a:stCxn id="15" idx="3"/>
              <a:endCxn id="52" idx="1"/>
            </p:cNvCxnSpPr>
            <p:nvPr/>
          </p:nvCxnSpPr>
          <p:spPr>
            <a:xfrm>
              <a:off x="3589201" y="3764692"/>
              <a:ext cx="1819990" cy="1032289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1470560" y="2496010"/>
            <a:ext cx="6049349" cy="1080260"/>
          </a:xfrm>
          <a:custGeom>
            <a:avLst/>
            <a:gdLst>
              <a:gd name="connsiteX0" fmla="*/ 6049349 w 6049349"/>
              <a:gd name="connsiteY0" fmla="*/ 411799 h 1080260"/>
              <a:gd name="connsiteX1" fmla="*/ 3400670 w 6049349"/>
              <a:gd name="connsiteY1" fmla="*/ 27433 h 1080260"/>
              <a:gd name="connsiteX2" fmla="*/ 0 w 6049349"/>
              <a:gd name="connsiteY2" fmla="*/ 1080260 h 1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9349" h="1080260">
                <a:moveTo>
                  <a:pt x="6049349" y="411799"/>
                </a:moveTo>
                <a:cubicBezTo>
                  <a:pt x="5229122" y="163911"/>
                  <a:pt x="4408895" y="-83977"/>
                  <a:pt x="3400670" y="27433"/>
                </a:cubicBezTo>
                <a:cubicBezTo>
                  <a:pt x="2392445" y="138843"/>
                  <a:pt x="0" y="1080260"/>
                  <a:pt x="0" y="1080260"/>
                </a:cubicBezTo>
              </a:path>
            </a:pathLst>
          </a:custGeom>
          <a:ln w="127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70560" y="3952280"/>
            <a:ext cx="3935419" cy="1027760"/>
          </a:xfrm>
          <a:custGeom>
            <a:avLst/>
            <a:gdLst>
              <a:gd name="connsiteX0" fmla="*/ 3935419 w 3935419"/>
              <a:gd name="connsiteY0" fmla="*/ 1027760 h 1027760"/>
              <a:gd name="connsiteX1" fmla="*/ 1579181 w 3935419"/>
              <a:gd name="connsiteY1" fmla="*/ 818866 h 1027760"/>
              <a:gd name="connsiteX2" fmla="*/ 0 w 3935419"/>
              <a:gd name="connsiteY2" fmla="*/ 0 h 10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419" h="1027760">
                <a:moveTo>
                  <a:pt x="3935419" y="1027760"/>
                </a:moveTo>
                <a:cubicBezTo>
                  <a:pt x="3085251" y="1008959"/>
                  <a:pt x="2235084" y="990159"/>
                  <a:pt x="1579181" y="818866"/>
                </a:cubicBezTo>
                <a:cubicBezTo>
                  <a:pt x="923278" y="647573"/>
                  <a:pt x="0" y="0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732624" y="1983414"/>
            <a:ext cx="39864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64433"/>
              </p:ext>
            </p:extLst>
          </p:nvPr>
        </p:nvGraphicFramePr>
        <p:xfrm>
          <a:off x="798360" y="2666238"/>
          <a:ext cx="934064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56093"/>
              </p:ext>
            </p:extLst>
          </p:nvPr>
        </p:nvGraphicFramePr>
        <p:xfrm>
          <a:off x="2915207" y="2666238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10127"/>
              </p:ext>
            </p:extLst>
          </p:nvPr>
        </p:nvGraphicFramePr>
        <p:xfrm>
          <a:off x="5038786" y="2666238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Right Arrow 54"/>
          <p:cNvSpPr/>
          <p:nvPr/>
        </p:nvSpPr>
        <p:spPr>
          <a:xfrm>
            <a:off x="4201873" y="3449974"/>
            <a:ext cx="771611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0011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2189107" y="3449974"/>
            <a:ext cx="780084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0111</a:t>
            </a:r>
          </a:p>
        </p:txBody>
      </p:sp>
      <p:sp>
        <p:nvSpPr>
          <p:cNvPr id="61" name="Right Arrow 60"/>
          <p:cNvSpPr/>
          <p:nvPr/>
        </p:nvSpPr>
        <p:spPr>
          <a:xfrm rot="20375969">
            <a:off x="6459285" y="3006988"/>
            <a:ext cx="771611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0001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9658" y="2913332"/>
            <a:ext cx="561939" cy="572598"/>
            <a:chOff x="2269658" y="2913332"/>
            <a:chExt cx="561939" cy="572598"/>
          </a:xfrm>
        </p:grpSpPr>
        <p:sp>
          <p:nvSpPr>
            <p:cNvPr id="63" name="TextBox 62"/>
            <p:cNvSpPr txBox="1"/>
            <p:nvPr/>
          </p:nvSpPr>
          <p:spPr>
            <a:xfrm>
              <a:off x="2269658" y="3034061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497370" y="3280282"/>
              <a:ext cx="0" cy="205648"/>
            </a:xfrm>
            <a:prstGeom prst="straightConnector1">
              <a:avLst/>
            </a:prstGeom>
            <a:ln>
              <a:headEnd type="arrow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Left Brace 61"/>
            <p:cNvSpPr/>
            <p:nvPr/>
          </p:nvSpPr>
          <p:spPr>
            <a:xfrm>
              <a:off x="2725081" y="2913332"/>
              <a:ext cx="106516" cy="48768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11545" y="2902574"/>
            <a:ext cx="561939" cy="572598"/>
            <a:chOff x="4411545" y="2902574"/>
            <a:chExt cx="561939" cy="572598"/>
          </a:xfrm>
        </p:grpSpPr>
        <p:sp>
          <p:nvSpPr>
            <p:cNvPr id="67" name="TextBox 66"/>
            <p:cNvSpPr txBox="1"/>
            <p:nvPr/>
          </p:nvSpPr>
          <p:spPr>
            <a:xfrm>
              <a:off x="4411545" y="3023303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67" idx="2"/>
            </p:cNvCxnSpPr>
            <p:nvPr/>
          </p:nvCxnSpPr>
          <p:spPr>
            <a:xfrm>
              <a:off x="4639257" y="3269524"/>
              <a:ext cx="0" cy="205648"/>
            </a:xfrm>
            <a:prstGeom prst="straightConnector1">
              <a:avLst/>
            </a:prstGeom>
            <a:ln>
              <a:headEnd type="arrow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Left Brace 71"/>
            <p:cNvSpPr/>
            <p:nvPr/>
          </p:nvSpPr>
          <p:spPr>
            <a:xfrm>
              <a:off x="4866968" y="2902574"/>
              <a:ext cx="106516" cy="48768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 rot="1744427">
            <a:off x="4357037" y="4040197"/>
            <a:ext cx="780084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0100</a:t>
            </a:r>
          </a:p>
        </p:txBody>
      </p:sp>
      <p:sp>
        <p:nvSpPr>
          <p:cNvPr id="42" name="Left Arrow 41"/>
          <p:cNvSpPr/>
          <p:nvPr/>
        </p:nvSpPr>
        <p:spPr>
          <a:xfrm>
            <a:off x="6765166" y="4887817"/>
            <a:ext cx="491613" cy="246221"/>
          </a:xfrm>
          <a:prstGeom prst="leftArrow">
            <a:avLst/>
          </a:prstGeom>
          <a:solidFill>
            <a:srgbClr val="3366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ourier New"/>
                <a:cs typeface="Courier New"/>
              </a:rPr>
              <a:t>0010</a:t>
            </a:r>
          </a:p>
        </p:txBody>
      </p:sp>
      <p:sp>
        <p:nvSpPr>
          <p:cNvPr id="43" name="Right Arrow 42"/>
          <p:cNvSpPr/>
          <p:nvPr/>
        </p:nvSpPr>
        <p:spPr>
          <a:xfrm rot="1539451">
            <a:off x="6207138" y="3865485"/>
            <a:ext cx="780084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0010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9121" y="2913332"/>
            <a:ext cx="573503" cy="572598"/>
            <a:chOff x="159121" y="2913332"/>
            <a:chExt cx="573503" cy="572598"/>
          </a:xfrm>
        </p:grpSpPr>
        <p:sp>
          <p:nvSpPr>
            <p:cNvPr id="65" name="TextBox 64"/>
            <p:cNvSpPr txBox="1"/>
            <p:nvPr/>
          </p:nvSpPr>
          <p:spPr>
            <a:xfrm>
              <a:off x="159121" y="3034061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65" idx="2"/>
            </p:cNvCxnSpPr>
            <p:nvPr/>
          </p:nvCxnSpPr>
          <p:spPr>
            <a:xfrm>
              <a:off x="386833" y="3280282"/>
              <a:ext cx="0" cy="205648"/>
            </a:xfrm>
            <a:prstGeom prst="straightConnector1">
              <a:avLst/>
            </a:prstGeom>
            <a:ln>
              <a:headEnd type="arrow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eft Brace 67"/>
            <p:cNvSpPr/>
            <p:nvPr/>
          </p:nvSpPr>
          <p:spPr>
            <a:xfrm>
              <a:off x="614544" y="2913332"/>
              <a:ext cx="118080" cy="25424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226331" y="3458699"/>
            <a:ext cx="780084" cy="287349"/>
          </a:xfrm>
          <a:prstGeom prst="rightArrow">
            <a:avLst>
              <a:gd name="adj1" fmla="val 50000"/>
              <a:gd name="adj2" fmla="val 27188"/>
            </a:avLst>
          </a:prstGeom>
          <a:noFill/>
          <a:ln w="25400">
            <a:solidFill>
              <a:srgbClr val="3366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ourier New"/>
                <a:cs typeface="Courier New"/>
              </a:rPr>
              <a:t>0111</a:t>
            </a:r>
          </a:p>
        </p:txBody>
      </p:sp>
      <p:sp>
        <p:nvSpPr>
          <p:cNvPr id="79" name="Freeform 78"/>
          <p:cNvSpPr/>
          <p:nvPr/>
        </p:nvSpPr>
        <p:spPr>
          <a:xfrm>
            <a:off x="1236607" y="3943923"/>
            <a:ext cx="6283302" cy="1660463"/>
          </a:xfrm>
          <a:custGeom>
            <a:avLst/>
            <a:gdLst>
              <a:gd name="connsiteX0" fmla="*/ 6283302 w 6283302"/>
              <a:gd name="connsiteY0" fmla="*/ 843933 h 1522612"/>
              <a:gd name="connsiteX1" fmla="*/ 4862874 w 6283302"/>
              <a:gd name="connsiteY1" fmla="*/ 1470616 h 1522612"/>
              <a:gd name="connsiteX2" fmla="*/ 1963532 w 6283302"/>
              <a:gd name="connsiteY2" fmla="*/ 1320212 h 1522612"/>
              <a:gd name="connsiteX3" fmla="*/ 0 w 6283302"/>
              <a:gd name="connsiteY3" fmla="*/ 0 h 152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3302" h="1522612">
                <a:moveTo>
                  <a:pt x="6283302" y="843933"/>
                </a:moveTo>
                <a:cubicBezTo>
                  <a:pt x="5933069" y="1117584"/>
                  <a:pt x="5582836" y="1391236"/>
                  <a:pt x="4862874" y="1470616"/>
                </a:cubicBezTo>
                <a:cubicBezTo>
                  <a:pt x="4142912" y="1549996"/>
                  <a:pt x="2774011" y="1565315"/>
                  <a:pt x="1963532" y="1320212"/>
                </a:cubicBezTo>
                <a:cubicBezTo>
                  <a:pt x="1153053" y="1075109"/>
                  <a:pt x="576526" y="537554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Arrow 86"/>
          <p:cNvSpPr/>
          <p:nvPr/>
        </p:nvSpPr>
        <p:spPr>
          <a:xfrm>
            <a:off x="1339837" y="3239709"/>
            <a:ext cx="491613" cy="246221"/>
          </a:xfrm>
          <a:prstGeom prst="leftArrow">
            <a:avLst/>
          </a:prstGeom>
          <a:solidFill>
            <a:srgbClr val="3366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ourier New"/>
                <a:cs typeface="Courier New"/>
              </a:rPr>
              <a:t>0001</a:t>
            </a:r>
          </a:p>
        </p:txBody>
      </p:sp>
      <p:sp>
        <p:nvSpPr>
          <p:cNvPr id="88" name="Left Arrow 87"/>
          <p:cNvSpPr/>
          <p:nvPr/>
        </p:nvSpPr>
        <p:spPr>
          <a:xfrm>
            <a:off x="1450268" y="3819400"/>
            <a:ext cx="491613" cy="246221"/>
          </a:xfrm>
          <a:prstGeom prst="leftArrow">
            <a:avLst/>
          </a:prstGeom>
          <a:solidFill>
            <a:srgbClr val="3366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ourier New"/>
                <a:cs typeface="Courier New"/>
              </a:rPr>
              <a:t>0100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67598"/>
              </p:ext>
            </p:extLst>
          </p:nvPr>
        </p:nvGraphicFramePr>
        <p:xfrm>
          <a:off x="7460798" y="3336186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93195"/>
              </p:ext>
            </p:extLst>
          </p:nvPr>
        </p:nvGraphicFramePr>
        <p:xfrm>
          <a:off x="7460798" y="4865102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64243"/>
              </p:ext>
            </p:extLst>
          </p:nvPr>
        </p:nvGraphicFramePr>
        <p:xfrm>
          <a:off x="5327198" y="5045360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47854"/>
              </p:ext>
            </p:extLst>
          </p:nvPr>
        </p:nvGraphicFramePr>
        <p:xfrm>
          <a:off x="4223727" y="5092760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0" name="Straight Connector 69"/>
          <p:cNvCxnSpPr/>
          <p:nvPr/>
        </p:nvCxnSpPr>
        <p:spPr>
          <a:xfrm flipV="1">
            <a:off x="5577804" y="3943923"/>
            <a:ext cx="0" cy="669804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772154" y="2892981"/>
            <a:ext cx="619588" cy="622051"/>
            <a:chOff x="3772154" y="2892981"/>
            <a:chExt cx="619588" cy="622051"/>
          </a:xfrm>
        </p:grpSpPr>
        <p:sp>
          <p:nvSpPr>
            <p:cNvPr id="74" name="TextBox 73"/>
            <p:cNvSpPr txBox="1"/>
            <p:nvPr/>
          </p:nvSpPr>
          <p:spPr>
            <a:xfrm>
              <a:off x="3772154" y="2892981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0011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4244258" y="3039806"/>
              <a:ext cx="147484" cy="475226"/>
            </a:xfrm>
            <a:custGeom>
              <a:avLst/>
              <a:gdLst>
                <a:gd name="connsiteX0" fmla="*/ 0 w 147484"/>
                <a:gd name="connsiteY0" fmla="*/ 0 h 475226"/>
                <a:gd name="connsiteX1" fmla="*/ 122903 w 147484"/>
                <a:gd name="connsiteY1" fmla="*/ 147484 h 475226"/>
                <a:gd name="connsiteX2" fmla="*/ 147484 w 147484"/>
                <a:gd name="connsiteY2" fmla="*/ 475226 h 47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4" h="475226">
                  <a:moveTo>
                    <a:pt x="0" y="0"/>
                  </a:moveTo>
                  <a:cubicBezTo>
                    <a:pt x="49161" y="34140"/>
                    <a:pt x="98322" y="68280"/>
                    <a:pt x="122903" y="147484"/>
                  </a:cubicBezTo>
                  <a:cubicBezTo>
                    <a:pt x="147484" y="226688"/>
                    <a:pt x="147484" y="475226"/>
                    <a:pt x="147484" y="475226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658759" y="2892981"/>
            <a:ext cx="615815" cy="611784"/>
            <a:chOff x="1658759" y="2892981"/>
            <a:chExt cx="615815" cy="611784"/>
          </a:xfrm>
        </p:grpSpPr>
        <p:sp>
          <p:nvSpPr>
            <p:cNvPr id="80" name="TextBox 79"/>
            <p:cNvSpPr txBox="1"/>
            <p:nvPr/>
          </p:nvSpPr>
          <p:spPr>
            <a:xfrm>
              <a:off x="1658759" y="2892981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0111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2127090" y="3029539"/>
              <a:ext cx="147484" cy="475226"/>
            </a:xfrm>
            <a:custGeom>
              <a:avLst/>
              <a:gdLst>
                <a:gd name="connsiteX0" fmla="*/ 0 w 147484"/>
                <a:gd name="connsiteY0" fmla="*/ 0 h 475226"/>
                <a:gd name="connsiteX1" fmla="*/ 122903 w 147484"/>
                <a:gd name="connsiteY1" fmla="*/ 147484 h 475226"/>
                <a:gd name="connsiteX2" fmla="*/ 147484 w 147484"/>
                <a:gd name="connsiteY2" fmla="*/ 475226 h 47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4" h="475226">
                  <a:moveTo>
                    <a:pt x="0" y="0"/>
                  </a:moveTo>
                  <a:cubicBezTo>
                    <a:pt x="49161" y="34140"/>
                    <a:pt x="98322" y="68280"/>
                    <a:pt x="122903" y="147484"/>
                  </a:cubicBezTo>
                  <a:cubicBezTo>
                    <a:pt x="147484" y="226688"/>
                    <a:pt x="147484" y="475226"/>
                    <a:pt x="147484" y="475226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96079" y="2907697"/>
            <a:ext cx="773469" cy="246221"/>
            <a:chOff x="5896079" y="2907697"/>
            <a:chExt cx="773469" cy="246221"/>
          </a:xfrm>
        </p:grpSpPr>
        <p:sp>
          <p:nvSpPr>
            <p:cNvPr id="91" name="TextBox 90"/>
            <p:cNvSpPr txBox="1"/>
            <p:nvPr/>
          </p:nvSpPr>
          <p:spPr>
            <a:xfrm>
              <a:off x="5896079" y="2907697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0001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6382774" y="3031613"/>
              <a:ext cx="286774" cy="81935"/>
            </a:xfrm>
            <a:custGeom>
              <a:avLst/>
              <a:gdLst>
                <a:gd name="connsiteX0" fmla="*/ 0 w 286774"/>
                <a:gd name="connsiteY0" fmla="*/ 0 h 81935"/>
                <a:gd name="connsiteX1" fmla="*/ 155678 w 286774"/>
                <a:gd name="connsiteY1" fmla="*/ 8193 h 81935"/>
                <a:gd name="connsiteX2" fmla="*/ 286774 w 286774"/>
                <a:gd name="connsiteY2" fmla="*/ 81935 h 8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774" h="81935">
                  <a:moveTo>
                    <a:pt x="0" y="0"/>
                  </a:moveTo>
                  <a:lnTo>
                    <a:pt x="155678" y="8193"/>
                  </a:lnTo>
                  <a:cubicBezTo>
                    <a:pt x="203474" y="21849"/>
                    <a:pt x="286774" y="81935"/>
                    <a:pt x="286774" y="81935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772154" y="3150664"/>
            <a:ext cx="595007" cy="847788"/>
            <a:chOff x="3772154" y="3150664"/>
            <a:chExt cx="595007" cy="847788"/>
          </a:xfrm>
        </p:grpSpPr>
        <p:sp>
          <p:nvSpPr>
            <p:cNvPr id="95" name="TextBox 94"/>
            <p:cNvSpPr txBox="1"/>
            <p:nvPr/>
          </p:nvSpPr>
          <p:spPr>
            <a:xfrm>
              <a:off x="3772154" y="3150664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0100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3921281" y="3351161"/>
              <a:ext cx="445880" cy="647291"/>
            </a:xfrm>
            <a:custGeom>
              <a:avLst/>
              <a:gdLst>
                <a:gd name="connsiteX0" fmla="*/ 28009 w 445880"/>
                <a:gd name="connsiteY0" fmla="*/ 0 h 647291"/>
                <a:gd name="connsiteX1" fmla="*/ 44396 w 445880"/>
                <a:gd name="connsiteY1" fmla="*/ 335936 h 647291"/>
                <a:gd name="connsiteX2" fmla="*/ 445880 w 445880"/>
                <a:gd name="connsiteY2" fmla="*/ 647291 h 64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880" h="647291">
                  <a:moveTo>
                    <a:pt x="28009" y="0"/>
                  </a:moveTo>
                  <a:cubicBezTo>
                    <a:pt x="1380" y="114027"/>
                    <a:pt x="-25249" y="228054"/>
                    <a:pt x="44396" y="335936"/>
                  </a:cubicBezTo>
                  <a:cubicBezTo>
                    <a:pt x="114041" y="443818"/>
                    <a:pt x="445880" y="647291"/>
                    <a:pt x="445880" y="647291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96079" y="3150664"/>
            <a:ext cx="569449" cy="626562"/>
            <a:chOff x="5896079" y="3150664"/>
            <a:chExt cx="569449" cy="626562"/>
          </a:xfrm>
        </p:grpSpPr>
        <p:sp>
          <p:nvSpPr>
            <p:cNvPr id="97" name="TextBox 96"/>
            <p:cNvSpPr txBox="1"/>
            <p:nvPr/>
          </p:nvSpPr>
          <p:spPr>
            <a:xfrm>
              <a:off x="5896079" y="3150664"/>
              <a:ext cx="56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Courier New"/>
                  <a:cs typeface="Courier New"/>
                </a:rPr>
                <a:t>&amp;</a:t>
              </a:r>
              <a:r>
                <a:rPr lang="en-US" sz="10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0010</a:t>
              </a:r>
              <a:endParaRPr lang="en-US" sz="1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6096000" y="3367548"/>
              <a:ext cx="155677" cy="409678"/>
            </a:xfrm>
            <a:custGeom>
              <a:avLst/>
              <a:gdLst>
                <a:gd name="connsiteX0" fmla="*/ 0 w 155677"/>
                <a:gd name="connsiteY0" fmla="*/ 0 h 409678"/>
                <a:gd name="connsiteX1" fmla="*/ 40968 w 155677"/>
                <a:gd name="connsiteY1" fmla="*/ 221226 h 409678"/>
                <a:gd name="connsiteX2" fmla="*/ 155677 w 155677"/>
                <a:gd name="connsiteY2" fmla="*/ 409678 h 40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677" h="409678">
                  <a:moveTo>
                    <a:pt x="0" y="0"/>
                  </a:moveTo>
                  <a:cubicBezTo>
                    <a:pt x="7511" y="76473"/>
                    <a:pt x="15022" y="152946"/>
                    <a:pt x="40968" y="221226"/>
                  </a:cubicBezTo>
                  <a:cubicBezTo>
                    <a:pt x="66914" y="289506"/>
                    <a:pt x="155677" y="409678"/>
                    <a:pt x="155677" y="409678"/>
                  </a:cubicBezTo>
                </a:path>
              </a:pathLst>
            </a:custGeom>
            <a:ln w="9525">
              <a:solidFill>
                <a:srgbClr val="00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544442" y="4178710"/>
            <a:ext cx="937429" cy="1645570"/>
            <a:chOff x="3544442" y="4178710"/>
            <a:chExt cx="937429" cy="1645570"/>
          </a:xfrm>
        </p:grpSpPr>
        <p:sp>
          <p:nvSpPr>
            <p:cNvPr id="106" name="Left Brace 105"/>
            <p:cNvSpPr/>
            <p:nvPr/>
          </p:nvSpPr>
          <p:spPr>
            <a:xfrm>
              <a:off x="4063157" y="5336600"/>
              <a:ext cx="106516" cy="48768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544442" y="5448499"/>
              <a:ext cx="4554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AND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3772154" y="4178710"/>
              <a:ext cx="709717" cy="1269789"/>
            </a:xfrm>
            <a:custGeom>
              <a:avLst/>
              <a:gdLst>
                <a:gd name="connsiteX0" fmla="*/ 778387 w 778387"/>
                <a:gd name="connsiteY0" fmla="*/ 0 h 1319161"/>
                <a:gd name="connsiteX1" fmla="*/ 131097 w 778387"/>
                <a:gd name="connsiteY1" fmla="*/ 802967 h 1319161"/>
                <a:gd name="connsiteX2" fmla="*/ 0 w 778387"/>
                <a:gd name="connsiteY2" fmla="*/ 1319161 h 131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387" h="1319161">
                  <a:moveTo>
                    <a:pt x="778387" y="0"/>
                  </a:moveTo>
                  <a:cubicBezTo>
                    <a:pt x="519607" y="291553"/>
                    <a:pt x="260828" y="583107"/>
                    <a:pt x="131097" y="802967"/>
                  </a:cubicBezTo>
                  <a:cubicBezTo>
                    <a:pt x="1366" y="1022827"/>
                    <a:pt x="0" y="1319161"/>
                    <a:pt x="0" y="1319161"/>
                  </a:cubicBezTo>
                </a:path>
              </a:pathLst>
            </a:custGeom>
            <a:ln>
              <a:tailEnd type="arrow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131271" y="1860303"/>
            <a:ext cx="1096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Overlay session</a:t>
            </a:r>
          </a:p>
        </p:txBody>
      </p:sp>
    </p:spTree>
    <p:extLst>
      <p:ext uri="{BB962C8B-B14F-4D97-AF65-F5344CB8AC3E}">
        <p14:creationId xmlns:p14="http://schemas.microsoft.com/office/powerpoint/2010/main" val="418597931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6.66667E-6 C -0.01997 0.01573 -0.03977 0.03171 -0.06372 0.04189 C -0.08768 0.05208 -0.10713 0.0574 -0.14341 0.06087 C -0.1797 0.06434 -0.24011 0.06458 -0.28143 0.06226 C -0.32292 0.05995 -0.35504 0.05902 -0.39254 0.04652 C -0.43004 0.03402 -0.47171 0.01342 -0.50626 -0.0132 C -0.54081 -0.03982 -0.57067 -0.07663 -0.60036 -0.11343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0" grpId="0" animBg="1"/>
      <p:bldP spid="61" grpId="0" animBg="1"/>
      <p:bldP spid="41" grpId="0" animBg="1"/>
      <p:bldP spid="42" grpId="0" animBg="1"/>
      <p:bldP spid="43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Bits and Where?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number of multicast egress routers that can be addressed is depending on the number of Bits that can be included in the BitString</a:t>
            </a:r>
          </a:p>
          <a:p>
            <a:r>
              <a:rPr lang="en-US" dirty="0" smtClean="0"/>
              <a:t>The BitString length is depending on the encapsulation type and router platform.</a:t>
            </a:r>
          </a:p>
          <a:p>
            <a:r>
              <a:rPr lang="en-US" dirty="0" smtClean="0"/>
              <a:t>Current focus is on MPLS.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22050"/>
              </p:ext>
            </p:extLst>
          </p:nvPr>
        </p:nvGraphicFramePr>
        <p:xfrm>
          <a:off x="1004080" y="4549043"/>
          <a:ext cx="6898072" cy="265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204"/>
                <a:gridCol w="3010581"/>
                <a:gridCol w="1359835"/>
                <a:gridCol w="1345452"/>
              </a:tblGrid>
              <a:tr h="26561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BIER Label </a:t>
                      </a:r>
                      <a:endParaRPr lang="en-US" sz="1000" dirty="0"/>
                    </a:p>
                  </a:txBody>
                  <a:tcPr>
                    <a:solidFill>
                      <a:srgbClr val="C4ED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BIER Header</a:t>
                      </a:r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VPN Label</a:t>
                      </a:r>
                      <a:endParaRPr lang="en-US" sz="1000" dirty="0"/>
                    </a:p>
                  </a:txBody>
                  <a:tcPr>
                    <a:solidFill>
                      <a:srgbClr val="C4E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Payload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0923" y="4986160"/>
            <a:ext cx="883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MPLS Label</a:t>
            </a:r>
            <a:endParaRPr lang="en-US" sz="10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198523" y="4227865"/>
            <a:ext cx="126628" cy="1393129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0240" y="4986160"/>
            <a:ext cx="9117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/>
              <a:t>IPv4/IPv6/L2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1533685" y="4331513"/>
            <a:ext cx="126626" cy="1185827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5838051" y="4258940"/>
            <a:ext cx="125042" cy="1329395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76277" y="4987740"/>
            <a:ext cx="10899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/>
              <a:t>Upstream Label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63265" y="4986164"/>
            <a:ext cx="140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BIER header</a:t>
            </a:r>
            <a:endParaRPr lang="en-US" sz="1000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3617826" y="3433204"/>
            <a:ext cx="126627" cy="2982453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117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399143"/>
            <a:ext cx="8112125" cy="3930402"/>
          </a:xfrm>
        </p:spPr>
        <p:txBody>
          <a:bodyPr/>
          <a:lstStyle/>
          <a:p>
            <a:pPr algn="ctr"/>
            <a:r>
              <a:rPr lang="en-US" dirty="0" err="1" smtClean="0"/>
              <a:t>Hackathon</a:t>
            </a:r>
            <a:r>
              <a:rPr lang="en-US" dirty="0" smtClean="0"/>
              <a:t> idea’s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limited to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9284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BIER areas to explore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Methods to encode the </a:t>
            </a:r>
            <a:r>
              <a:rPr lang="en-US" dirty="0" err="1" smtClean="0"/>
              <a:t>BitString</a:t>
            </a:r>
            <a:endParaRPr lang="en-US" dirty="0" smtClean="0"/>
          </a:p>
          <a:p>
            <a:pPr lvl="1"/>
            <a:r>
              <a:rPr lang="en-US" dirty="0" smtClean="0"/>
              <a:t>Dallas, IETF 92 BIER encoding in IPv6 for </a:t>
            </a:r>
            <a:r>
              <a:rPr lang="en-US" dirty="0" err="1" smtClean="0"/>
              <a:t>HomeNet</a:t>
            </a:r>
            <a:endParaRPr lang="en-US" dirty="0" smtClean="0"/>
          </a:p>
          <a:p>
            <a:r>
              <a:rPr lang="en-US" dirty="0" smtClean="0"/>
              <a:t>Provider</a:t>
            </a:r>
          </a:p>
          <a:p>
            <a:r>
              <a:rPr lang="en-US" dirty="0" smtClean="0"/>
              <a:t>Enterprise</a:t>
            </a:r>
          </a:p>
          <a:p>
            <a:r>
              <a:rPr lang="en-US" dirty="0" err="1" smtClean="0"/>
              <a:t>HomeNet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See above</a:t>
            </a:r>
          </a:p>
          <a:p>
            <a:r>
              <a:rPr lang="en-US" dirty="0" smtClean="0"/>
              <a:t>IOT</a:t>
            </a:r>
          </a:p>
          <a:p>
            <a:pPr lvl="1"/>
            <a:r>
              <a:rPr lang="en-US" dirty="0" smtClean="0"/>
              <a:t>Resource discovery over BIER</a:t>
            </a:r>
          </a:p>
          <a:p>
            <a:r>
              <a:rPr lang="en-US" dirty="0" smtClean="0"/>
              <a:t>SDN integration, ODL, etc..</a:t>
            </a:r>
          </a:p>
          <a:p>
            <a:pPr lvl="1"/>
            <a:r>
              <a:rPr lang="en-US" dirty="0" smtClean="0"/>
              <a:t>Central bit assignment, flow membership, policy, etc..</a:t>
            </a:r>
          </a:p>
          <a:p>
            <a:r>
              <a:rPr lang="en-US" dirty="0" smtClean="0"/>
              <a:t>LISP control plane for BIER membership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98920"/>
      </p:ext>
    </p:extLst>
  </p:cSld>
  <p:clrMapOvr>
    <a:masterClrMapping/>
  </p:clrMapOvr>
  <p:transition xmlns:p14="http://schemas.microsoft.com/office/powerpoint/2010/main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iphany-ide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45682"/>
          </a:xfrm>
          <a:prstGeom prst="rect">
            <a:avLst/>
          </a:prstGeom>
        </p:spPr>
      </p:pic>
      <p:pic>
        <p:nvPicPr>
          <p:cNvPr id="7" name="Picture 6" descr="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67" y="0"/>
            <a:ext cx="5319252" cy="66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0093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BIER Epiphany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Only encode the end-receivers in the packet header.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the intermediate nodes.</a:t>
            </a:r>
          </a:p>
          <a:p>
            <a:r>
              <a:rPr lang="en-US" dirty="0" smtClean="0"/>
              <a:t>Assign end-receivers a Bit Position from a Bit String.</a:t>
            </a:r>
          </a:p>
          <a:p>
            <a:pPr lvl="1"/>
            <a:r>
              <a:rPr lang="en-US" dirty="0" smtClean="0"/>
              <a:t>The smallest identifier possible.</a:t>
            </a:r>
          </a:p>
          <a:p>
            <a:r>
              <a:rPr lang="en-US" dirty="0" smtClean="0"/>
              <a:t>Encode the Bit String in the packet header.</a:t>
            </a:r>
          </a:p>
          <a:p>
            <a:pPr lvl="1"/>
            <a:r>
              <a:rPr lang="en-US" dirty="0" smtClean="0"/>
              <a:t>Using some sort of encapsulation.</a:t>
            </a:r>
          </a:p>
          <a:p>
            <a:r>
              <a:rPr lang="en-US" dirty="0" smtClean="0"/>
              <a:t>Create a Bit Forwarding Table on all BIER nodes to allow multicast packet forwarding using the Bit String in the packet.</a:t>
            </a:r>
          </a:p>
          <a:p>
            <a:pPr lvl="1"/>
            <a:r>
              <a:rPr lang="en-US" dirty="0" smtClean="0"/>
              <a:t>Derived from the RIB, SPF based.</a:t>
            </a:r>
          </a:p>
          <a:p>
            <a:r>
              <a:rPr lang="en-US" dirty="0" smtClean="0"/>
              <a:t>Bit Indexed Explicit Replication (BIER).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4469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BIER idea was presented in a BOF at the IETF in Hawaii.</a:t>
            </a:r>
          </a:p>
          <a:p>
            <a:pPr lvl="1"/>
            <a:r>
              <a:rPr lang="en-US" dirty="0" smtClean="0"/>
              <a:t>November 2014.</a:t>
            </a:r>
          </a:p>
          <a:p>
            <a:r>
              <a:rPr lang="en-US" dirty="0" smtClean="0"/>
              <a:t>A BIER Working Group has been formed (</a:t>
            </a:r>
            <a:r>
              <a:rPr lang="en-US" dirty="0" err="1" smtClean="0"/>
              <a:t>bier@ietf.org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Vendors collaborating;</a:t>
            </a:r>
          </a:p>
          <a:p>
            <a:pPr lvl="1"/>
            <a:r>
              <a:rPr lang="en-US" dirty="0" smtClean="0"/>
              <a:t>Cisco</a:t>
            </a:r>
          </a:p>
          <a:p>
            <a:pPr lvl="1"/>
            <a:r>
              <a:rPr lang="en-US" dirty="0" smtClean="0"/>
              <a:t>Ericsson</a:t>
            </a:r>
          </a:p>
          <a:p>
            <a:pPr lvl="1"/>
            <a:r>
              <a:rPr lang="en-US" dirty="0" smtClean="0"/>
              <a:t>Alcatel-Lucent</a:t>
            </a:r>
          </a:p>
          <a:p>
            <a:pPr lvl="1"/>
            <a:r>
              <a:rPr lang="en-US" dirty="0" smtClean="0"/>
              <a:t>Juniper</a:t>
            </a:r>
          </a:p>
          <a:p>
            <a:pPr lvl="1"/>
            <a:r>
              <a:rPr lang="en-US" dirty="0" smtClean="0"/>
              <a:t>Huawei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704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 drafts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draft-shepherd-bier-problem-statement-</a:t>
            </a:r>
            <a:r>
              <a:rPr lang="en-US" dirty="0" smtClean="0"/>
              <a:t>00</a:t>
            </a:r>
          </a:p>
          <a:p>
            <a:r>
              <a:rPr lang="en-US" dirty="0"/>
              <a:t>draft-ietf-bier-architecture-</a:t>
            </a:r>
            <a:r>
              <a:rPr lang="en-US" dirty="0" smtClean="0"/>
              <a:t>01</a:t>
            </a: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raft-ietf-bier-use-cases-00</a:t>
            </a:r>
          </a:p>
          <a:p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raft-ietf-bier-mpls-encapsulation-01</a:t>
            </a:r>
          </a:p>
          <a:p>
            <a:r>
              <a:rPr lang="en-US" dirty="0" smtClean="0"/>
              <a:t>draft-ietf-bier-mvpn-01</a:t>
            </a:r>
            <a:endParaRPr lang="en-US" dirty="0"/>
          </a:p>
          <a:p>
            <a:r>
              <a:rPr lang="en-US" dirty="0"/>
              <a:t>draft</a:t>
            </a:r>
            <a:r>
              <a:rPr lang="en-US" dirty="0" smtClean="0"/>
              <a:t>-ietf-</a:t>
            </a:r>
            <a:r>
              <a:rPr lang="en-US" dirty="0"/>
              <a:t>ospf-bier-extensions-</a:t>
            </a:r>
            <a:r>
              <a:rPr lang="en-US" dirty="0" smtClean="0"/>
              <a:t>00</a:t>
            </a:r>
            <a:endParaRPr lang="en-US" dirty="0"/>
          </a:p>
          <a:p>
            <a:r>
              <a:rPr lang="en-US" dirty="0"/>
              <a:t>draft</a:t>
            </a:r>
            <a:r>
              <a:rPr lang="en-US" dirty="0" smtClean="0"/>
              <a:t>-ietf-bier</a:t>
            </a:r>
            <a:r>
              <a:rPr lang="en-US" dirty="0"/>
              <a:t>-isis</a:t>
            </a:r>
            <a:r>
              <a:rPr lang="en-US" dirty="0" smtClean="0"/>
              <a:t>-extensions-00</a:t>
            </a:r>
          </a:p>
          <a:p>
            <a:r>
              <a:rPr lang="en-US" dirty="0"/>
              <a:t>draft-eckert-bier-te-arch-</a:t>
            </a:r>
            <a:r>
              <a:rPr lang="en-US" dirty="0" smtClean="0"/>
              <a:t>00</a:t>
            </a:r>
          </a:p>
          <a:p>
            <a:r>
              <a:rPr lang="en-US" dirty="0"/>
              <a:t>draft-xu-idr-bier-extensions-00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071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528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282" y="1883821"/>
            <a:ext cx="3836894" cy="224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5040" y="1833606"/>
            <a:ext cx="493963" cy="28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0194" y="2870030"/>
            <a:ext cx="493963" cy="28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3816" y="3838219"/>
            <a:ext cx="493963" cy="28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194" y="3755720"/>
            <a:ext cx="493963" cy="28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213" y="2319609"/>
            <a:ext cx="493963" cy="28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095741" y="3583754"/>
            <a:ext cx="105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BitString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26064" y="2793716"/>
            <a:ext cx="15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BIER Domain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24405" y="2122879"/>
            <a:ext cx="942390" cy="561554"/>
            <a:chOff x="2424405" y="1497599"/>
            <a:chExt cx="942390" cy="561554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895600" y="1497599"/>
              <a:ext cx="0" cy="1614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424405" y="1659043"/>
              <a:ext cx="94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LSA </a:t>
              </a:r>
            </a:p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1 - A/32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28724" y="2800391"/>
            <a:ext cx="851470" cy="400110"/>
            <a:chOff x="3428724" y="2218143"/>
            <a:chExt cx="851470" cy="400110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4091096" y="2432518"/>
              <a:ext cx="189098" cy="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428724" y="2218143"/>
              <a:ext cx="662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LSA</a:t>
              </a:r>
            </a:p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5 – E/32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47062" y="3269859"/>
            <a:ext cx="836376" cy="582708"/>
            <a:chOff x="2775175" y="2567774"/>
            <a:chExt cx="836376" cy="582708"/>
          </a:xfrm>
        </p:grpSpPr>
        <p:cxnSp>
          <p:nvCxnSpPr>
            <p:cNvPr id="36" name="Straight Arrow Connector 35"/>
            <p:cNvCxnSpPr/>
            <p:nvPr/>
          </p:nvCxnSpPr>
          <p:spPr>
            <a:xfrm flipH="1" flipV="1">
              <a:off x="3437137" y="2956787"/>
              <a:ext cx="174414" cy="19369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775175" y="2567774"/>
              <a:ext cx="66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LSA</a:t>
              </a:r>
            </a:p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4 – D/32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62176" y="3192332"/>
            <a:ext cx="916430" cy="576088"/>
            <a:chOff x="1362176" y="2567052"/>
            <a:chExt cx="916430" cy="576088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362176" y="2958474"/>
              <a:ext cx="246981" cy="184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609157" y="2567052"/>
              <a:ext cx="66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LSA</a:t>
              </a:r>
            </a:p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3 – C/32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70000" y="2608882"/>
            <a:ext cx="724368" cy="457386"/>
            <a:chOff x="1270000" y="1983602"/>
            <a:chExt cx="724368" cy="45738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270000" y="1983602"/>
              <a:ext cx="162943" cy="12459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324919" y="2040878"/>
              <a:ext cx="66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LSA</a:t>
              </a:r>
            </a:p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2 – B/32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37382" y="5068880"/>
            <a:ext cx="8196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1.  Assign </a:t>
            </a:r>
            <a:r>
              <a:rPr lang="en-US" sz="1600" dirty="0">
                <a:solidFill>
                  <a:srgbClr val="000000"/>
                </a:solidFill>
              </a:rPr>
              <a:t>a unique Bit Position from a </a:t>
            </a:r>
            <a:r>
              <a:rPr lang="en-US" sz="1600" dirty="0" err="1" smtClean="0">
                <a:solidFill>
                  <a:srgbClr val="000000"/>
                </a:solidFill>
              </a:rPr>
              <a:t>BitString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to each </a:t>
            </a:r>
            <a:r>
              <a:rPr lang="en-US" sz="1600" dirty="0" smtClean="0">
                <a:solidFill>
                  <a:srgbClr val="000000"/>
                </a:solidFill>
              </a:rPr>
              <a:t>BFER in </a:t>
            </a:r>
            <a:r>
              <a:rPr lang="en-US" sz="1600" dirty="0">
                <a:solidFill>
                  <a:srgbClr val="000000"/>
                </a:solidFill>
              </a:rPr>
              <a:t>the BIER domain.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5720" y="5435511"/>
            <a:ext cx="8528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2</a:t>
            </a:r>
            <a:r>
              <a:rPr lang="en-US" sz="1600" dirty="0" smtClean="0">
                <a:solidFill>
                  <a:srgbClr val="000000"/>
                </a:solidFill>
              </a:rPr>
              <a:t>.  Each BFER </a:t>
            </a:r>
            <a:r>
              <a:rPr lang="en-US" sz="1600" dirty="0">
                <a:solidFill>
                  <a:srgbClr val="000000"/>
                </a:solidFill>
              </a:rPr>
              <a:t>floods their </a:t>
            </a:r>
            <a:r>
              <a:rPr lang="en-US" sz="1600" dirty="0" smtClean="0">
                <a:solidFill>
                  <a:srgbClr val="000000"/>
                </a:solidFill>
              </a:rPr>
              <a:t>Bit Position to BFR-prefix </a:t>
            </a:r>
            <a:r>
              <a:rPr lang="en-US" sz="1600" dirty="0">
                <a:solidFill>
                  <a:srgbClr val="000000"/>
                </a:solidFill>
              </a:rPr>
              <a:t>mapping </a:t>
            </a:r>
            <a:r>
              <a:rPr lang="en-US" sz="1600" dirty="0" smtClean="0">
                <a:solidFill>
                  <a:srgbClr val="000000"/>
                </a:solidFill>
              </a:rPr>
              <a:t>using the IGP (OSPF, ISIS)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44345"/>
              </p:ext>
            </p:extLst>
          </p:nvPr>
        </p:nvGraphicFramePr>
        <p:xfrm>
          <a:off x="7995063" y="3201403"/>
          <a:ext cx="28388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83"/>
              </a:tblGrid>
              <a:tr h="2942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1497"/>
              </p:ext>
            </p:extLst>
          </p:nvPr>
        </p:nvGraphicFramePr>
        <p:xfrm>
          <a:off x="7711180" y="3201403"/>
          <a:ext cx="28388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83"/>
              </a:tblGrid>
              <a:tr h="2942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58108"/>
              </p:ext>
            </p:extLst>
          </p:nvPr>
        </p:nvGraphicFramePr>
        <p:xfrm>
          <a:off x="7421466" y="3201403"/>
          <a:ext cx="28388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83"/>
              </a:tblGrid>
              <a:tr h="2942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2303"/>
              </p:ext>
            </p:extLst>
          </p:nvPr>
        </p:nvGraphicFramePr>
        <p:xfrm>
          <a:off x="7137583" y="3201403"/>
          <a:ext cx="28388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83"/>
              </a:tblGrid>
              <a:tr h="2942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01869"/>
              </p:ext>
            </p:extLst>
          </p:nvPr>
        </p:nvGraphicFramePr>
        <p:xfrm>
          <a:off x="6849820" y="3201403"/>
          <a:ext cx="28388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83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4257" y="2042610"/>
            <a:ext cx="54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B</a:t>
            </a:r>
            <a:r>
              <a:rPr lang="en-US" sz="1200" b="1" dirty="0" smtClean="0">
                <a:solidFill>
                  <a:srgbClr val="000000"/>
                </a:solidFill>
              </a:rPr>
              <a:t>/32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42037" y="1551164"/>
            <a:ext cx="54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A/32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283" y="4044993"/>
            <a:ext cx="54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C/32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73816" y="4127492"/>
            <a:ext cx="54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</a:t>
            </a:r>
            <a:r>
              <a:rPr lang="en-US" sz="1200" b="1" dirty="0" smtClean="0">
                <a:solidFill>
                  <a:srgbClr val="000000"/>
                </a:solidFill>
              </a:rPr>
              <a:t>/32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56239" y="3161465"/>
            <a:ext cx="54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E</a:t>
            </a:r>
            <a:r>
              <a:rPr lang="en-US" sz="1200" b="1" dirty="0" smtClean="0">
                <a:solidFill>
                  <a:srgbClr val="000000"/>
                </a:solidFill>
              </a:rPr>
              <a:t>/32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59584"/>
              </p:ext>
            </p:extLst>
          </p:nvPr>
        </p:nvGraphicFramePr>
        <p:xfrm>
          <a:off x="7995063" y="3205294"/>
          <a:ext cx="28388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83"/>
              </a:tblGrid>
              <a:tr h="2942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36050"/>
              </p:ext>
            </p:extLst>
          </p:nvPr>
        </p:nvGraphicFramePr>
        <p:xfrm>
          <a:off x="7711180" y="3205294"/>
          <a:ext cx="28388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83"/>
              </a:tblGrid>
              <a:tr h="2942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79503"/>
              </p:ext>
            </p:extLst>
          </p:nvPr>
        </p:nvGraphicFramePr>
        <p:xfrm>
          <a:off x="7421466" y="3205294"/>
          <a:ext cx="28388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83"/>
              </a:tblGrid>
              <a:tr h="2942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97784"/>
              </p:ext>
            </p:extLst>
          </p:nvPr>
        </p:nvGraphicFramePr>
        <p:xfrm>
          <a:off x="7137583" y="3205294"/>
          <a:ext cx="28388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83"/>
              </a:tblGrid>
              <a:tr h="2942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54941"/>
              </p:ext>
            </p:extLst>
          </p:nvPr>
        </p:nvGraphicFramePr>
        <p:xfrm>
          <a:off x="6849820" y="3205294"/>
          <a:ext cx="28388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83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</a:t>
            </a:r>
            <a:r>
              <a:rPr lang="en-US" dirty="0" smtClean="0"/>
              <a:t>BIER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0562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7343 -0.2076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81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0.73854 -0.139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27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-0.68056 0.072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28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8993 0.090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7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-0.26389 -0.05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282" y="1666736"/>
            <a:ext cx="3836894" cy="224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5040" y="1616521"/>
            <a:ext cx="493963" cy="28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0194" y="2652945"/>
            <a:ext cx="493963" cy="28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3816" y="3621134"/>
            <a:ext cx="493963" cy="28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194" y="3538635"/>
            <a:ext cx="493963" cy="28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213" y="2102524"/>
            <a:ext cx="493963" cy="28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53"/>
          <p:cNvSpPr txBox="1"/>
          <p:nvPr/>
        </p:nvSpPr>
        <p:spPr>
          <a:xfrm>
            <a:off x="1853496" y="2612915"/>
            <a:ext cx="15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BIER Domain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1743" y="4334094"/>
            <a:ext cx="8196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1.  Assign </a:t>
            </a:r>
            <a:r>
              <a:rPr lang="en-US" sz="1600" dirty="0">
                <a:solidFill>
                  <a:srgbClr val="000000"/>
                </a:solidFill>
              </a:rPr>
              <a:t>a unique Bit Position from a mask to each edge router in the BIER domain.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0081" y="4700725"/>
            <a:ext cx="8528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2</a:t>
            </a:r>
            <a:r>
              <a:rPr lang="en-US" sz="1600" dirty="0" smtClean="0">
                <a:solidFill>
                  <a:srgbClr val="000000"/>
                </a:solidFill>
              </a:rPr>
              <a:t>.  Each </a:t>
            </a:r>
            <a:r>
              <a:rPr lang="en-US" sz="1600" dirty="0">
                <a:solidFill>
                  <a:srgbClr val="000000"/>
                </a:solidFill>
              </a:rPr>
              <a:t>edge router floods their bit-position-to-ID mapping with a new LSA – OSPF or </a:t>
            </a:r>
            <a:r>
              <a:rPr lang="en-US" sz="1600" dirty="0" smtClean="0">
                <a:solidFill>
                  <a:srgbClr val="000000"/>
                </a:solidFill>
              </a:rPr>
              <a:t>ISIS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4442" y="5060214"/>
            <a:ext cx="8376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3.  All BFR’s use </a:t>
            </a:r>
            <a:r>
              <a:rPr lang="en-US" sz="1600" dirty="0">
                <a:solidFill>
                  <a:srgbClr val="000000"/>
                </a:solidFill>
              </a:rPr>
              <a:t>unicast RIB to calculate a </a:t>
            </a:r>
            <a:r>
              <a:rPr lang="en-US" sz="1600" dirty="0" smtClean="0">
                <a:solidFill>
                  <a:srgbClr val="000000"/>
                </a:solidFill>
              </a:rPr>
              <a:t>best path for each BFR-prefix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9" name="Picture 4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5040" y="2454973"/>
            <a:ext cx="246982" cy="1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3805"/>
              </p:ext>
            </p:extLst>
          </p:nvPr>
        </p:nvGraphicFramePr>
        <p:xfrm>
          <a:off x="5023407" y="1666736"/>
          <a:ext cx="1208664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879"/>
                <a:gridCol w="48078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BitMask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66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Curved Connector 60"/>
          <p:cNvCxnSpPr>
            <a:stCxn id="59" idx="0"/>
          </p:cNvCxnSpPr>
          <p:nvPr/>
        </p:nvCxnSpPr>
        <p:spPr>
          <a:xfrm rot="5400000" flipH="1" flipV="1">
            <a:off x="3626380" y="1057946"/>
            <a:ext cx="549179" cy="224487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4442" y="5418897"/>
            <a:ext cx="8376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4</a:t>
            </a:r>
            <a:r>
              <a:rPr lang="en-US" sz="1600" dirty="0" smtClean="0">
                <a:solidFill>
                  <a:srgbClr val="000000"/>
                </a:solidFill>
              </a:rPr>
              <a:t>.  Bit Positions are </a:t>
            </a:r>
            <a:r>
              <a:rPr lang="en-US" sz="1600" dirty="0" err="1" smtClean="0">
                <a:solidFill>
                  <a:srgbClr val="000000"/>
                </a:solidFill>
              </a:rPr>
              <a:t>OR’d</a:t>
            </a:r>
            <a:r>
              <a:rPr lang="en-US" sz="1600" dirty="0" smtClean="0">
                <a:solidFill>
                  <a:srgbClr val="000000"/>
                </a:solidFill>
              </a:rPr>
              <a:t> together to form a Bit Mask per BFR-</a:t>
            </a:r>
            <a:r>
              <a:rPr lang="en-US" sz="1600" dirty="0" err="1" smtClean="0">
                <a:solidFill>
                  <a:srgbClr val="000000"/>
                </a:solidFill>
              </a:rPr>
              <a:t>nbr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4442" y="5757451"/>
            <a:ext cx="8376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5.  Packets are </a:t>
            </a:r>
            <a:r>
              <a:rPr lang="en-US" sz="1600" dirty="0">
                <a:solidFill>
                  <a:srgbClr val="000000"/>
                </a:solidFill>
              </a:rPr>
              <a:t>forwarded </a:t>
            </a:r>
            <a:r>
              <a:rPr lang="en-US" sz="1600" dirty="0" smtClean="0">
                <a:solidFill>
                  <a:srgbClr val="000000"/>
                </a:solidFill>
              </a:rPr>
              <a:t>and replicated hop</a:t>
            </a:r>
            <a:r>
              <a:rPr lang="en-US" sz="1600" dirty="0">
                <a:solidFill>
                  <a:srgbClr val="000000"/>
                </a:solidFill>
              </a:rPr>
              <a:t>-by-</a:t>
            </a:r>
            <a:r>
              <a:rPr lang="en-US" sz="1600" dirty="0" smtClean="0">
                <a:solidFill>
                  <a:srgbClr val="000000"/>
                </a:solidFill>
              </a:rPr>
              <a:t>hop using the Bit Forwarding Table..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</a:t>
            </a:r>
            <a:r>
              <a:rPr lang="en-US" dirty="0" smtClean="0"/>
              <a:t>BIER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4606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</a:t>
            </a:r>
            <a:r>
              <a:rPr lang="en-US" dirty="0" smtClean="0"/>
              <a:t>Index Forwarding Table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39713" y="4457290"/>
            <a:ext cx="8578850" cy="1852070"/>
          </a:xfrm>
        </p:spPr>
        <p:txBody>
          <a:bodyPr/>
          <a:lstStyle/>
          <a:p>
            <a:r>
              <a:rPr lang="en-US" dirty="0" smtClean="0"/>
              <a:t>D, F and E advertise their Bit positions in the IGP (flooded).</a:t>
            </a:r>
          </a:p>
          <a:p>
            <a:r>
              <a:rPr lang="en-US" dirty="0" smtClean="0"/>
              <a:t>A, B and C know the mapping between the Bit and RID,</a:t>
            </a:r>
          </a:p>
          <a:p>
            <a:r>
              <a:rPr lang="en-US" dirty="0" smtClean="0"/>
              <a:t>Based on shortest path route to RID, the Bit Mask Forwarding Table is created.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7198" y="2474725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9278" y="2481572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68249" y="2481572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0" name="Straight Connector 39"/>
          <p:cNvCxnSpPr>
            <a:stCxn id="15" idx="3"/>
            <a:endCxn id="4" idx="1"/>
          </p:cNvCxnSpPr>
          <p:nvPr/>
        </p:nvCxnSpPr>
        <p:spPr>
          <a:xfrm flipV="1">
            <a:off x="3507208" y="2659391"/>
            <a:ext cx="1819990" cy="6847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3"/>
            <a:endCxn id="15" idx="1"/>
          </p:cNvCxnSpPr>
          <p:nvPr/>
        </p:nvCxnSpPr>
        <p:spPr>
          <a:xfrm>
            <a:off x="1388237" y="2666238"/>
            <a:ext cx="1780012" cy="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43973" y="1811624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443973" y="3329195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103" name="Straight Connector 102"/>
          <p:cNvCxnSpPr>
            <a:stCxn id="99" idx="1"/>
            <a:endCxn id="4" idx="3"/>
          </p:cNvCxnSpPr>
          <p:nvPr/>
        </p:nvCxnSpPr>
        <p:spPr>
          <a:xfrm flipH="1">
            <a:off x="5666157" y="1996290"/>
            <a:ext cx="1777816" cy="66310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1"/>
            <a:endCxn id="4" idx="3"/>
          </p:cNvCxnSpPr>
          <p:nvPr/>
        </p:nvCxnSpPr>
        <p:spPr>
          <a:xfrm flipH="1" flipV="1">
            <a:off x="5666157" y="2659391"/>
            <a:ext cx="1777816" cy="85447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7198" y="3513861"/>
            <a:ext cx="338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8" name="Straight Connector 57"/>
          <p:cNvCxnSpPr>
            <a:stCxn id="15" idx="3"/>
            <a:endCxn id="52" idx="1"/>
          </p:cNvCxnSpPr>
          <p:nvPr/>
        </p:nvCxnSpPr>
        <p:spPr>
          <a:xfrm>
            <a:off x="3507208" y="2666238"/>
            <a:ext cx="1819990" cy="1032289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02425"/>
              </p:ext>
            </p:extLst>
          </p:nvPr>
        </p:nvGraphicFramePr>
        <p:xfrm>
          <a:off x="716367" y="1567784"/>
          <a:ext cx="934064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BM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90556"/>
              </p:ext>
            </p:extLst>
          </p:nvPr>
        </p:nvGraphicFramePr>
        <p:xfrm>
          <a:off x="2833214" y="1567784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BM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32656"/>
              </p:ext>
            </p:extLst>
          </p:nvPr>
        </p:nvGraphicFramePr>
        <p:xfrm>
          <a:off x="4956793" y="1567784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BM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34504"/>
              </p:ext>
            </p:extLst>
          </p:nvPr>
        </p:nvGraphicFramePr>
        <p:xfrm>
          <a:off x="7378805" y="2237732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0001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53726"/>
              </p:ext>
            </p:extLst>
          </p:nvPr>
        </p:nvGraphicFramePr>
        <p:xfrm>
          <a:off x="7378805" y="3766648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31764"/>
              </p:ext>
            </p:extLst>
          </p:nvPr>
        </p:nvGraphicFramePr>
        <p:xfrm>
          <a:off x="5245205" y="3946906"/>
          <a:ext cx="53610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10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0100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4" name="Straight Connector 43"/>
          <p:cNvCxnSpPr>
            <a:stCxn id="52" idx="0"/>
            <a:endCxn id="4" idx="2"/>
          </p:cNvCxnSpPr>
          <p:nvPr/>
        </p:nvCxnSpPr>
        <p:spPr>
          <a:xfrm flipV="1">
            <a:off x="5496678" y="2844057"/>
            <a:ext cx="0" cy="669804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22514"/>
              </p:ext>
            </p:extLst>
          </p:nvPr>
        </p:nvGraphicFramePr>
        <p:xfrm>
          <a:off x="3864020" y="3459226"/>
          <a:ext cx="9340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999"/>
                <a:gridCol w="426065"/>
              </a:tblGrid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BM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Nbr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0011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239662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lang="en-US" sz="10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782932" y="1832324"/>
            <a:ext cx="763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BM-ER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782932" y="3359972"/>
            <a:ext cx="763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BM-ER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666157" y="3544638"/>
            <a:ext cx="763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BM-ER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38996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sco Arial 4x3 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53937</TotalTime>
  <Words>803</Words>
  <Application>Microsoft Macintosh PowerPoint</Application>
  <PresentationFormat>On-screen Show (4:3)</PresentationFormat>
  <Paragraphs>272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Cisco Arial 4x3 template</vt:lpstr>
      <vt:lpstr>BIER  Bit Indexed Explicit Replication  Hackathon</vt:lpstr>
      <vt:lpstr>PowerPoint Presentation</vt:lpstr>
      <vt:lpstr>The BIER Epiphany</vt:lpstr>
      <vt:lpstr>IETF</vt:lpstr>
      <vt:lpstr>IETF drafts</vt:lpstr>
      <vt:lpstr>Solution Overview</vt:lpstr>
      <vt:lpstr>Basic Idea BIER</vt:lpstr>
      <vt:lpstr>Basic Idea BIER</vt:lpstr>
      <vt:lpstr>Bit Index Forwarding Table</vt:lpstr>
      <vt:lpstr>Forwarding Packets</vt:lpstr>
      <vt:lpstr>Forwarding Packets</vt:lpstr>
      <vt:lpstr>Forwarding Packets</vt:lpstr>
      <vt:lpstr>How many Bits and Where?</vt:lpstr>
      <vt:lpstr>Hackathon idea’s  Not limited to </vt:lpstr>
      <vt:lpstr>BIER areas to explore</vt:lpstr>
      <vt:lpstr>PowerPoint Presentation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Template Theme Files</dc:title>
  <dc:creator>Wendee Howell</dc:creator>
  <cp:lastModifiedBy>Charles Eckel</cp:lastModifiedBy>
  <cp:revision>490</cp:revision>
  <dcterms:created xsi:type="dcterms:W3CDTF">2011-11-02T19:14:21Z</dcterms:created>
  <dcterms:modified xsi:type="dcterms:W3CDTF">2015-07-18T13:00:29Z</dcterms:modified>
</cp:coreProperties>
</file>