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18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</a:lvl1pPr>
            <a:lvl2pPr>
              <a:spcBef>
                <a:spcPts val="1800"/>
              </a:spcBef>
            </a:lvl2pPr>
            <a:lvl3pPr>
              <a:spcBef>
                <a:spcPts val="1800"/>
              </a:spcBef>
            </a:lvl3pPr>
            <a:lvl4pPr>
              <a:spcBef>
                <a:spcPts val="1800"/>
              </a:spcBef>
            </a:lvl4pPr>
            <a:lvl5pPr>
              <a:spcBef>
                <a:spcPts val="1800"/>
              </a:spcBef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britram/minspin" TargetMode="External"/><Relationship Id="rId3" Type="http://schemas.openxmlformats.org/officeDocument/2006/relationships/hyperlink" Target="https://github.com/mami-project/vpp-plus" TargetMode="External"/><Relationship Id="rId4" Type="http://schemas.openxmlformats.org/officeDocument/2006/relationships/hyperlink" Target="https://github.com/rvdpdotorg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calable, Privacy-preserving In-Network Bandwidth-Independent  Technology (SPINBIT) measurement in QUIC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Scalable, Privacy-preserving In-Network Bandwidth-Independent  Technology (SPINBIT) measurement in QUIC</a:t>
            </a:r>
          </a:p>
        </p:txBody>
      </p:sp>
      <p:sp>
        <p:nvSpPr>
          <p:cNvPr id="129" name="IETF 101 Hackathon, London, 18 March 2018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IETF 101 Hackathon, London, 18 March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132" name="Explicit signal for passive measurement of per-flow RT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Explicit signal for passive measurement of per-flow RTT</a:t>
            </a:r>
          </a:p>
          <a:p>
            <a:pPr lvl="1"/>
            <a:r>
              <a:t>QUIC doesn't expose its transport internals to the wire (this is good)</a:t>
            </a:r>
          </a:p>
          <a:p>
            <a:pPr lvl="1"/>
            <a:r>
              <a:t>Passive performance measurement of QUIC flows yields much less usable data (this is bad)</a:t>
            </a:r>
          </a:p>
          <a:p>
            <a:pPr/>
            <a:r>
              <a:rPr b="1" i="1"/>
              <a:t>Replace lost visibility </a:t>
            </a:r>
            <a:r>
              <a:t>of metrics with respect to TCP:</a:t>
            </a:r>
          </a:p>
          <a:p>
            <a:pPr lvl="1"/>
            <a:r>
              <a:t>Replaces SEQ/ACK or TSval/TSecr calculation in TCP</a:t>
            </a:r>
          </a:p>
          <a:p>
            <a:pPr lvl="1"/>
            <a:r>
              <a:t>Superior to QUIC handshake RTT measurement: multiple samples per flow, no additional handshake-linked delay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ie"/>
          <p:cNvSpPr/>
          <p:nvPr/>
        </p:nvSpPr>
        <p:spPr>
          <a:xfrm flipH="1" flipV="1">
            <a:off x="2785224" y="5798346"/>
            <a:ext cx="739969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algn="l" defTabSz="1295400">
              <a:defRPr b="0">
                <a:uFill>
                  <a:solidFill>
                    <a:srgbClr val="000000"/>
                  </a:solidFill>
                </a:uFill>
              </a:defRPr>
            </a:pPr>
          </a:p>
        </p:txBody>
      </p:sp>
      <p:sp>
        <p:nvSpPr>
          <p:cNvPr id="135" name="Linie"/>
          <p:cNvSpPr/>
          <p:nvPr/>
        </p:nvSpPr>
        <p:spPr>
          <a:xfrm>
            <a:off x="2785224" y="4459659"/>
            <a:ext cx="743435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algn="l" defTabSz="1295400">
              <a:defRPr b="0">
                <a:uFill>
                  <a:solidFill>
                    <a:srgbClr val="000000"/>
                  </a:solidFill>
                </a:uFill>
              </a:defRPr>
            </a:pPr>
          </a:p>
        </p:txBody>
      </p:sp>
      <p:sp>
        <p:nvSpPr>
          <p:cNvPr id="136" name="0"/>
          <p:cNvSpPr/>
          <p:nvPr/>
        </p:nvSpPr>
        <p:spPr>
          <a:xfrm>
            <a:off x="3470147" y="4104513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7" name="0"/>
          <p:cNvSpPr/>
          <p:nvPr/>
        </p:nvSpPr>
        <p:spPr>
          <a:xfrm>
            <a:off x="5174299" y="4104513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8" name="0"/>
          <p:cNvSpPr/>
          <p:nvPr/>
        </p:nvSpPr>
        <p:spPr>
          <a:xfrm>
            <a:off x="6878451" y="4104513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9" name="0"/>
          <p:cNvSpPr/>
          <p:nvPr/>
        </p:nvSpPr>
        <p:spPr>
          <a:xfrm>
            <a:off x="8582604" y="4104513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0" name="0"/>
          <p:cNvSpPr/>
          <p:nvPr/>
        </p:nvSpPr>
        <p:spPr>
          <a:xfrm>
            <a:off x="3470146" y="5467094"/>
            <a:ext cx="754250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1" name="0"/>
          <p:cNvSpPr/>
          <p:nvPr/>
        </p:nvSpPr>
        <p:spPr>
          <a:xfrm>
            <a:off x="5174298" y="5467094"/>
            <a:ext cx="754250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2" name="0"/>
          <p:cNvSpPr/>
          <p:nvPr/>
        </p:nvSpPr>
        <p:spPr>
          <a:xfrm>
            <a:off x="6878451" y="5467094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3" name="0"/>
          <p:cNvSpPr/>
          <p:nvPr/>
        </p:nvSpPr>
        <p:spPr>
          <a:xfrm>
            <a:off x="8582604" y="5467094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4" name="How does it work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it work?</a:t>
            </a:r>
          </a:p>
        </p:txBody>
      </p:sp>
      <p:sp>
        <p:nvSpPr>
          <p:cNvPr id="145" name="client"/>
          <p:cNvSpPr/>
          <p:nvPr/>
        </p:nvSpPr>
        <p:spPr>
          <a:xfrm>
            <a:off x="1573093" y="4104513"/>
            <a:ext cx="1144951" cy="20888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6" name="server"/>
          <p:cNvSpPr/>
          <p:nvPr/>
        </p:nvSpPr>
        <p:spPr>
          <a:xfrm>
            <a:off x="10286756" y="4104513"/>
            <a:ext cx="1144951" cy="20888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47" name="1"/>
          <p:cNvSpPr/>
          <p:nvPr/>
        </p:nvSpPr>
        <p:spPr>
          <a:xfrm>
            <a:off x="3470147" y="4104513"/>
            <a:ext cx="754249" cy="722365"/>
          </a:xfrm>
          <a:prstGeom prst="rect">
            <a:avLst/>
          </a:prstGeom>
          <a:solidFill>
            <a:srgbClr val="FFFFFF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8" name="1"/>
          <p:cNvSpPr/>
          <p:nvPr/>
        </p:nvSpPr>
        <p:spPr>
          <a:xfrm>
            <a:off x="5174299" y="4104513"/>
            <a:ext cx="754249" cy="722365"/>
          </a:xfrm>
          <a:prstGeom prst="rect">
            <a:avLst/>
          </a:prstGeom>
          <a:solidFill>
            <a:srgbClr val="FFFFFF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9" name="1"/>
          <p:cNvSpPr/>
          <p:nvPr/>
        </p:nvSpPr>
        <p:spPr>
          <a:xfrm>
            <a:off x="6878451" y="4104513"/>
            <a:ext cx="754249" cy="722365"/>
          </a:xfrm>
          <a:prstGeom prst="rect">
            <a:avLst/>
          </a:prstGeom>
          <a:solidFill>
            <a:srgbClr val="FFFFFF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0" name="1"/>
          <p:cNvSpPr/>
          <p:nvPr/>
        </p:nvSpPr>
        <p:spPr>
          <a:xfrm>
            <a:off x="8582604" y="4104513"/>
            <a:ext cx="754249" cy="722365"/>
          </a:xfrm>
          <a:prstGeom prst="rect">
            <a:avLst/>
          </a:prstGeom>
          <a:solidFill>
            <a:srgbClr val="FFFFFF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1" name="1"/>
          <p:cNvSpPr/>
          <p:nvPr/>
        </p:nvSpPr>
        <p:spPr>
          <a:xfrm>
            <a:off x="3470146" y="5467094"/>
            <a:ext cx="754250" cy="722365"/>
          </a:xfrm>
          <a:prstGeom prst="rect">
            <a:avLst/>
          </a:prstGeom>
          <a:solidFill>
            <a:srgbClr val="FFFFFF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2" name="1"/>
          <p:cNvSpPr/>
          <p:nvPr/>
        </p:nvSpPr>
        <p:spPr>
          <a:xfrm>
            <a:off x="5174298" y="5467094"/>
            <a:ext cx="754250" cy="722365"/>
          </a:xfrm>
          <a:prstGeom prst="rect">
            <a:avLst/>
          </a:prstGeom>
          <a:solidFill>
            <a:srgbClr val="FFFFFF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3" name="1"/>
          <p:cNvSpPr/>
          <p:nvPr/>
        </p:nvSpPr>
        <p:spPr>
          <a:xfrm>
            <a:off x="6878451" y="5467094"/>
            <a:ext cx="754249" cy="722365"/>
          </a:xfrm>
          <a:prstGeom prst="rect">
            <a:avLst/>
          </a:prstGeom>
          <a:solidFill>
            <a:srgbClr val="FFFFFF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4" name="1"/>
          <p:cNvSpPr/>
          <p:nvPr/>
        </p:nvSpPr>
        <p:spPr>
          <a:xfrm>
            <a:off x="8582604" y="5467094"/>
            <a:ext cx="754249" cy="722365"/>
          </a:xfrm>
          <a:prstGeom prst="rect">
            <a:avLst/>
          </a:prstGeom>
          <a:solidFill>
            <a:srgbClr val="FFFFFF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5" name="0"/>
          <p:cNvSpPr/>
          <p:nvPr/>
        </p:nvSpPr>
        <p:spPr>
          <a:xfrm>
            <a:off x="3470147" y="4104513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6" name="0"/>
          <p:cNvSpPr/>
          <p:nvPr/>
        </p:nvSpPr>
        <p:spPr>
          <a:xfrm>
            <a:off x="5174299" y="4104513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7" name="0"/>
          <p:cNvSpPr/>
          <p:nvPr/>
        </p:nvSpPr>
        <p:spPr>
          <a:xfrm>
            <a:off x="6878451" y="4104513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8" name="0"/>
          <p:cNvSpPr/>
          <p:nvPr/>
        </p:nvSpPr>
        <p:spPr>
          <a:xfrm>
            <a:off x="8582604" y="4104513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Class="entr" nodeType="afterEffect" presetSubtype="0" presetID="1" grpId="1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Class="entr" nodeType="afterEffect" presetSubtype="0" presetID="1" grpId="12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4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Class="entr" nodeType="afterEffect" presetSubtype="0" presetID="1" grpId="15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Class="entr" nodeType="afterEffect" presetSubtype="0" presetID="1" grpId="16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8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Class="entr" nodeType="afterEffect" presetSubtype="0" presetID="1" grpId="19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Class="entr" nodeType="afterEffect" presetSubtype="0" presetID="1" grpId="20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7"/>
      <p:bldP build="whole" bldLvl="1" animBg="1" rev="0" advAuto="0" spid="143" grpId="5"/>
      <p:bldP build="whole" bldLvl="1" animBg="1" rev="0" advAuto="0" spid="140" grpId="8"/>
      <p:bldP build="whole" bldLvl="1" animBg="1" rev="0" advAuto="0" spid="138" grpId="3"/>
      <p:bldP build="whole" bldLvl="1" animBg="1" rev="0" advAuto="0" spid="137" grpId="2"/>
      <p:bldP build="whole" bldLvl="1" animBg="1" rev="0" advAuto="0" spid="158" grpId="20"/>
      <p:bldP build="whole" bldLvl="1" animBg="1" rev="0" advAuto="0" spid="136" grpId="1"/>
      <p:bldP build="whole" bldLvl="1" animBg="1" rev="0" advAuto="0" spid="139" grpId="4"/>
      <p:bldP build="whole" bldLvl="1" animBg="1" rev="0" advAuto="0" spid="156" grpId="18"/>
      <p:bldP build="whole" bldLvl="1" animBg="1" rev="0" advAuto="0" spid="154" grpId="13"/>
      <p:bldP build="whole" bldLvl="1" animBg="1" rev="0" advAuto="0" spid="147" grpId="9"/>
      <p:bldP build="whole" bldLvl="1" animBg="1" rev="0" advAuto="0" spid="149" grpId="11"/>
      <p:bldP build="whole" bldLvl="1" animBg="1" rev="0" advAuto="0" spid="152" grpId="15"/>
      <p:bldP build="whole" bldLvl="1" animBg="1" rev="0" advAuto="0" spid="155" grpId="17"/>
      <p:bldP build="whole" bldLvl="1" animBg="1" rev="0" advAuto="0" spid="151" grpId="16"/>
      <p:bldP build="whole" bldLvl="1" animBg="1" rev="0" advAuto="0" spid="153" grpId="14"/>
      <p:bldP build="whole" bldLvl="1" animBg="1" rev="0" advAuto="0" spid="157" grpId="19"/>
      <p:bldP build="whole" bldLvl="1" animBg="1" rev="0" advAuto="0" spid="148" grpId="10"/>
      <p:bldP build="whole" bldLvl="1" animBg="1" rev="0" advAuto="0" spid="142" grpId="6"/>
      <p:bldP build="whole" bldLvl="1" animBg="1" rev="0" advAuto="0" spid="150" grpId="1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server"/>
          <p:cNvSpPr/>
          <p:nvPr/>
        </p:nvSpPr>
        <p:spPr>
          <a:xfrm>
            <a:off x="6503399" y="3150979"/>
            <a:ext cx="1504353" cy="188055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observer</a:t>
            </a:r>
          </a:p>
        </p:txBody>
      </p:sp>
      <p:sp>
        <p:nvSpPr>
          <p:cNvPr id="161" name="Linie"/>
          <p:cNvSpPr/>
          <p:nvPr/>
        </p:nvSpPr>
        <p:spPr>
          <a:xfrm flipH="1" flipV="1">
            <a:off x="2785224" y="5798346"/>
            <a:ext cx="739969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algn="l" defTabSz="1295400">
              <a:defRPr b="0">
                <a:uFill>
                  <a:solidFill>
                    <a:srgbClr val="000000"/>
                  </a:solidFill>
                </a:uFill>
              </a:defRPr>
            </a:pPr>
          </a:p>
        </p:txBody>
      </p:sp>
      <p:sp>
        <p:nvSpPr>
          <p:cNvPr id="162" name="Linie"/>
          <p:cNvSpPr/>
          <p:nvPr/>
        </p:nvSpPr>
        <p:spPr>
          <a:xfrm>
            <a:off x="2785224" y="4459659"/>
            <a:ext cx="743435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 algn="l" defTabSz="1295400">
              <a:defRPr b="0">
                <a:uFill>
                  <a:solidFill>
                    <a:srgbClr val="000000"/>
                  </a:solidFill>
                </a:uFill>
              </a:defRPr>
            </a:pPr>
          </a:p>
        </p:txBody>
      </p:sp>
      <p:sp>
        <p:nvSpPr>
          <p:cNvPr id="163" name="0"/>
          <p:cNvSpPr/>
          <p:nvPr/>
        </p:nvSpPr>
        <p:spPr>
          <a:xfrm>
            <a:off x="3470147" y="4104513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4" name="0"/>
          <p:cNvSpPr/>
          <p:nvPr/>
        </p:nvSpPr>
        <p:spPr>
          <a:xfrm>
            <a:off x="5174299" y="4104513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5" name="0"/>
          <p:cNvSpPr/>
          <p:nvPr/>
        </p:nvSpPr>
        <p:spPr>
          <a:xfrm>
            <a:off x="6878451" y="4104513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6" name="0"/>
          <p:cNvSpPr/>
          <p:nvPr/>
        </p:nvSpPr>
        <p:spPr>
          <a:xfrm>
            <a:off x="8582604" y="4104513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7" name="0"/>
          <p:cNvSpPr/>
          <p:nvPr/>
        </p:nvSpPr>
        <p:spPr>
          <a:xfrm>
            <a:off x="3470146" y="5467094"/>
            <a:ext cx="754250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8" name="0"/>
          <p:cNvSpPr/>
          <p:nvPr/>
        </p:nvSpPr>
        <p:spPr>
          <a:xfrm>
            <a:off x="5174298" y="5467094"/>
            <a:ext cx="754250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9" name="0"/>
          <p:cNvSpPr/>
          <p:nvPr/>
        </p:nvSpPr>
        <p:spPr>
          <a:xfrm>
            <a:off x="6878451" y="5467094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0" name="0"/>
          <p:cNvSpPr/>
          <p:nvPr/>
        </p:nvSpPr>
        <p:spPr>
          <a:xfrm>
            <a:off x="8582604" y="5467094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1" name="Unidirectional one-point measur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Unidirectional one-point measurement</a:t>
            </a:r>
          </a:p>
        </p:txBody>
      </p:sp>
      <p:sp>
        <p:nvSpPr>
          <p:cNvPr id="172" name="client"/>
          <p:cNvSpPr/>
          <p:nvPr/>
        </p:nvSpPr>
        <p:spPr>
          <a:xfrm>
            <a:off x="1573093" y="4104513"/>
            <a:ext cx="1144951" cy="20888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73" name="server"/>
          <p:cNvSpPr/>
          <p:nvPr/>
        </p:nvSpPr>
        <p:spPr>
          <a:xfrm>
            <a:off x="10286756" y="4104513"/>
            <a:ext cx="1144951" cy="20888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74" name="1"/>
          <p:cNvSpPr/>
          <p:nvPr/>
        </p:nvSpPr>
        <p:spPr>
          <a:xfrm>
            <a:off x="3470147" y="4104513"/>
            <a:ext cx="754249" cy="722365"/>
          </a:xfrm>
          <a:prstGeom prst="rect">
            <a:avLst/>
          </a:prstGeom>
          <a:solidFill>
            <a:srgbClr val="FFFFFF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5" name="1"/>
          <p:cNvSpPr/>
          <p:nvPr/>
        </p:nvSpPr>
        <p:spPr>
          <a:xfrm>
            <a:off x="5174299" y="4104513"/>
            <a:ext cx="754249" cy="722365"/>
          </a:xfrm>
          <a:prstGeom prst="rect">
            <a:avLst/>
          </a:prstGeom>
          <a:solidFill>
            <a:srgbClr val="FFFFFF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6" name="1"/>
          <p:cNvSpPr/>
          <p:nvPr/>
        </p:nvSpPr>
        <p:spPr>
          <a:xfrm>
            <a:off x="6878451" y="4104513"/>
            <a:ext cx="754249" cy="722365"/>
          </a:xfrm>
          <a:prstGeom prst="rect">
            <a:avLst/>
          </a:prstGeom>
          <a:solidFill>
            <a:srgbClr val="FFFFFF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7" name="1"/>
          <p:cNvSpPr/>
          <p:nvPr/>
        </p:nvSpPr>
        <p:spPr>
          <a:xfrm>
            <a:off x="8582604" y="4104513"/>
            <a:ext cx="754249" cy="722365"/>
          </a:xfrm>
          <a:prstGeom prst="rect">
            <a:avLst/>
          </a:prstGeom>
          <a:solidFill>
            <a:srgbClr val="FFFFFF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8" name="1"/>
          <p:cNvSpPr/>
          <p:nvPr/>
        </p:nvSpPr>
        <p:spPr>
          <a:xfrm>
            <a:off x="3470146" y="5467094"/>
            <a:ext cx="754250" cy="722365"/>
          </a:xfrm>
          <a:prstGeom prst="rect">
            <a:avLst/>
          </a:prstGeom>
          <a:solidFill>
            <a:srgbClr val="FFFFFF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9" name="1"/>
          <p:cNvSpPr/>
          <p:nvPr/>
        </p:nvSpPr>
        <p:spPr>
          <a:xfrm>
            <a:off x="5174298" y="5467094"/>
            <a:ext cx="754250" cy="722365"/>
          </a:xfrm>
          <a:prstGeom prst="rect">
            <a:avLst/>
          </a:prstGeom>
          <a:solidFill>
            <a:srgbClr val="FFFFFF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0" name="1"/>
          <p:cNvSpPr/>
          <p:nvPr/>
        </p:nvSpPr>
        <p:spPr>
          <a:xfrm>
            <a:off x="6878451" y="5467094"/>
            <a:ext cx="754249" cy="722365"/>
          </a:xfrm>
          <a:prstGeom prst="rect">
            <a:avLst/>
          </a:prstGeom>
          <a:solidFill>
            <a:srgbClr val="FFFFFF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1" name="1"/>
          <p:cNvSpPr/>
          <p:nvPr/>
        </p:nvSpPr>
        <p:spPr>
          <a:xfrm>
            <a:off x="8582604" y="5467094"/>
            <a:ext cx="754249" cy="722365"/>
          </a:xfrm>
          <a:prstGeom prst="rect">
            <a:avLst/>
          </a:prstGeom>
          <a:solidFill>
            <a:srgbClr val="FFFFFF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2" name="0"/>
          <p:cNvSpPr/>
          <p:nvPr/>
        </p:nvSpPr>
        <p:spPr>
          <a:xfrm>
            <a:off x="3470147" y="4104513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3" name="0"/>
          <p:cNvSpPr/>
          <p:nvPr/>
        </p:nvSpPr>
        <p:spPr>
          <a:xfrm>
            <a:off x="5174299" y="4104513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4" name="0"/>
          <p:cNvSpPr/>
          <p:nvPr/>
        </p:nvSpPr>
        <p:spPr>
          <a:xfrm>
            <a:off x="6878451" y="4104513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5" name="0"/>
          <p:cNvSpPr/>
          <p:nvPr/>
        </p:nvSpPr>
        <p:spPr>
          <a:xfrm>
            <a:off x="8582604" y="4104513"/>
            <a:ext cx="754249" cy="722365"/>
          </a:xfrm>
          <a:prstGeom prst="rect">
            <a:avLst/>
          </a:prstGeom>
          <a:solidFill>
            <a:srgbClr val="000000"/>
          </a:solidFill>
          <a:ln w="25400">
            <a:solidFill>
              <a:srgbClr val="535353"/>
            </a:solidFill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1295400">
              <a:defRPr b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188" name="Gruppieren"/>
          <p:cNvGrpSpPr/>
          <p:nvPr/>
        </p:nvGrpSpPr>
        <p:grpSpPr>
          <a:xfrm>
            <a:off x="3510205" y="6822913"/>
            <a:ext cx="7018019" cy="1530699"/>
            <a:chOff x="0" y="0"/>
            <a:chExt cx="7018018" cy="1530698"/>
          </a:xfrm>
        </p:grpSpPr>
        <p:sp>
          <p:nvSpPr>
            <p:cNvPr id="186" name="Linie"/>
            <p:cNvSpPr/>
            <p:nvPr/>
          </p:nvSpPr>
          <p:spPr>
            <a:xfrm>
              <a:off x="0" y="1530698"/>
              <a:ext cx="7018018" cy="1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1295400">
                <a:defRPr b="0">
                  <a:uFill>
                    <a:solidFill>
                      <a:srgbClr val="000000"/>
                    </a:solidFill>
                  </a:uFill>
                </a:defRPr>
              </a:pPr>
            </a:p>
          </p:txBody>
        </p:sp>
        <p:sp>
          <p:nvSpPr>
            <p:cNvPr id="187" name="Linie"/>
            <p:cNvSpPr/>
            <p:nvPr/>
          </p:nvSpPr>
          <p:spPr>
            <a:xfrm flipV="1">
              <a:off x="7938" y="0"/>
              <a:ext cx="1" cy="1520632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1295400">
                <a:defRPr b="0">
                  <a:uFill>
                    <a:solidFill>
                      <a:srgbClr val="000000"/>
                    </a:solidFill>
                  </a:uFill>
                </a:defRPr>
              </a:pPr>
            </a:p>
          </p:txBody>
        </p:sp>
      </p:grpSp>
      <p:sp>
        <p:nvSpPr>
          <p:cNvPr id="189" name="Linie"/>
          <p:cNvSpPr/>
          <p:nvPr/>
        </p:nvSpPr>
        <p:spPr>
          <a:xfrm flipV="1">
            <a:off x="3976842" y="8187878"/>
            <a:ext cx="636988" cy="1"/>
          </a:xfrm>
          <a:prstGeom prst="line">
            <a:avLst/>
          </a:prstGeom>
          <a:ln w="25400">
            <a:solidFill>
              <a:srgbClr val="C82506"/>
            </a:solidFill>
          </a:ln>
        </p:spPr>
        <p:txBody>
          <a:bodyPr lIns="45718" tIns="45718" rIns="45718" bIns="45718"/>
          <a:lstStyle/>
          <a:p>
            <a:pPr algn="l" defTabSz="1295400">
              <a:defRPr b="0">
                <a:uFill>
                  <a:solidFill>
                    <a:srgbClr val="000000"/>
                  </a:solidFill>
                </a:uFill>
              </a:defRPr>
            </a:pPr>
          </a:p>
        </p:txBody>
      </p:sp>
      <p:sp>
        <p:nvSpPr>
          <p:cNvPr id="190" name="time"/>
          <p:cNvSpPr txBox="1"/>
          <p:nvPr/>
        </p:nvSpPr>
        <p:spPr>
          <a:xfrm>
            <a:off x="6668389" y="8508725"/>
            <a:ext cx="70165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191" name="spin"/>
          <p:cNvSpPr txBox="1"/>
          <p:nvPr/>
        </p:nvSpPr>
        <p:spPr>
          <a:xfrm>
            <a:off x="2516806" y="7357579"/>
            <a:ext cx="68458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spin</a:t>
            </a:r>
          </a:p>
        </p:txBody>
      </p:sp>
      <p:sp>
        <p:nvSpPr>
          <p:cNvPr id="192" name="Linie"/>
          <p:cNvSpPr/>
          <p:nvPr/>
        </p:nvSpPr>
        <p:spPr>
          <a:xfrm>
            <a:off x="4613829" y="8187878"/>
            <a:ext cx="1270001" cy="1"/>
          </a:xfrm>
          <a:prstGeom prst="line">
            <a:avLst/>
          </a:prstGeom>
          <a:ln w="25400">
            <a:solidFill>
              <a:srgbClr val="C82506"/>
            </a:solidFill>
          </a:ln>
        </p:spPr>
        <p:txBody>
          <a:bodyPr lIns="45718" tIns="45718" rIns="45718" bIns="45718"/>
          <a:lstStyle/>
          <a:p>
            <a:pPr algn="l" defTabSz="1295400">
              <a:defRPr b="0">
                <a:uFill>
                  <a:solidFill>
                    <a:srgbClr val="000000"/>
                  </a:solidFill>
                </a:uFill>
              </a:defRPr>
            </a:pPr>
          </a:p>
        </p:txBody>
      </p:sp>
      <p:sp>
        <p:nvSpPr>
          <p:cNvPr id="193" name="Linie"/>
          <p:cNvSpPr/>
          <p:nvPr/>
        </p:nvSpPr>
        <p:spPr>
          <a:xfrm>
            <a:off x="7153829" y="7555033"/>
            <a:ext cx="1270001" cy="1"/>
          </a:xfrm>
          <a:prstGeom prst="line">
            <a:avLst/>
          </a:prstGeom>
          <a:ln w="25400">
            <a:solidFill>
              <a:srgbClr val="C82506"/>
            </a:solidFill>
          </a:ln>
        </p:spPr>
        <p:txBody>
          <a:bodyPr lIns="45718" tIns="45718" rIns="45718" bIns="45718"/>
          <a:lstStyle/>
          <a:p>
            <a:pPr algn="l" defTabSz="1295400">
              <a:defRPr b="0">
                <a:uFill>
                  <a:solidFill>
                    <a:srgbClr val="000000"/>
                  </a:solidFill>
                </a:uFill>
              </a:defRPr>
            </a:pPr>
          </a:p>
        </p:txBody>
      </p:sp>
      <p:grpSp>
        <p:nvGrpSpPr>
          <p:cNvPr id="197" name="Gruppieren"/>
          <p:cNvGrpSpPr/>
          <p:nvPr/>
        </p:nvGrpSpPr>
        <p:grpSpPr>
          <a:xfrm>
            <a:off x="5883829" y="7553711"/>
            <a:ext cx="1270001" cy="637789"/>
            <a:chOff x="0" y="0"/>
            <a:chExt cx="1269999" cy="637788"/>
          </a:xfrm>
        </p:grpSpPr>
        <p:sp>
          <p:nvSpPr>
            <p:cNvPr id="194" name="Linie"/>
            <p:cNvSpPr/>
            <p:nvPr/>
          </p:nvSpPr>
          <p:spPr>
            <a:xfrm>
              <a:off x="0" y="635573"/>
              <a:ext cx="635000" cy="1"/>
            </a:xfrm>
            <a:prstGeom prst="line">
              <a:avLst/>
            </a:prstGeom>
            <a:noFill/>
            <a:ln w="25400" cap="flat">
              <a:solidFill>
                <a:srgbClr val="C8250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1295400">
                <a:defRPr b="0">
                  <a:uFill>
                    <a:solidFill>
                      <a:srgbClr val="000000"/>
                    </a:solidFill>
                  </a:uFill>
                </a:defRPr>
              </a:pPr>
            </a:p>
          </p:txBody>
        </p:sp>
        <p:sp>
          <p:nvSpPr>
            <p:cNvPr id="195" name="Linie"/>
            <p:cNvSpPr/>
            <p:nvPr/>
          </p:nvSpPr>
          <p:spPr>
            <a:xfrm>
              <a:off x="634999" y="0"/>
              <a:ext cx="635001" cy="0"/>
            </a:xfrm>
            <a:prstGeom prst="line">
              <a:avLst/>
            </a:prstGeom>
            <a:noFill/>
            <a:ln w="25400" cap="flat">
              <a:solidFill>
                <a:srgbClr val="C8250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1295400">
                <a:defRPr b="0">
                  <a:uFill>
                    <a:solidFill>
                      <a:srgbClr val="000000"/>
                    </a:solidFill>
                  </a:uFill>
                </a:defRPr>
              </a:pPr>
            </a:p>
          </p:txBody>
        </p:sp>
        <p:sp>
          <p:nvSpPr>
            <p:cNvPr id="196" name="Linie"/>
            <p:cNvSpPr/>
            <p:nvPr/>
          </p:nvSpPr>
          <p:spPr>
            <a:xfrm flipH="1">
              <a:off x="622575" y="896"/>
              <a:ext cx="1" cy="636893"/>
            </a:xfrm>
            <a:prstGeom prst="line">
              <a:avLst/>
            </a:prstGeom>
            <a:noFill/>
            <a:ln w="25400" cap="flat">
              <a:solidFill>
                <a:srgbClr val="C8250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1295400">
                <a:defRPr b="0">
                  <a:uFill>
                    <a:solidFill>
                      <a:srgbClr val="000000"/>
                    </a:solidFill>
                  </a:uFill>
                </a:defRPr>
              </a:pPr>
            </a:p>
          </p:txBody>
        </p:sp>
      </p:grpSp>
      <p:grpSp>
        <p:nvGrpSpPr>
          <p:cNvPr id="201" name="Gruppieren"/>
          <p:cNvGrpSpPr/>
          <p:nvPr/>
        </p:nvGrpSpPr>
        <p:grpSpPr>
          <a:xfrm>
            <a:off x="8430057" y="7553711"/>
            <a:ext cx="1263773" cy="637789"/>
            <a:chOff x="0" y="0"/>
            <a:chExt cx="1263771" cy="637788"/>
          </a:xfrm>
        </p:grpSpPr>
        <p:sp>
          <p:nvSpPr>
            <p:cNvPr id="198" name="Linie"/>
            <p:cNvSpPr/>
            <p:nvPr/>
          </p:nvSpPr>
          <p:spPr>
            <a:xfrm>
              <a:off x="0" y="0"/>
              <a:ext cx="635000" cy="0"/>
            </a:xfrm>
            <a:prstGeom prst="line">
              <a:avLst/>
            </a:prstGeom>
            <a:noFill/>
            <a:ln w="25400" cap="flat">
              <a:solidFill>
                <a:srgbClr val="C8250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1295400">
                <a:defRPr b="0">
                  <a:uFill>
                    <a:solidFill>
                      <a:srgbClr val="000000"/>
                    </a:solidFill>
                  </a:uFill>
                </a:defRPr>
              </a:pPr>
            </a:p>
          </p:txBody>
        </p:sp>
        <p:sp>
          <p:nvSpPr>
            <p:cNvPr id="199" name="Linie"/>
            <p:cNvSpPr/>
            <p:nvPr/>
          </p:nvSpPr>
          <p:spPr>
            <a:xfrm>
              <a:off x="628771" y="635573"/>
              <a:ext cx="635001" cy="1"/>
            </a:xfrm>
            <a:prstGeom prst="line">
              <a:avLst/>
            </a:prstGeom>
            <a:noFill/>
            <a:ln w="25400" cap="flat">
              <a:solidFill>
                <a:srgbClr val="C8250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1295400">
                <a:defRPr b="0">
                  <a:uFill>
                    <a:solidFill>
                      <a:srgbClr val="000000"/>
                    </a:solidFill>
                  </a:uFill>
                </a:defRPr>
              </a:pPr>
            </a:p>
          </p:txBody>
        </p:sp>
        <p:sp>
          <p:nvSpPr>
            <p:cNvPr id="200" name="Linie"/>
            <p:cNvSpPr/>
            <p:nvPr/>
          </p:nvSpPr>
          <p:spPr>
            <a:xfrm flipH="1">
              <a:off x="636848" y="896"/>
              <a:ext cx="1" cy="636893"/>
            </a:xfrm>
            <a:prstGeom prst="line">
              <a:avLst/>
            </a:prstGeom>
            <a:noFill/>
            <a:ln w="25400" cap="flat">
              <a:solidFill>
                <a:srgbClr val="C8250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1295400">
                <a:defRPr b="0">
                  <a:uFill>
                    <a:solidFill>
                      <a:srgbClr val="000000"/>
                    </a:solidFill>
                  </a:uFill>
                </a:defRPr>
              </a:pPr>
            </a:p>
          </p:txBody>
        </p:sp>
      </p:grpSp>
      <p:sp>
        <p:nvSpPr>
          <p:cNvPr id="202" name="Linie"/>
          <p:cNvSpPr/>
          <p:nvPr/>
        </p:nvSpPr>
        <p:spPr>
          <a:xfrm>
            <a:off x="6497116" y="7355441"/>
            <a:ext cx="258342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RTT"/>
          <p:cNvSpPr txBox="1"/>
          <p:nvPr/>
        </p:nvSpPr>
        <p:spPr>
          <a:xfrm>
            <a:off x="7455072" y="6816975"/>
            <a:ext cx="66751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95400">
              <a:defRPr b="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RTT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2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Class="entr" nodeType="afterEffect" presetSubtype="0" presetID="1" grpId="13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Class="entr" nodeType="afterEffect" presetSubtype="0" presetID="1" grpId="14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7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Class="entr" nodeType="afterEffect" presetSubtype="0" presetID="1" grpId="18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Class="entr" nodeType="afterEffect" presetSubtype="0" presetID="1" grpId="19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afterEffect" presetSubtype="0" presetID="1" grpId="22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Class="entr" nodeType="afterEffect" presetSubtype="0" presetID="1" grpId="23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Class="entr" nodeType="afterEffect" presetSubtype="0" presetID="1" grpId="24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"/>
                            </p:stCondLst>
                            <p:childTnLst>
                              <p:par>
                                <p:cTn id="84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Class="entr" nodeType="with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"/>
                            </p:stCondLst>
                            <p:childTnLst>
                              <p:par>
                                <p:cTn id="89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7"/>
      <p:bldP build="whole" bldLvl="1" animBg="1" rev="0" advAuto="0" spid="163" grpId="1"/>
      <p:bldP build="whole" bldLvl="1" animBg="1" rev="0" advAuto="0" spid="178" grpId="19"/>
      <p:bldP build="whole" bldLvl="1" animBg="1" rev="0" advAuto="0" spid="174" grpId="11"/>
      <p:bldP build="whole" bldLvl="1" animBg="1" rev="0" advAuto="0" spid="189" grpId="5"/>
      <p:bldP build="whole" bldLvl="1" animBg="1" rev="0" advAuto="0" spid="175" grpId="12"/>
      <p:bldP build="whole" bldLvl="1" animBg="1" rev="0" advAuto="0" spid="197" grpId="15"/>
      <p:bldP build="whole" bldLvl="1" animBg="1" rev="0" advAuto="0" spid="193" grpId="20"/>
      <p:bldP build="whole" bldLvl="1" animBg="1" rev="0" advAuto="0" spid="201" grpId="25"/>
      <p:bldP build="whole" bldLvl="1" animBg="1" rev="0" advAuto="0" spid="176" grpId="13"/>
      <p:bldP build="p" bldLvl="5" animBg="1" rev="0" advAuto="0" spid="203" grpId="26"/>
      <p:bldP build="whole" bldLvl="1" animBg="1" rev="0" advAuto="0" spid="185" grpId="24"/>
      <p:bldP build="whole" bldLvl="1" animBg="1" rev="0" advAuto="0" spid="182" grpId="21"/>
      <p:bldP build="whole" bldLvl="1" animBg="1" rev="0" advAuto="0" spid="192" grpId="10"/>
      <p:bldP build="whole" bldLvl="1" animBg="1" rev="0" advAuto="0" spid="168" grpId="8"/>
      <p:bldP build="whole" bldLvl="1" animBg="1" rev="0" advAuto="0" spid="202" grpId="27"/>
      <p:bldP build="whole" bldLvl="1" animBg="1" rev="0" advAuto="0" spid="180" grpId="17"/>
      <p:bldP build="whole" bldLvl="1" animBg="1" rev="0" advAuto="0" spid="166" grpId="4"/>
      <p:bldP build="whole" bldLvl="1" animBg="1" rev="0" advAuto="0" spid="184" grpId="23"/>
      <p:bldP build="whole" bldLvl="1" animBg="1" rev="0" advAuto="0" spid="181" grpId="16"/>
      <p:bldP build="whole" bldLvl="1" animBg="1" rev="0" advAuto="0" spid="170" grpId="6"/>
      <p:bldP build="whole" bldLvl="1" animBg="1" rev="0" advAuto="0" spid="165" grpId="3"/>
      <p:bldP build="whole" bldLvl="1" animBg="1" rev="0" advAuto="0" spid="179" grpId="18"/>
      <p:bldP build="whole" bldLvl="1" animBg="1" rev="0" advAuto="0" spid="167" grpId="9"/>
      <p:bldP build="whole" bldLvl="1" animBg="1" rev="0" advAuto="0" spid="177" grpId="14"/>
      <p:bldP build="whole" bldLvl="1" animBg="1" rev="0" advAuto="0" spid="164" grpId="2"/>
      <p:bldP build="whole" bldLvl="1" animBg="1" rev="0" advAuto="0" spid="183" grpId="2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What we d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did</a:t>
            </a:r>
          </a:p>
        </p:txBody>
      </p:sp>
      <p:sp>
        <p:nvSpPr>
          <p:cNvPr id="206" name="Endpoint implementation:…"/>
          <p:cNvSpPr txBox="1"/>
          <p:nvPr>
            <p:ph type="body" sz="half" idx="1"/>
          </p:nvPr>
        </p:nvSpPr>
        <p:spPr>
          <a:xfrm>
            <a:off x="508000" y="2438400"/>
            <a:ext cx="11099800" cy="2374305"/>
          </a:xfrm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1100"/>
              </a:spcBef>
              <a:defRPr sz="2048"/>
            </a:pPr>
            <a:r>
              <a:t>Endpoint implementation:</a:t>
            </a:r>
          </a:p>
          <a:p>
            <a:pPr lvl="1" marL="568959" indent="-284479" defTabSz="373887">
              <a:spcBef>
                <a:spcPts val="1100"/>
              </a:spcBef>
              <a:defRPr sz="2048"/>
            </a:pPr>
            <a:r>
              <a:t>Added experimental spin bit support to four QUIC implementations </a:t>
            </a:r>
            <a:br/>
            <a:r>
              <a:t>(minq, picoquic, quicly, quic-go)</a:t>
            </a:r>
          </a:p>
          <a:p>
            <a:pPr lvl="2" marL="853439" indent="-284479" defTabSz="373887">
              <a:spcBef>
                <a:spcPts val="1100"/>
              </a:spcBef>
              <a:defRPr sz="2048"/>
            </a:pPr>
            <a:r>
              <a:t>...and did some interop on the underlying code</a:t>
            </a:r>
          </a:p>
          <a:p>
            <a:pPr marL="284479" indent="-284479" defTabSz="373887">
              <a:spcBef>
                <a:spcPts val="1100"/>
              </a:spcBef>
              <a:defRPr sz="2048"/>
            </a:pPr>
            <a:r>
              <a:t>There's not much to it, </a:t>
            </a:r>
            <a:br/>
            <a:r>
              <a:t>which is nice:</a:t>
            </a:r>
          </a:p>
        </p:txBody>
      </p:sp>
      <p:pic>
        <p:nvPicPr>
          <p:cNvPr id="20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4082" y="4219319"/>
            <a:ext cx="7326218" cy="40548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What we d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did</a:t>
            </a:r>
          </a:p>
        </p:txBody>
      </p:sp>
      <p:sp>
        <p:nvSpPr>
          <p:cNvPr id="210" name="Measurement device implementa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1700"/>
              </a:spcBef>
              <a:defRPr sz="3168"/>
            </a:pPr>
            <a:r>
              <a:t>Measurement device implementation:</a:t>
            </a:r>
          </a:p>
          <a:p>
            <a:pPr lvl="1" marL="880110" indent="-440055" defTabSz="578358">
              <a:spcBef>
                <a:spcPts val="1700"/>
              </a:spcBef>
              <a:defRPr sz="3168"/>
            </a:pPr>
            <a:r>
              <a:t>Built and tested a minimal RTT measurement tool based on the spinbit (</a:t>
            </a:r>
            <a:r>
              <a:rPr u="sng">
                <a:hlinkClick r:id="rId2" invalidUrl="" action="" tgtFrame="" tooltip="" history="1" highlightClick="0" endSnd="0"/>
              </a:rPr>
              <a:t>https://github.com/britram/minspin</a:t>
            </a:r>
            <a:r>
              <a:t>)</a:t>
            </a:r>
          </a:p>
          <a:p>
            <a:pPr lvl="1" marL="880110" indent="-440055" defTabSz="578358">
              <a:spcBef>
                <a:spcPts val="1700"/>
              </a:spcBef>
              <a:defRPr sz="3168"/>
            </a:pPr>
            <a:r>
              <a:t>Added current spin bit support to a passive measurement experimentation platform (</a:t>
            </a:r>
            <a:r>
              <a:rPr u="sng">
                <a:hlinkClick r:id="rId3" invalidUrl="" action="" tgtFrame="" tooltip="" history="1" highlightClick="0" endSnd="0"/>
              </a:rPr>
              <a:t>https://github.com/mami-project/vpp-plus</a:t>
            </a:r>
            <a:r>
              <a:t>)</a:t>
            </a:r>
          </a:p>
          <a:p>
            <a:pPr lvl="1" marL="880110" indent="-440055" defTabSz="578358">
              <a:spcBef>
                <a:spcPts val="1700"/>
              </a:spcBef>
              <a:defRPr sz="3168"/>
            </a:pPr>
            <a:r>
              <a:t>P4 QUIC parser and RTT measurements</a:t>
            </a:r>
            <a:br/>
            <a:r>
              <a:t>(</a:t>
            </a:r>
            <a:r>
              <a:rPr u="sng">
                <a:hlinkClick r:id="rId4" invalidUrl="" action="" tgtFrame="" tooltip="" history="1" highlightClick="0" endSnd="0"/>
              </a:rPr>
              <a:t>https://github.com/rvdpdotorg/</a:t>
            </a:r>
            <a:r>
              <a:t>)</a:t>
            </a:r>
          </a:p>
          <a:p>
            <a:pPr lvl="1" marL="880110" indent="-440055" defTabSz="578358">
              <a:spcBef>
                <a:spcPts val="1700"/>
              </a:spcBef>
              <a:defRPr sz="3168"/>
            </a:pPr>
            <a:r>
              <a:t>Other projects still in progress (see you at hackathon 102)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