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26"/>
  </p:normalViewPr>
  <p:slideViewPr>
    <p:cSldViewPr snapToGrid="0" snapToObjects="1">
      <p:cViewPr varScale="1">
        <p:scale>
          <a:sx n="140" d="100"/>
          <a:sy n="140" d="100"/>
        </p:scale>
        <p:origin x="-63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5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7905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mr-IN" dirty="0" smtClean="0"/>
              <a:t>–</a:t>
            </a:r>
            <a:r>
              <a:rPr dirty="0" smtClean="0"/>
              <a:t> </a:t>
            </a:r>
            <a:r>
              <a:rPr lang="en-US" dirty="0" smtClean="0"/>
              <a:t>DOTS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ttdots/go-do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dirty="0" smtClean="0"/>
              <a:t>DOTS </a:t>
            </a:r>
            <a:r>
              <a:rPr lang="en-US" dirty="0" err="1" smtClean="0"/>
              <a:t>Interop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63230"/>
            <a:ext cx="8271330" cy="3958034"/>
          </a:xfrm>
          <a:prstGeom prst="rect">
            <a:avLst/>
          </a:prstGeom>
        </p:spPr>
        <p:txBody>
          <a:bodyPr/>
          <a:lstStyle/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altLang="ja-JP" dirty="0" smtClean="0"/>
              <a:t>DOTS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DDoS</a:t>
            </a:r>
            <a:r>
              <a:rPr lang="en-US" altLang="ja-JP" dirty="0" smtClean="0"/>
              <a:t> Open Threat Signaling</a:t>
            </a:r>
            <a:endParaRPr lang="en-US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s</a:t>
            </a:r>
            <a:r>
              <a:rPr lang="en-US" dirty="0" smtClean="0"/>
              <a:t>tandardization </a:t>
            </a:r>
            <a:r>
              <a:rPr lang="en-US" dirty="0"/>
              <a:t>of signaling for </a:t>
            </a:r>
            <a:r>
              <a:rPr lang="en-US" dirty="0" err="1"/>
              <a:t>DDoS</a:t>
            </a:r>
            <a:r>
              <a:rPr lang="en-US" dirty="0"/>
              <a:t> protection</a:t>
            </a:r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08696"/>
              </p:ext>
            </p:extLst>
          </p:nvPr>
        </p:nvGraphicFramePr>
        <p:xfrm>
          <a:off x="546098" y="2031797"/>
          <a:ext cx="8140700" cy="291601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39179"/>
                <a:gridCol w="2945401"/>
                <a:gridCol w="1026306"/>
                <a:gridCol w="1036270"/>
                <a:gridCol w="1793544"/>
              </a:tblGrid>
              <a:tr h="65079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err="1" smtClean="0"/>
                        <a:t>Hackathon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What we did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Signal Channel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Data Channel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Participants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52786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IETF99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Implementation of OSS (go-dots)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✔︎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NTT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52786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IETF100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1st Interoperability Test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✔︎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NTT, </a:t>
                      </a:r>
                      <a:r>
                        <a:rPr kumimoji="1" lang="en-US" altLang="ja-JP" sz="1600" dirty="0" err="1" smtClean="0"/>
                        <a:t>NCCGroup</a:t>
                      </a:r>
                      <a:r>
                        <a:rPr kumimoji="1" lang="en-US" altLang="ja-JP" sz="1600" dirty="0" smtClean="0"/>
                        <a:t>, Huawei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52786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IETF101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2</a:t>
                      </a:r>
                      <a:r>
                        <a:rPr kumimoji="1" lang="en-US" altLang="ja-JP" sz="1600" dirty="0" smtClean="0"/>
                        <a:t>nd Interoperability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✔︎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NTT, </a:t>
                      </a:r>
                      <a:r>
                        <a:rPr kumimoji="1" lang="en-US" altLang="ja-JP" sz="1600" dirty="0" err="1" smtClean="0"/>
                        <a:t>NCCGroup</a:t>
                      </a:r>
                      <a:r>
                        <a:rPr kumimoji="1" lang="en-US" altLang="ja-JP" sz="1600" dirty="0" smtClean="0"/>
                        <a:t>, Huawei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  <a:tr h="52786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IETF102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3rd Interoperability Test</a:t>
                      </a:r>
                    </a:p>
                    <a:p>
                      <a:pPr algn="l"/>
                      <a:r>
                        <a:rPr kumimoji="1" lang="en-US" altLang="ja-JP" sz="1600" dirty="0" smtClean="0"/>
                        <a:t>- The first d</a:t>
                      </a:r>
                      <a:r>
                        <a:rPr kumimoji="1" lang="en-US" altLang="ja-JP" sz="1600" dirty="0" smtClean="0"/>
                        <a:t>ata</a:t>
                      </a:r>
                      <a:r>
                        <a:rPr kumimoji="1" lang="en-US" altLang="ja-JP" sz="1600" dirty="0" smtClean="0"/>
                        <a:t>-c</a:t>
                      </a:r>
                      <a:r>
                        <a:rPr kumimoji="1" lang="en-US" altLang="ja-JP" sz="1600" dirty="0" smtClean="0"/>
                        <a:t>hannel </a:t>
                      </a:r>
                      <a:r>
                        <a:rPr kumimoji="1" lang="en-US" altLang="ja-JP" sz="1600" dirty="0" err="1" smtClean="0"/>
                        <a:t>interop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✔︎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✔︎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NTT, </a:t>
                      </a:r>
                      <a:r>
                        <a:rPr kumimoji="1" lang="en-US" altLang="ja-JP" sz="1600" dirty="0" err="1" smtClean="0"/>
                        <a:t>NCCGroup</a:t>
                      </a:r>
                      <a:r>
                        <a:rPr kumimoji="1" lang="en-US" altLang="ja-JP" sz="1600" dirty="0" smtClean="0"/>
                        <a:t>, Huawei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533400" y="4361085"/>
            <a:ext cx="8140702" cy="59670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41"/>
          <p:cNvSpPr txBox="1"/>
          <p:nvPr/>
        </p:nvSpPr>
        <p:spPr>
          <a:xfrm>
            <a:off x="2195173" y="4565379"/>
            <a:ext cx="2110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Channel</a:t>
            </a:r>
            <a:r>
              <a:rPr 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立方体 42"/>
          <p:cNvSpPr/>
          <p:nvPr/>
        </p:nvSpPr>
        <p:spPr bwMode="auto">
          <a:xfrm>
            <a:off x="2986358" y="3901660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7" name="立方体 43"/>
          <p:cNvSpPr/>
          <p:nvPr/>
        </p:nvSpPr>
        <p:spPr bwMode="auto">
          <a:xfrm>
            <a:off x="2975971" y="3672953"/>
            <a:ext cx="1134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8" name="立方体 44"/>
          <p:cNvSpPr/>
          <p:nvPr/>
        </p:nvSpPr>
        <p:spPr bwMode="auto">
          <a:xfrm>
            <a:off x="3658937" y="3670162"/>
            <a:ext cx="1152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9" name="立方体 45"/>
          <p:cNvSpPr/>
          <p:nvPr/>
        </p:nvSpPr>
        <p:spPr bwMode="auto">
          <a:xfrm>
            <a:off x="2975971" y="3456929"/>
            <a:ext cx="1134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0" name="立方体 46"/>
          <p:cNvSpPr/>
          <p:nvPr/>
        </p:nvSpPr>
        <p:spPr bwMode="auto">
          <a:xfrm>
            <a:off x="3658937" y="3454138"/>
            <a:ext cx="1152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1" name="立方体 47"/>
          <p:cNvSpPr/>
          <p:nvPr/>
        </p:nvSpPr>
        <p:spPr bwMode="auto">
          <a:xfrm>
            <a:off x="2975971" y="3215923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2" name="立方体 48"/>
          <p:cNvSpPr/>
          <p:nvPr/>
        </p:nvSpPr>
        <p:spPr bwMode="auto">
          <a:xfrm>
            <a:off x="2983937" y="2974917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486047" y="4354249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50528" y="41253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TCP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3745838" y="412535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UDP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3049494" y="38853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TLS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3706564" y="388583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DTLS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378661" y="365096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CoAP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3387406" y="3434938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DOTS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 err="1" smtClean="0"/>
              <a:t>Interop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" name="角丸四角形 6"/>
          <p:cNvSpPr/>
          <p:nvPr/>
        </p:nvSpPr>
        <p:spPr>
          <a:xfrm>
            <a:off x="1501541" y="1412258"/>
            <a:ext cx="1224157" cy="9840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go-dots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01541" y="2384821"/>
            <a:ext cx="135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DOTS </a:t>
            </a:r>
            <a:r>
              <a:rPr kumimoji="1" lang="en-US" altLang="ja-JP" dirty="0" smtClean="0"/>
              <a:t>client</a:t>
            </a:r>
            <a:r>
              <a:rPr kumimoji="1" lang="en-US" altLang="ja-JP" dirty="0" smtClean="0"/>
              <a:t>/</a:t>
            </a:r>
          </a:p>
          <a:p>
            <a:r>
              <a:rPr kumimoji="1" lang="en-US" altLang="ja-JP" dirty="0" smtClean="0"/>
              <a:t>DOTS server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197685" y="1408974"/>
            <a:ext cx="1224157" cy="9840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NCC Group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97685" y="239626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DOTS server</a:t>
            </a:r>
            <a:r>
              <a:rPr kumimoji="1" lang="en-US" altLang="ja-JP" dirty="0" smtClean="0"/>
              <a:t>/</a:t>
            </a:r>
          </a:p>
          <a:p>
            <a:r>
              <a:rPr lang="en-US" altLang="ja-JP" dirty="0" smtClean="0"/>
              <a:t>DOTS </a:t>
            </a:r>
            <a:r>
              <a:rPr kumimoji="1" lang="en-US" altLang="ja-JP" dirty="0" smtClean="0"/>
              <a:t>client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2827054" y="1713035"/>
            <a:ext cx="33706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857952" y="1100035"/>
            <a:ext cx="32281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/>
              <a:t>Signal Channel</a:t>
            </a:r>
          </a:p>
          <a:p>
            <a:r>
              <a:rPr kumimoji="1" lang="en-US" altLang="ja-JP" sz="1400" dirty="0" smtClean="0"/>
              <a:t>Session Configuration</a:t>
            </a:r>
            <a:r>
              <a:rPr kumimoji="1" lang="en-US" altLang="ja-JP" sz="1400" dirty="0"/>
              <a:t>/</a:t>
            </a:r>
            <a:r>
              <a:rPr kumimoji="1" lang="en-US" altLang="ja-JP" sz="1400" dirty="0" smtClean="0"/>
              <a:t>Mitigation</a:t>
            </a:r>
            <a:r>
              <a:rPr kumimoji="1" lang="en-US" altLang="ja-JP" sz="1400" dirty="0" smtClean="0"/>
              <a:t> </a:t>
            </a:r>
            <a:r>
              <a:rPr kumimoji="1" lang="en-US" altLang="ja-JP" sz="1400" dirty="0" smtClean="0"/>
              <a:t>Request</a:t>
            </a:r>
            <a:endParaRPr kumimoji="1" lang="ja-JP" altLang="en-US" sz="14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827054" y="2114550"/>
            <a:ext cx="33706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900238" y="2136264"/>
            <a:ext cx="22280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FF0000"/>
                </a:solidFill>
              </a:rPr>
              <a:t>Data Channel</a:t>
            </a:r>
          </a:p>
          <a:p>
            <a:r>
              <a:rPr kumimoji="1" lang="en-US" altLang="ja-JP" sz="1400" dirty="0" smtClean="0"/>
              <a:t>Register Client/Aliases/ACLs</a:t>
            </a:r>
          </a:p>
          <a:p>
            <a:r>
              <a:rPr kumimoji="1" lang="en-US" altLang="ja-JP" sz="1400" dirty="0" smtClean="0"/>
              <a:t>Capability Discovery</a:t>
            </a:r>
            <a:endParaRPr kumimoji="1" lang="ja-JP" altLang="en-US" sz="1400" dirty="0"/>
          </a:p>
        </p:txBody>
      </p:sp>
      <p:sp>
        <p:nvSpPr>
          <p:cNvPr id="20" name="文本框 41"/>
          <p:cNvSpPr txBox="1"/>
          <p:nvPr/>
        </p:nvSpPr>
        <p:spPr>
          <a:xfrm>
            <a:off x="4500774" y="4550502"/>
            <a:ext cx="196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</a:t>
            </a:r>
            <a:r>
              <a:rPr 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立方体 42"/>
          <p:cNvSpPr/>
          <p:nvPr/>
        </p:nvSpPr>
        <p:spPr bwMode="auto">
          <a:xfrm>
            <a:off x="4511161" y="3883769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2" name="立方体 43"/>
          <p:cNvSpPr/>
          <p:nvPr/>
        </p:nvSpPr>
        <p:spPr bwMode="auto">
          <a:xfrm>
            <a:off x="4500774" y="3655062"/>
            <a:ext cx="1834966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4" name="立方体 45"/>
          <p:cNvSpPr/>
          <p:nvPr/>
        </p:nvSpPr>
        <p:spPr bwMode="auto">
          <a:xfrm>
            <a:off x="4500774" y="3439038"/>
            <a:ext cx="1834966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6" name="立方体 47"/>
          <p:cNvSpPr/>
          <p:nvPr/>
        </p:nvSpPr>
        <p:spPr bwMode="auto">
          <a:xfrm>
            <a:off x="4500774" y="3198032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7" name="立方体 48"/>
          <p:cNvSpPr/>
          <p:nvPr/>
        </p:nvSpPr>
        <p:spPr bwMode="auto">
          <a:xfrm>
            <a:off x="4508740" y="2957026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5010850" y="433635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4895822" y="41074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TCP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4911853" y="386746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TLS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4715841" y="3633071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RESTCONF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4912209" y="3417047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DOTS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右矢印 49"/>
          <p:cNvSpPr/>
          <p:nvPr/>
        </p:nvSpPr>
        <p:spPr>
          <a:xfrm>
            <a:off x="7473631" y="1632819"/>
            <a:ext cx="305300" cy="5034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778931" y="1412258"/>
            <a:ext cx="1157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DDoS</a:t>
            </a:r>
            <a:endParaRPr kumimoji="1" lang="en-US" altLang="ja-JP" dirty="0" smtClean="0"/>
          </a:p>
          <a:p>
            <a:r>
              <a:rPr kumimoji="1" lang="en-US" altLang="ja-JP" dirty="0" smtClean="0"/>
              <a:t>Mitigation</a:t>
            </a:r>
            <a:endParaRPr kumimoji="1" lang="en-US" altLang="ja-JP" dirty="0" smtClean="0"/>
          </a:p>
          <a:p>
            <a:r>
              <a:rPr lang="en-US" altLang="ja-JP" dirty="0" smtClean="0"/>
              <a:t>Action</a:t>
            </a:r>
            <a:endParaRPr kumimoji="1" lang="ja-JP" altLang="en-US" dirty="0"/>
          </a:p>
        </p:txBody>
      </p:sp>
      <p:sp>
        <p:nvSpPr>
          <p:cNvPr id="52" name="右矢印 51"/>
          <p:cNvSpPr/>
          <p:nvPr/>
        </p:nvSpPr>
        <p:spPr>
          <a:xfrm rot="10800000">
            <a:off x="1135103" y="1684811"/>
            <a:ext cx="305300" cy="5034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017" y="1567202"/>
            <a:ext cx="1157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DDoS</a:t>
            </a:r>
            <a:endParaRPr kumimoji="1" lang="en-US" altLang="ja-JP" dirty="0" smtClean="0"/>
          </a:p>
          <a:p>
            <a:r>
              <a:rPr kumimoji="1" lang="en-US" altLang="ja-JP" dirty="0" smtClean="0"/>
              <a:t>Mitigation</a:t>
            </a:r>
            <a:endParaRPr kumimoji="1" lang="en-US" altLang="ja-JP" dirty="0" smtClean="0"/>
          </a:p>
          <a:p>
            <a:r>
              <a:rPr lang="en-US" altLang="ja-JP" dirty="0" smtClean="0"/>
              <a:t>Action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771466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305799" cy="25666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 smtClean="0"/>
              <a:t>Interop</a:t>
            </a:r>
            <a:r>
              <a:rPr lang="en-US" dirty="0" smtClean="0"/>
              <a:t> Results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345"/>
            <a:ext cx="9144000" cy="44869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Takeaway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8" y="1530350"/>
            <a:ext cx="8166102" cy="30524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altLang="ja-JP" dirty="0" smtClean="0"/>
              <a:t>Core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specification of DOTS is now mature enough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altLang="ja-JP" dirty="0" smtClean="0"/>
              <a:t>Successful </a:t>
            </a:r>
            <a:r>
              <a:rPr lang="en-US" altLang="ja-JP" dirty="0" err="1" smtClean="0"/>
              <a:t>interop</a:t>
            </a:r>
            <a:r>
              <a:rPr lang="en-US" altLang="ja-JP" dirty="0" smtClean="0"/>
              <a:t> testing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altLang="ja-JP" dirty="0" smtClean="0"/>
              <a:t>several issues found</a:t>
            </a:r>
            <a:r>
              <a:rPr lang="ja-JP" altLang="en-US" dirty="0" smtClean="0"/>
              <a:t> </a:t>
            </a:r>
            <a:r>
              <a:rPr lang="en-US" altLang="ja-JP" dirty="0" smtClean="0"/>
              <a:t>(not so significant) will be reported to WG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altLang="ja-JP" dirty="0" smtClean="0"/>
              <a:t>One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OSS</a:t>
            </a:r>
            <a:r>
              <a:rPr lang="en-US" altLang="ja-JP" dirty="0" smtClean="0"/>
              <a:t>, One </a:t>
            </a:r>
            <a:r>
              <a:rPr lang="en-US" altLang="ja-JP" dirty="0"/>
              <a:t>is </a:t>
            </a:r>
            <a:r>
              <a:rPr lang="en-US" altLang="ja-JP" dirty="0" smtClean="0"/>
              <a:t>Proprietary, more implementations are welcome</a:t>
            </a:r>
            <a:endParaRPr lang="en-US" altLang="ja-JP" dirty="0" smtClean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altLang="ja-JP" dirty="0" smtClean="0"/>
              <a:t>code </a:t>
            </a:r>
            <a:r>
              <a:rPr lang="en-US" altLang="ja-JP" dirty="0"/>
              <a:t>is </a:t>
            </a:r>
            <a:r>
              <a:rPr lang="en-US" altLang="ja-JP" dirty="0" smtClean="0"/>
              <a:t>available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err="1">
                <a:hlinkClick r:id="rId2"/>
              </a:rPr>
              <a:t>github.com</a:t>
            </a:r>
            <a:r>
              <a:rPr lang="en-US" altLang="ja-JP" dirty="0">
                <a:hlinkClick r:id="rId2"/>
              </a:rPr>
              <a:t>/</a:t>
            </a:r>
            <a:r>
              <a:rPr lang="en-US" altLang="ja-JP" dirty="0" err="1">
                <a:hlinkClick r:id="rId2"/>
              </a:rPr>
              <a:t>nttdots</a:t>
            </a:r>
            <a:r>
              <a:rPr lang="en-US" altLang="ja-JP" dirty="0">
                <a:hlinkClick r:id="rId2"/>
              </a:rPr>
              <a:t>/go-dots</a:t>
            </a:r>
            <a:endParaRPr lang="en-US" altLang="ja-JP"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9" y="1200150"/>
            <a:ext cx="4351864" cy="35671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400" dirty="0" smtClean="0"/>
              <a:t>Team members:</a:t>
            </a:r>
            <a:br>
              <a:rPr lang="en-US" sz="2400" dirty="0" smtClean="0"/>
            </a:br>
            <a:r>
              <a:rPr lang="en-US" sz="2400" dirty="0" err="1" smtClean="0"/>
              <a:t>Kaname</a:t>
            </a:r>
            <a:r>
              <a:rPr lang="en-US" sz="2400" dirty="0" smtClean="0"/>
              <a:t> </a:t>
            </a:r>
            <a:r>
              <a:rPr lang="en-US" sz="2400" dirty="0" err="1" smtClean="0"/>
              <a:t>Nishizuka</a:t>
            </a:r>
            <a:r>
              <a:rPr lang="en-US" sz="2400" dirty="0" smtClean="0"/>
              <a:t> (</a:t>
            </a:r>
            <a:r>
              <a:rPr lang="en-US" sz="2400" dirty="0" err="1" smtClean="0"/>
              <a:t>NTTCom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altLang="ja-JP" sz="2400" dirty="0"/>
              <a:t>Nagata	Takahiko (</a:t>
            </a:r>
            <a:r>
              <a:rPr lang="en-US" altLang="ja-JP" sz="2400" dirty="0" err="1"/>
              <a:t>Lepidum</a:t>
            </a:r>
            <a:r>
              <a:rPr lang="en-US" altLang="ja-JP" sz="2400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400" dirty="0" smtClean="0"/>
              <a:t>Jon Shallow (NCC Group)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400" dirty="0" smtClean="0"/>
              <a:t>Liang 'Frank' Xia (Huawei)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24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sz="1800" dirty="0" smtClean="0"/>
              <a:t>First timers @ IETF/</a:t>
            </a:r>
            <a:r>
              <a:rPr lang="en-US" sz="1800" dirty="0" err="1" smtClean="0"/>
              <a:t>Hackathon</a:t>
            </a:r>
            <a:r>
              <a:rPr lang="en-US" sz="1800" dirty="0" smtClean="0"/>
              <a:t>: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 smtClean="0"/>
              <a:t>Thank You!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210</Words>
  <Application>Microsoft Macintosh PowerPoint</Application>
  <PresentationFormat>画面に合わせる (16:9)</PresentationFormat>
  <Paragraphs>86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Theme</vt:lpstr>
      <vt:lpstr>IETF Hackathon: DOTS Interop</vt:lpstr>
      <vt:lpstr>Hackathon Plan</vt:lpstr>
      <vt:lpstr>Interop</vt:lpstr>
      <vt:lpstr>Interop Results</vt:lpstr>
      <vt:lpstr>Takeaway</vt:lpstr>
      <vt:lpstr>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西塚 要</cp:lastModifiedBy>
  <cp:revision>12</cp:revision>
  <dcterms:modified xsi:type="dcterms:W3CDTF">2018-07-15T17:41:48Z</dcterms:modified>
</cp:coreProperties>
</file>