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/>
    <p:restoredTop sz="94637"/>
  </p:normalViewPr>
  <p:slideViewPr>
    <p:cSldViewPr snapToGrid="0" snapToObjects="1">
      <p:cViewPr varScale="1">
        <p:scale>
          <a:sx n="125" d="100"/>
          <a:sy n="125" d="100"/>
        </p:scale>
        <p:origin x="54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Shape 14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6" name="Shape 14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685800" y="1597820"/>
            <a:ext cx="7772400" cy="110252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799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741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691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685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6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7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8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9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0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8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2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3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4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5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6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7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05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9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0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1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2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3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4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2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6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7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8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9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0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1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9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13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4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5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6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7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8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26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0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1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2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3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4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5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33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7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8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9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0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1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2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40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34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5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6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7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8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9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798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748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742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3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4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5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6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7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55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49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0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1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2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3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4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2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56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7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8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9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0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1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9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63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4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5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6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7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8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76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0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1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2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3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4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5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83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7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8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9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0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1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2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0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84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5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6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7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8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9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7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91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2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3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4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5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6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800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802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803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8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7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925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867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817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811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2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3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4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5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6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24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18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9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0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1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2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3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1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25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6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7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8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9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0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8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2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3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4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5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6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7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45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9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0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1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2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3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4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2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6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7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8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9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0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1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9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53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4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5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6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7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8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66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60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1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2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3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4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5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924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874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868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9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0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1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2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3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1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75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6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7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8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9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0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8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2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3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4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5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6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7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95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9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0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1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2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3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4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2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96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7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8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9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0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1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9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03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4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5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6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7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8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16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0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1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2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3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4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5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23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7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8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9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0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1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2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926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928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9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05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99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94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93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4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4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5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6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6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8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9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04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99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99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0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1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1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3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3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4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05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053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054" name="Title Text"/>
          <p:cNvSpPr txBox="1">
            <a:spLocks noGrp="1"/>
          </p:cNvSpPr>
          <p:nvPr>
            <p:ph type="title"/>
          </p:nvPr>
        </p:nvSpPr>
        <p:spPr>
          <a:xfrm>
            <a:off x="457200" y="204786"/>
            <a:ext cx="3008435" cy="871539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055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537" y="204788"/>
            <a:ext cx="5111263" cy="4389836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6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435" cy="3518297"/>
          </a:xfrm>
          <a:prstGeom prst="rect">
            <a:avLst/>
          </a:prstGeom>
        </p:spPr>
        <p:txBody>
          <a:bodyPr lIns="44450" tIns="44450" rIns="44450" bIns="44450"/>
          <a:lstStyle/>
          <a:p>
            <a: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0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178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120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070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064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5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6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7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8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9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77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1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2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3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4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5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6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84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8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9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0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1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2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3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1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85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6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7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8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9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0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8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2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3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4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5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6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7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05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9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0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1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2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3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4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2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06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7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8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9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0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1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9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13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4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5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6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7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8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177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7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121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2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3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4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5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6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34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28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9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0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1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2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3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1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5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6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7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8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9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0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8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2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3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4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5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6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7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55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9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0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1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2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3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4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2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56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7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8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9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0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1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9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63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4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5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6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7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8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76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70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1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2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3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4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5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179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181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182" name="Title Text"/>
          <p:cNvSpPr txBox="1">
            <a:spLocks noGrp="1"/>
          </p:cNvSpPr>
          <p:nvPr>
            <p:ph type="title"/>
          </p:nvPr>
        </p:nvSpPr>
        <p:spPr>
          <a:xfrm>
            <a:off x="1792165" y="3600450"/>
            <a:ext cx="5486401" cy="425054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1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165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165" y="4025503"/>
            <a:ext cx="5486401" cy="603648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306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248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198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192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3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4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5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6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7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05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99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0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1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2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3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4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2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06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7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8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9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0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1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9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13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4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5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6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7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8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26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0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1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2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3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4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5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33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7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8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9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0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1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2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0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34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5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6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7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8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9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7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41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2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3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4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5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6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305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255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249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0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1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2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3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4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2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56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7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8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9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0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1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9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63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4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5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6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7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8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76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0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1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2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3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4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5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83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7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8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9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0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1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2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0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84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5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6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7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8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9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7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1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2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3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4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5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6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04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8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9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0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1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2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3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307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309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310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311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43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37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32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31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2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3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4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5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5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7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43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38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37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8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8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9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0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2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3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2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43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436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437" name="Title Text"/>
          <p:cNvSpPr txBox="1">
            <a:spLocks noGrp="1"/>
          </p:cNvSpPr>
          <p:nvPr>
            <p:ph type="title"/>
          </p:nvPr>
        </p:nvSpPr>
        <p:spPr>
          <a:xfrm>
            <a:off x="6362700" y="457200"/>
            <a:ext cx="1790700" cy="4114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438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457200"/>
            <a:ext cx="5231424" cy="41148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30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6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0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6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0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5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6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5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6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6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66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29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23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8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7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8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8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9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0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0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2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3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2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28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23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23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4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5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5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7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7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8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29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293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295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417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359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309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303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4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5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6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7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8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16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0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1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2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3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4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5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23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7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8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9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0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1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2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0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24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5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6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7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8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9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7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1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2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3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4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5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6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44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8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9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0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1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2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3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1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45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6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7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8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9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0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8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52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3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4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5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6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7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16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366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360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1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2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3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4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5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73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67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8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9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0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1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2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0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74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5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6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7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8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9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7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1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2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3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4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5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6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94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8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9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0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1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2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3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1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95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6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7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8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9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0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8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2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3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4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5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6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7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15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9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0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1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2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3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4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418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420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Title Text"/>
          <p:cNvSpPr txBox="1">
            <a:spLocks noGrp="1"/>
          </p:cNvSpPr>
          <p:nvPr>
            <p:ph type="title"/>
          </p:nvPr>
        </p:nvSpPr>
        <p:spPr>
          <a:xfrm>
            <a:off x="722435" y="3305176"/>
            <a:ext cx="7772401" cy="1021557"/>
          </a:xfrm>
          <a:prstGeom prst="rect">
            <a:avLst/>
          </a:prstGeom>
        </p:spPr>
        <p:txBody>
          <a:bodyPr lIns="44450" tIns="44450" rIns="44450" bIns="44450" anchor="t"/>
          <a:lstStyle>
            <a:lvl1pPr algn="l" defTabSz="914400">
              <a:lnSpc>
                <a:spcPct val="90000"/>
              </a:lnSpc>
              <a:defRPr sz="3000" b="1" cap="all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4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435" y="2180034"/>
            <a:ext cx="7772401" cy="1125141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544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486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436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30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1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2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3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4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5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43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37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8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9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0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1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2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0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44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5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6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7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8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9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7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1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2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3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4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5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6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64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8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9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0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1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2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3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1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65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6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7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8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9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0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8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2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3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4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5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6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7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5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9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0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1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2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3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4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543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493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487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8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9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0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1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2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0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94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5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6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7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8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9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7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1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2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3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4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5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6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4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8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9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0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1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2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3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1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15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6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7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8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9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0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8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2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3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4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5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6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7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35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9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0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1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2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3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4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42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36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7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8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9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0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1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545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547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54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90600" y="1485900"/>
            <a:ext cx="3511063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671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613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63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557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8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9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0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1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2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0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4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5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6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7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8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9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7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1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2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3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4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5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6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84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8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9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0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1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2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3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1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85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6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7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8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9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0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8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2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3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4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5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6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7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05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9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0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1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2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3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4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12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06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7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8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9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0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1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670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620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614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5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6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7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8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9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7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1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2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3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4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5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6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34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8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9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0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1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2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3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1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35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6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7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8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9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0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8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2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3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4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5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6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7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55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9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0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1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2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3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4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2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56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7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8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9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0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1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9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63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4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5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6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7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8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672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674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6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67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067" cy="479823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269" y="1151334"/>
            <a:ext cx="4041531" cy="479823"/>
          </a:xfrm>
          <a:prstGeom prst="rect">
            <a:avLst/>
          </a:prstGeom>
        </p:spPr>
        <p:txBody>
          <a:bodyPr lIns="44450" tIns="44450" rIns="44450" bIns="44450" anchor="b"/>
          <a:lstStyle/>
          <a:p>
            <a: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5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IETF Hackathon - &lt;Project name&gt;"/>
          <p:cNvSpPr txBox="1"/>
          <p:nvPr/>
        </p:nvSpPr>
        <p:spPr>
          <a:xfrm>
            <a:off x="3045582" y="4731544"/>
            <a:ext cx="3190936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535353"/>
                </a:solidFill>
              </a:defRPr>
            </a:lvl1pPr>
          </a:lstStyle>
          <a:p>
            <a:r>
              <a:rPr dirty="0"/>
              <a:t>IETF Hackathon </a:t>
            </a:r>
            <a:r>
              <a:rPr lang="en-US" dirty="0"/>
              <a:t>–</a:t>
            </a:r>
            <a:r>
              <a:rPr dirty="0"/>
              <a:t> </a:t>
            </a:r>
            <a:r>
              <a:rPr lang="en-US" dirty="0"/>
              <a:t>MEF EVC Service Models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ntanude/unimgr/tree/dem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santanu.de@Xoriant.Com" TargetMode="External"/><Relationship Id="rId2" Type="http://schemas.openxmlformats.org/officeDocument/2006/relationships/hyperlink" Target="mailto:Kiran.Ambardekar@Xoriant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ef.net/Assets/Technical_Specifications/PDF/MEF_6.2.pdf" TargetMode="External"/><Relationship Id="rId4" Type="http://schemas.openxmlformats.org/officeDocument/2006/relationships/hyperlink" Target="https://www.mef.net/Assets/Technical_Specifications/PDF/MEF_58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Title 1"/>
          <p:cNvSpPr txBox="1">
            <a:spLocks noGrp="1"/>
          </p:cNvSpPr>
          <p:nvPr>
            <p:ph type="ctrTitle"/>
          </p:nvPr>
        </p:nvSpPr>
        <p:spPr>
          <a:xfrm>
            <a:off x="363721" y="465834"/>
            <a:ext cx="4431904" cy="251717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 sz="3900"/>
            </a:pPr>
            <a:r>
              <a:rPr dirty="0"/>
              <a:t>IETF Hackathon:</a:t>
            </a:r>
          </a:p>
          <a:p>
            <a:pPr>
              <a:defRPr sz="3900"/>
            </a:pPr>
            <a:r>
              <a:rPr lang="en-US" sz="3900" b="1" dirty="0"/>
              <a:t>MEF EVC Service YANG Models in </a:t>
            </a:r>
            <a:r>
              <a:rPr lang="en-US" sz="3900" b="1" dirty="0" err="1"/>
              <a:t>Unimgr</a:t>
            </a:r>
            <a:r>
              <a:rPr lang="en-US" sz="3900" b="1" dirty="0"/>
              <a:t> Project of ODL</a:t>
            </a:r>
            <a:endParaRPr dirty="0"/>
          </a:p>
        </p:txBody>
      </p:sp>
      <p:sp>
        <p:nvSpPr>
          <p:cNvPr id="1449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211122" y="3639353"/>
            <a:ext cx="4737101" cy="168589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 sz="2400"/>
            </a:pPr>
            <a:r>
              <a:rPr dirty="0"/>
              <a:t>IETF 10</a:t>
            </a:r>
            <a:r>
              <a:rPr lang="en-US" dirty="0"/>
              <a:t>2</a:t>
            </a:r>
            <a:endParaRPr dirty="0"/>
          </a:p>
          <a:p>
            <a:pPr>
              <a:lnSpc>
                <a:spcPct val="90000"/>
              </a:lnSpc>
              <a:defRPr sz="2400"/>
            </a:pPr>
            <a:r>
              <a:rPr lang="en-US" dirty="0"/>
              <a:t>14-15</a:t>
            </a:r>
            <a:r>
              <a:rPr dirty="0"/>
              <a:t> </a:t>
            </a:r>
            <a:r>
              <a:rPr lang="en-US" dirty="0"/>
              <a:t>July</a:t>
            </a:r>
            <a:r>
              <a:rPr dirty="0"/>
              <a:t>, 2018 </a:t>
            </a:r>
          </a:p>
          <a:p>
            <a:pPr>
              <a:lnSpc>
                <a:spcPct val="90000"/>
              </a:lnSpc>
              <a:defRPr sz="2400"/>
            </a:pPr>
            <a:r>
              <a:rPr lang="en-US" dirty="0"/>
              <a:t>Montreal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D19896-BA77-D141-BB18-D0BCEE2A1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643438" y="642938"/>
            <a:ext cx="5143500" cy="385762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Hackathon Plan</a:t>
            </a:r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46099" y="1454150"/>
            <a:ext cx="5889011" cy="3567113"/>
          </a:xfrm>
          <a:prstGeom prst="rect">
            <a:avLst/>
          </a:prstGeom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/>
              <a:t>Implementing E-LAN services</a:t>
            </a:r>
            <a:endParaRPr dirty="0"/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dirty="0"/>
              <a:t>MEF 6.2 and MEF 10.3</a:t>
            </a:r>
            <a:endParaRPr dirty="0"/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dirty="0"/>
              <a:t>E-Line services in London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dirty="0"/>
              <a:t>Trying to get E-LAN services working</a:t>
            </a:r>
            <a:endParaRPr dirty="0"/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endParaRPr dirty="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/>
              <a:t>KISS</a:t>
            </a:r>
            <a:endParaRPr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6F694A-D522-5F4C-8814-D61F256714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120" y="2602544"/>
            <a:ext cx="5191760" cy="184444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got done</a:t>
            </a:r>
          </a:p>
        </p:txBody>
      </p:sp>
      <p:sp>
        <p:nvSpPr>
          <p:cNvPr id="145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199" y="1200150"/>
            <a:ext cx="7940441" cy="3567113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189186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/>
              <a:t>Have E-LAN services running</a:t>
            </a:r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rPr lang="en-US" dirty="0"/>
              <a:t>Kind of</a:t>
            </a:r>
          </a:p>
          <a:p>
            <a:pPr marL="1081815" lvl="2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rPr lang="en-US" dirty="0"/>
              <a:t>All port LAN service – EPLAN</a:t>
            </a:r>
          </a:p>
          <a:p>
            <a:pPr marL="1081815" lvl="2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rPr lang="en-US" dirty="0"/>
              <a:t>VLAN based service - EVPLAN</a:t>
            </a:r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rPr lang="en-US" dirty="0">
                <a:hlinkClick r:id="rId2"/>
              </a:rPr>
              <a:t>https://github.com/santanude/unimgr/tree/demo</a:t>
            </a:r>
            <a:endParaRPr lang="en-US" dirty="0"/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rPr lang="en-US" dirty="0"/>
              <a:t>From P2P to M2M service. Replication in the PE node</a:t>
            </a:r>
            <a:endParaRPr dirty="0"/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rPr lang="en-US" dirty="0"/>
              <a:t>Link to test results will be posted later</a:t>
            </a:r>
            <a:endParaRPr dirty="0"/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rPr lang="en-US" dirty="0"/>
              <a:t>Link to demo will be posted later</a:t>
            </a:r>
            <a:endParaRPr dirty="0"/>
          </a:p>
        </p:txBody>
      </p:sp>
      <p:sp>
        <p:nvSpPr>
          <p:cNvPr id="145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we learned</a:t>
            </a:r>
          </a:p>
        </p:txBody>
      </p:sp>
      <p:sp>
        <p:nvSpPr>
          <p:cNvPr id="146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20699" y="1530350"/>
            <a:ext cx="7243000" cy="3052416"/>
          </a:xfrm>
          <a:prstGeom prst="rect">
            <a:avLst/>
          </a:prstGeom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/>
              <a:t>Specifying a range or set of values is a problem</a:t>
            </a:r>
            <a:endParaRPr dirty="0"/>
          </a:p>
          <a:p>
            <a:pPr marL="685800" lvl="1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rPr lang="en-US" dirty="0"/>
              <a:t>RFC 7950 (YANG 1.1) allows a value</a:t>
            </a:r>
            <a:endParaRPr dirty="0"/>
          </a:p>
          <a:p>
            <a:pPr marL="685800" lvl="1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rPr lang="en-US" dirty="0"/>
              <a:t>VLANs can be a range or set </a:t>
            </a:r>
            <a:r>
              <a:rPr lang="en-US"/>
              <a:t>of values (1-4094)</a:t>
            </a:r>
            <a:endParaRPr lang="en-US" dirty="0"/>
          </a:p>
          <a:p>
            <a:pPr marL="685800" lvl="1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rPr lang="en-US" dirty="0"/>
              <a:t>Need a way to specify a range or set of values</a:t>
            </a:r>
          </a:p>
          <a:p>
            <a:pPr marL="685800" lvl="1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rPr lang="en-US" dirty="0"/>
              <a:t>Nice to have</a:t>
            </a:r>
            <a:endParaRPr dirty="0"/>
          </a:p>
        </p:txBody>
      </p:sp>
      <p:sp>
        <p:nvSpPr>
          <p:cNvPr id="146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Wrap Up</a:t>
            </a:r>
          </a:p>
        </p:txBody>
      </p:sp>
      <p:sp>
        <p:nvSpPr>
          <p:cNvPr id="1465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457199" y="1200150"/>
            <a:ext cx="4351864" cy="356711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rPr dirty="0"/>
              <a:t>Team members:</a:t>
            </a:r>
            <a:endParaRPr lang="en-US" dirty="0"/>
          </a:p>
          <a:p>
            <a:pPr>
              <a:lnSpc>
                <a:spcPct val="90000"/>
              </a:lnSpc>
              <a:spcBef>
                <a:spcPts val="500"/>
              </a:spcBef>
              <a:buSzTx/>
              <a:defRPr sz="2400"/>
            </a:pPr>
            <a:r>
              <a:rPr lang="en-US" sz="1700" dirty="0"/>
              <a:t>Kiran </a:t>
            </a:r>
            <a:r>
              <a:rPr lang="en-US" sz="1700" dirty="0" err="1"/>
              <a:t>Ambardekar</a:t>
            </a:r>
            <a:r>
              <a:rPr lang="en-US" sz="1700" dirty="0"/>
              <a:t> (</a:t>
            </a:r>
            <a:r>
              <a:rPr lang="en-US" sz="1700" dirty="0">
                <a:hlinkClick r:id="rId2"/>
              </a:rPr>
              <a:t>Kiran.Ambardekar@Xoriant.Com</a:t>
            </a:r>
            <a:r>
              <a:rPr lang="en-US" sz="1700" dirty="0"/>
              <a:t>)</a:t>
            </a:r>
          </a:p>
          <a:p>
            <a:pPr>
              <a:lnSpc>
                <a:spcPct val="90000"/>
              </a:lnSpc>
              <a:spcBef>
                <a:spcPts val="500"/>
              </a:spcBef>
              <a:buSzTx/>
              <a:defRPr sz="2400"/>
            </a:pPr>
            <a:r>
              <a:rPr lang="en-US" sz="1700" dirty="0" err="1"/>
              <a:t>Santanu</a:t>
            </a:r>
            <a:r>
              <a:rPr lang="en-US" sz="1700" dirty="0"/>
              <a:t> De (</a:t>
            </a:r>
            <a:r>
              <a:rPr lang="en-US" sz="1700" dirty="0">
                <a:hlinkClick r:id="rId3"/>
              </a:rPr>
              <a:t>santanu.de@Xoriant.Com</a:t>
            </a:r>
            <a:r>
              <a:rPr lang="en-US" sz="1700" dirty="0"/>
              <a:t>)</a:t>
            </a:r>
          </a:p>
          <a:p>
            <a:pPr>
              <a:lnSpc>
                <a:spcPct val="90000"/>
              </a:lnSpc>
              <a:spcBef>
                <a:spcPts val="500"/>
              </a:spcBef>
              <a:buSzTx/>
              <a:defRPr sz="2400"/>
            </a:pPr>
            <a:r>
              <a:rPr lang="en-US" sz="1700" dirty="0" err="1"/>
              <a:t>Shrinvas</a:t>
            </a:r>
            <a:r>
              <a:rPr lang="en-US" sz="1700" dirty="0"/>
              <a:t> Joshi (</a:t>
            </a:r>
            <a:r>
              <a:rPr lang="en-US" sz="1700" dirty="0" err="1"/>
              <a:t>shrinivas.joshi@Xoriant.Com</a:t>
            </a:r>
            <a:r>
              <a:rPr lang="en-US" sz="1700" dirty="0"/>
              <a:t>)</a:t>
            </a:r>
            <a:endParaRPr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800"/>
            </a:pPr>
            <a:endParaRPr lang="en-US"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800"/>
            </a:pPr>
            <a:r>
              <a:rPr dirty="0"/>
              <a:t>First timers @ IETF/Hackathon: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dirty="0"/>
          </a:p>
        </p:txBody>
      </p:sp>
      <p:sp>
        <p:nvSpPr>
          <p:cNvPr id="1466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467" name="Content Placeholder 2"/>
          <p:cNvSpPr txBox="1"/>
          <p:nvPr/>
        </p:nvSpPr>
        <p:spPr>
          <a:xfrm>
            <a:off x="5019228" y="1162050"/>
            <a:ext cx="3955435" cy="359251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 dirty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dirty="0"/>
              <a:t>Legato - EVC Services YANG </a:t>
            </a:r>
            <a:r>
              <a:rPr lang="en-US" u="sng" dirty="0"/>
              <a:t>(</a:t>
            </a:r>
            <a:r>
              <a:rPr lang="en-US" dirty="0">
                <a:hlinkClick r:id="rId4"/>
              </a:rPr>
              <a:t>https://www.mef.net/Assets/Technical_Specifications/PDF/MEF_58.pdf</a:t>
            </a:r>
            <a:r>
              <a:rPr lang="en-US" dirty="0"/>
              <a:t>)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dirty="0"/>
              <a:t>EVC Ethernet Services Definitions (</a:t>
            </a:r>
            <a:r>
              <a:rPr lang="en-US" dirty="0">
                <a:hlinkClick r:id="rId5"/>
              </a:rPr>
              <a:t>https://www.mef.net/Assets/Technical_Specifications/PDF/MEF_6.2.pdf</a:t>
            </a:r>
            <a:r>
              <a:rPr lang="en-US" dirty="0"/>
              <a:t>)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dirty="0"/>
              <a:t>Ethernet Service Attributes https://</a:t>
            </a:r>
            <a:r>
              <a:rPr lang="en-US" dirty="0" err="1"/>
              <a:t>www.mef.net</a:t>
            </a:r>
            <a:r>
              <a:rPr lang="en-US" dirty="0"/>
              <a:t>/Assets/</a:t>
            </a:r>
            <a:r>
              <a:rPr lang="en-US" dirty="0" err="1"/>
              <a:t>Technical_Specifications</a:t>
            </a:r>
            <a:r>
              <a:rPr lang="en-US" dirty="0"/>
              <a:t>/PDF/MEF_10.3.pdf</a:t>
            </a:r>
          </a:p>
          <a:p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277</Words>
  <Application>Microsoft Macintosh PowerPoint</Application>
  <PresentationFormat>On-screen Show (16:9)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Office Theme</vt:lpstr>
      <vt:lpstr>IETF Hackathon: MEF EVC Service YANG Models in Unimgr Project of ODL</vt:lpstr>
      <vt:lpstr>Hackathon Plan</vt:lpstr>
      <vt:lpstr>What got done</vt:lpstr>
      <vt:lpstr>What we learned</vt:lpstr>
      <vt:lpstr>Wrap Up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IETF Hackathon: &lt;Project Name&gt;</dc:title>
  <cp:lastModifiedBy>Mahesh Jethanandani</cp:lastModifiedBy>
  <cp:revision>8</cp:revision>
  <dcterms:modified xsi:type="dcterms:W3CDTF">2018-07-15T16:00:39Z</dcterms:modified>
</cp:coreProperties>
</file>