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52499" y="444499"/>
            <a:ext cx="11099801" cy="2159001"/>
          </a:xfrm>
          <a:prstGeom prst="rect">
            <a:avLst/>
          </a:prstGeom>
        </p:spPr>
        <p:txBody>
          <a:bodyPr/>
          <a:lstStyle>
            <a:lvl1pPr defTabSz="830862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952499" y="2603500"/>
            <a:ext cx="11099801" cy="6286500"/>
          </a:xfrm>
          <a:prstGeom prst="rect">
            <a:avLst/>
          </a:prstGeom>
        </p:spPr>
        <p:txBody>
          <a:bodyPr/>
          <a:lstStyle>
            <a:lvl1pPr marL="419805" indent="-419805" defTabSz="830862">
              <a:spcBef>
                <a:spcPts val="5900"/>
              </a:spcBef>
              <a:defRPr sz="3400"/>
            </a:lvl1pPr>
            <a:lvl2pPr marL="864305" indent="-419805" defTabSz="830862">
              <a:spcBef>
                <a:spcPts val="5100"/>
              </a:spcBef>
              <a:defRPr sz="3400"/>
            </a:lvl2pPr>
            <a:lvl3pPr marL="1308805" indent="-419805" defTabSz="830862">
              <a:defRPr sz="3400"/>
            </a:lvl3pPr>
            <a:lvl4pPr marL="1753305" indent="-419805" defTabSz="830862">
              <a:spcBef>
                <a:spcPts val="3400"/>
              </a:spcBef>
              <a:defRPr sz="3400"/>
            </a:lvl4pPr>
            <a:lvl5pPr marL="2197805" indent="-419805" defTabSz="830862">
              <a:spcBef>
                <a:spcPts val="250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</p:spPr>
        <p:txBody>
          <a:bodyPr/>
          <a:lstStyle>
            <a:lvl1pPr defTabSz="830862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ISHI.spac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ot.schema.or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ISHI: Work on IoT Semantic/Hypermedia Interoperabil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WISHI: Work on IoT Semantic/Hypermedia Interoperability  </a:t>
            </a:r>
          </a:p>
        </p:txBody>
      </p:sp>
      <p:sp>
        <p:nvSpPr>
          <p:cNvPr id="129" name="IRTF T2TRG: Thing-to-Thing Research Group…"/>
          <p:cNvSpPr txBox="1"/>
          <p:nvPr>
            <p:ph type="subTitle" sz="half" idx="1"/>
          </p:nvPr>
        </p:nvSpPr>
        <p:spPr>
          <a:xfrm>
            <a:off x="1270000" y="5029200"/>
            <a:ext cx="10464800" cy="3060552"/>
          </a:xfrm>
          <a:prstGeom prst="rect">
            <a:avLst/>
          </a:prstGeom>
        </p:spPr>
        <p:txBody>
          <a:bodyPr/>
          <a:lstStyle/>
          <a:p>
            <a:pPr/>
            <a:r>
              <a:t>IRTF T2TRG: Thing-to-Thing Research Group</a:t>
            </a:r>
          </a:p>
          <a:p>
            <a:pPr/>
            <a:r>
              <a:t>July 14/15, 2018, Montreal, CA</a:t>
            </a:r>
          </a:p>
          <a:p>
            <a:pPr/>
          </a:p>
          <a:p>
            <a:pPr/>
            <a:r>
              <a:t>Champions: </a:t>
            </a:r>
            <a:br/>
            <a:r>
              <a:t>Michael Koster, Ari Keränen, Carsten Bormann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http://WISHI.space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ISHI Hackath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WISHI Hackathon?</a:t>
            </a:r>
          </a:p>
        </p:txBody>
      </p:sp>
      <p:sp>
        <p:nvSpPr>
          <p:cNvPr id="133" name="“IETF Stack” is being used by several SD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“IETF Stack” is being used by several SDOs</a:t>
            </a:r>
          </a:p>
          <a:p>
            <a:pPr lvl="1">
              <a:spcBef>
                <a:spcPts val="1200"/>
              </a:spcBef>
            </a:pPr>
            <a:r>
              <a:t>OMA in LWM2M, OCF in OCF protocol</a:t>
            </a:r>
          </a:p>
          <a:p>
            <a:pPr lvl="1">
              <a:spcBef>
                <a:spcPts val="1200"/>
              </a:spcBef>
            </a:pPr>
            <a:r>
              <a:t>“Application layers” (really: Semantics) differ</a:t>
            </a:r>
          </a:p>
          <a:p>
            <a:pPr>
              <a:spcBef>
                <a:spcPts val="1200"/>
              </a:spcBef>
            </a:pPr>
            <a:r>
              <a:t>How do we build a global IoT out of  these shards?</a:t>
            </a:r>
          </a:p>
          <a:p>
            <a:pPr>
              <a:spcBef>
                <a:spcPts val="1200"/>
              </a:spcBef>
            </a:pPr>
            <a:r>
              <a:t>Several SDOs want to be </a:t>
            </a:r>
            <a:br/>
            <a:r>
              <a:t>the glue that binds them all</a:t>
            </a:r>
          </a:p>
          <a:p>
            <a:pPr lvl="1">
              <a:spcBef>
                <a:spcPts val="1200"/>
              </a:spcBef>
            </a:pPr>
            <a:r>
              <a:t>Example: W3C “Web of Things” (WoT)</a:t>
            </a:r>
          </a:p>
          <a:p>
            <a:pPr>
              <a:spcBef>
                <a:spcPts val="1200"/>
              </a:spcBef>
            </a:pPr>
            <a:r>
              <a:t>WISHI is the thinner that enables all that glue :-)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7" name="Existing data models 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1000"/>
              </a:spcBef>
              <a:defRPr sz="3024"/>
            </a:pPr>
            <a:r>
              <a:t>Existing data models ➔</a:t>
            </a:r>
          </a:p>
          <a:p>
            <a:pPr marL="373379" indent="-373379" defTabSz="490727">
              <a:spcBef>
                <a:spcPts val="1000"/>
              </a:spcBef>
              <a:defRPr sz="3024"/>
            </a:pPr>
            <a:r>
              <a:t>“Semantic Web” technologies (RDF) ➔ </a:t>
            </a:r>
            <a:r>
              <a:rPr u="sng">
                <a:hlinkClick r:id="rId2" invalidUrl="" action="" tgtFrame="" tooltip="" history="1" highlightClick="0" endSnd="0"/>
              </a:rPr>
              <a:t>iot.schema.org</a:t>
            </a:r>
          </a:p>
          <a:p>
            <a:pPr marL="373379" indent="-373379" defTabSz="490727">
              <a:spcBef>
                <a:spcPts val="1000"/>
              </a:spcBef>
              <a:defRPr sz="3024"/>
            </a:pPr>
            <a:r>
              <a:t>Self-Description:</a:t>
            </a:r>
          </a:p>
          <a:p>
            <a:pPr lvl="1" marL="746759" indent="-373379" defTabSz="490727">
              <a:spcBef>
                <a:spcPts val="1000"/>
              </a:spcBef>
              <a:defRPr sz="3024"/>
            </a:pPr>
            <a:r>
              <a:t>Web linking (Link-Format), as defined in RFC 6690</a:t>
            </a:r>
          </a:p>
          <a:p>
            <a:pPr lvl="1" marL="746759" indent="-373379" defTabSz="490727">
              <a:spcBef>
                <a:spcPts val="1000"/>
              </a:spcBef>
              <a:defRPr sz="3024"/>
            </a:pPr>
            <a:r>
              <a:t>Thing Description (under construction at W3C WoT), </a:t>
            </a:r>
            <a:br/>
            <a:r>
              <a:t>the ultimate semantic glue</a:t>
            </a:r>
          </a:p>
          <a:p>
            <a:pPr marL="373379" indent="-373379" defTabSz="490727">
              <a:spcBef>
                <a:spcPts val="1000"/>
              </a:spcBef>
              <a:defRPr sz="3024"/>
            </a:pPr>
            <a:r>
              <a:t>Directories</a:t>
            </a:r>
          </a:p>
          <a:p>
            <a:pPr lvl="1" marL="746759" indent="-373379" defTabSz="490727">
              <a:spcBef>
                <a:spcPts val="1000"/>
              </a:spcBef>
              <a:defRPr sz="3024"/>
            </a:pPr>
            <a:r>
              <a:t>RD: Resource Directory (draft-core-resource-directory); Variants of that for LWM2M and OCF</a:t>
            </a:r>
          </a:p>
          <a:p>
            <a:pPr lvl="1" marL="746759" indent="-373379" defTabSz="490727">
              <a:spcBef>
                <a:spcPts val="1000"/>
              </a:spcBef>
              <a:defRPr sz="3024"/>
            </a:pPr>
            <a:r>
              <a:t>TDir: Thing Directory (W3C)</a:t>
            </a:r>
          </a:p>
          <a:p>
            <a:pPr marL="373379" indent="-373379" defTabSz="490727">
              <a:spcBef>
                <a:spcPts val="1000"/>
              </a:spcBef>
              <a:defRPr sz="3024"/>
            </a:pPr>
            <a:r>
              <a:t>Code: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Lots</a:t>
            </a:r>
            <a:r>
              <a:t>, including Node-WoT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we d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did</a:t>
            </a:r>
          </a:p>
        </p:txBody>
      </p:sp>
      <p:sp>
        <p:nvSpPr>
          <p:cNvPr id="141" name="Lots of infrastructure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900"/>
              </a:spcBef>
              <a:defRPr sz="2772"/>
            </a:pPr>
            <a:r>
              <a:t>Lots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infrastructure</a:t>
            </a:r>
            <a:r>
              <a:t> work</a:t>
            </a:r>
          </a:p>
          <a:p>
            <a:pPr lvl="1" marL="684529" indent="-342264" defTabSz="449833">
              <a:spcBef>
                <a:spcPts val="900"/>
              </a:spcBef>
              <a:defRPr sz="2772"/>
            </a:pPr>
            <a:r>
              <a:t>Closed about 40 issues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node-wot</a:t>
            </a:r>
          </a:p>
          <a:p>
            <a:pPr lvl="1" marL="684529" indent="-342264" defTabSz="449833">
              <a:spcBef>
                <a:spcPts val="900"/>
              </a:spcBef>
              <a:defRPr sz="2772"/>
            </a:pPr>
            <a:r>
              <a:t>Fixed david-based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Resource Directory</a:t>
            </a:r>
            <a:r>
              <a:t> implementation, </a:t>
            </a:r>
            <a:br/>
            <a:r>
              <a:t>so it can be used as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Thing Directory</a:t>
            </a:r>
            <a:r>
              <a:t> in the future</a:t>
            </a:r>
          </a:p>
          <a:p>
            <a:pPr marL="342264" indent="-342264" defTabSz="449833">
              <a:spcBef>
                <a:spcPts val="900"/>
              </a:spcBef>
              <a:defRPr sz="2772"/>
            </a:pPr>
            <a:r>
              <a:t>Integrated node-wot with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Philips Hue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IKEA Trådfri</a:t>
            </a:r>
          </a:p>
          <a:p>
            <a:pPr marL="342264" indent="-342264" defTabSz="449833">
              <a:spcBef>
                <a:spcPts val="900"/>
              </a:spcBef>
              <a:defRPr sz="2772"/>
            </a:pPr>
            <a:r>
              <a:t>TDir accessible on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cloud</a:t>
            </a:r>
            <a:r>
              <a:t>, debug interface;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LWM2M</a:t>
            </a:r>
            <a:r>
              <a:t> management server running; update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TD generator</a:t>
            </a:r>
            <a:r>
              <a:t>, make it work with a bunch of sensors;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WoT servient</a:t>
            </a:r>
            <a:r>
              <a:t> interacting with LMW2M client now</a:t>
            </a:r>
          </a:p>
          <a:p>
            <a:pPr marL="342264" indent="-342264" defTabSz="449833">
              <a:spcBef>
                <a:spcPts val="900"/>
              </a:spcBef>
              <a:defRPr sz="2772"/>
            </a:pPr>
            <a:r>
              <a:t>Several things,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OCF bridge</a:t>
            </a:r>
            <a:r>
              <a:t>, self-reporting, now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exposed at TD</a:t>
            </a:r>
            <a:r>
              <a:t>, need to update some versions though; need to do more discovery</a:t>
            </a:r>
          </a:p>
          <a:p>
            <a:pPr marL="342264" indent="-342264" defTabSz="449833">
              <a:spcBef>
                <a:spcPts val="900"/>
              </a:spcBef>
              <a:defRPr sz="2772"/>
            </a:pPr>
            <a:r>
              <a:t>Pi3 + Avahi as a starting point for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DNS-SD/RD</a:t>
            </a:r>
            <a:r>
              <a:t>, agent-based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export</a:t>
            </a:r>
            <a:r>
              <a:t> from RD to DNS-SD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we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learned</a:t>
            </a:r>
          </a:p>
        </p:txBody>
      </p:sp>
      <p:sp>
        <p:nvSpPr>
          <p:cNvPr id="145" name="1.5 days is too short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1.5 days is too short…</a:t>
            </a:r>
          </a:p>
          <a:p>
            <a:pPr lvl="1">
              <a:spcBef>
                <a:spcPts val="1200"/>
              </a:spcBef>
            </a:pPr>
            <a:r>
              <a:t>need to do more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online hackathons</a:t>
            </a:r>
            <a:r>
              <a:t>!</a:t>
            </a:r>
          </a:p>
          <a:p>
            <a:pPr lvl="1">
              <a:spcBef>
                <a:spcPts val="1200"/>
              </a:spcBef>
            </a:pPr>
            <a:r>
              <a:t>Lots of things/Things are now coming together</a:t>
            </a:r>
          </a:p>
          <a:p>
            <a:pPr>
              <a:spcBef>
                <a:spcPts val="1200"/>
              </a:spcBef>
            </a:pPr>
            <a:r>
              <a:t>Identified a number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research topics</a:t>
            </a:r>
            <a:r>
              <a:t> that will need work to get a more comprehensive solution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