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0" r:id="rId4"/>
    <p:sldId id="264" r:id="rId5"/>
    <p:sldId id="261" r:id="rId6"/>
    <p:sldId id="259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94632"/>
  </p:normalViewPr>
  <p:slideViewPr>
    <p:cSldViewPr snapToGrid="0" snapToObjects="1">
      <p:cViewPr varScale="1">
        <p:scale>
          <a:sx n="147" d="100"/>
          <a:sy n="14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8" d="100"/>
          <a:sy n="68" d="100"/>
        </p:scale>
        <p:origin x="24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56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47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2549193" y="4731029"/>
            <a:ext cx="349069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Network Time Security (NTS)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foxfranke/nts-hackathon" TargetMode="External"/><Relationship Id="rId3" Type="http://schemas.openxmlformats.org/officeDocument/2006/relationships/hyperlink" Target="https://datatracker.ietf.org/doc/draft-ietf-ntp-using-nts-for-ntp/" TargetMode="External"/><Relationship Id="rId7" Type="http://schemas.openxmlformats.org/officeDocument/2006/relationships/hyperlink" Target="https://datatracker.ietf.org/doc/rfc7822/" TargetMode="External"/><Relationship Id="rId12" Type="http://schemas.openxmlformats.org/officeDocument/2006/relationships/hyperlink" Target="https://github.com/bifurcation/mint" TargetMode="External"/><Relationship Id="rId2" Type="http://schemas.openxmlformats.org/officeDocument/2006/relationships/hyperlink" Target="https://datatracker.ietf.org/wg/n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rfc5297/" TargetMode="External"/><Relationship Id="rId11" Type="http://schemas.openxmlformats.org/officeDocument/2006/relationships/hyperlink" Target="https://github.com/beevik/ntp" TargetMode="External"/><Relationship Id="rId5" Type="http://schemas.openxmlformats.org/officeDocument/2006/relationships/hyperlink" Target="https://datatracker.ietf.org/doc/rfc5905/" TargetMode="External"/><Relationship Id="rId10" Type="http://schemas.openxmlformats.org/officeDocument/2006/relationships/hyperlink" Target="https://gitlab.com/MLanger/ntp" TargetMode="External"/><Relationship Id="rId4" Type="http://schemas.openxmlformats.org/officeDocument/2006/relationships/hyperlink" Target="https://datatracker.ietf.org/doc/draft-dansarie-nts/" TargetMode="External"/><Relationship Id="rId9" Type="http://schemas.openxmlformats.org/officeDocument/2006/relationships/hyperlink" Target="https://gitlab.com/MLanger/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Network Time Security (NTS)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6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1"/>
            <a:ext cx="5889011" cy="311311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Integration of NTS with different NTP implementation</a:t>
            </a:r>
            <a:br>
              <a:rPr lang="en-US"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draft-ietf-ntp-using-nts-for-ntp-12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draft-dansarie-nts-00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Verifying interoperability between various NTS implementations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Team and Technology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r>
              <a:rPr lang="en-US" sz="2000" dirty="0"/>
              <a:t>NTS-M (Martin) - draft-ietf-ntp-using-nts-for-ntp-11 (C++)</a:t>
            </a:r>
          </a:p>
          <a:p>
            <a:r>
              <a:rPr lang="en-US" sz="2000" dirty="0"/>
              <a:t>NTS-D (Daniel) - draft-ietf-ntp-using-nts-for-ntp-11 (Python)</a:t>
            </a:r>
          </a:p>
          <a:p>
            <a:r>
              <a:rPr lang="en-US" sz="2000" dirty="0"/>
              <a:t>NTS-S (Sweden) - Malmö team - draft-dansarie-nts-00 (</a:t>
            </a:r>
            <a:r>
              <a:rPr lang="en-US" sz="2000" dirty="0" err="1"/>
              <a:t>golang</a:t>
            </a:r>
            <a:r>
              <a:rPr lang="en-US" sz="2000" dirty="0"/>
              <a:t>) </a:t>
            </a:r>
          </a:p>
          <a:p>
            <a:r>
              <a:rPr lang="en-US" sz="2000" dirty="0"/>
              <a:t>NTS-N (NTF - draft-ietf-ntp-using-nts-for-ntp-12) (NTPD)</a:t>
            </a:r>
          </a:p>
          <a:p>
            <a:r>
              <a:rPr lang="en-US" sz="2000" dirty="0"/>
              <a:t>NTS-O (Jean-Philippe - draft-ietf-ntp-using-nts-for-ntp-12) (</a:t>
            </a:r>
            <a:r>
              <a:rPr lang="en-US" sz="2000" dirty="0" err="1"/>
              <a:t>OpenNTPD</a:t>
            </a:r>
            <a:r>
              <a:rPr lang="en-US" sz="20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18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/>
              <a:t>NTP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2"/>
              </a:rPr>
              <a:t>https://datatracker.ietf.org/wg/ntp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de-DE" sz="11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 err="1"/>
              <a:t>Involved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3"/>
              </a:rPr>
              <a:t>draft-ietf-ntp-using-nts-for-ntp-1</a:t>
            </a:r>
            <a:r>
              <a:rPr lang="de-DE" sz="2400" dirty="0"/>
              <a:t>2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4"/>
              </a:rPr>
              <a:t>draft-dansarie-nts-00</a:t>
            </a:r>
            <a:r>
              <a:rPr lang="de-DE" sz="2400" dirty="0"/>
              <a:t> 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5"/>
              </a:rPr>
              <a:t>RFC 5905 (NTPv4)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6"/>
              </a:rPr>
              <a:t>RFC 5297 (AES-SIV)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7"/>
              </a:rPr>
              <a:t>RFC 7822 (NTP EF)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de-DE" sz="11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solidFill>
                  <a:srgbClr val="FF0000"/>
                </a:solidFill>
                <a:hlinkClick r:id="rId8"/>
              </a:rPr>
              <a:t>https://github.com/dfoxfranke/nts-hackathon</a:t>
            </a:r>
            <a:endParaRPr lang="de-DE" sz="2400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9"/>
              </a:rPr>
              <a:t>https://gitlab.com/MLanger/nts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10"/>
              </a:rPr>
              <a:t>https://gitlab.com/MLanger/ntp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11"/>
              </a:rPr>
              <a:t>https://github.com/beevik/ntp</a:t>
            </a:r>
            <a:endParaRPr lang="de-DE" sz="24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/>
              <a:t>TLS 1.3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/>
              <a:t> </a:t>
            </a:r>
            <a:r>
              <a:rPr lang="de-DE" sz="2400" dirty="0">
                <a:hlinkClick r:id="rId12"/>
              </a:rPr>
              <a:t>https://github.com/bifurcation/mint</a:t>
            </a:r>
            <a:r>
              <a:rPr lang="de-DE" sz="2400" dirty="0"/>
              <a:t> 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11"/>
              </a:rPr>
              <a:t>https://github.com/beevik/ntp</a:t>
            </a:r>
            <a:r>
              <a:rPr lang="de-DE" sz="2400" dirty="0"/>
              <a:t> </a:t>
            </a:r>
            <a:endParaRPr lang="de-DE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8309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2D5C-EEDB-7B47-BBB4-FF801A58E5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8CB0E-9F1E-7F4C-B8EB-9E858A09A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73" y="244917"/>
            <a:ext cx="5789024" cy="43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2358F54-09D8-EE4D-A891-671B1BC9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98183"/>
              </p:ext>
            </p:extLst>
          </p:nvPr>
        </p:nvGraphicFramePr>
        <p:xfrm>
          <a:off x="457200" y="1063229"/>
          <a:ext cx="7849892" cy="3632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614">
                  <a:extLst>
                    <a:ext uri="{9D8B030D-6E8A-4147-A177-3AD203B41FA5}">
                      <a16:colId xmlns:a16="http://schemas.microsoft.com/office/drawing/2014/main" val="3360440935"/>
                    </a:ext>
                  </a:extLst>
                </a:gridCol>
                <a:gridCol w="2677332">
                  <a:extLst>
                    <a:ext uri="{9D8B030D-6E8A-4147-A177-3AD203B41FA5}">
                      <a16:colId xmlns:a16="http://schemas.microsoft.com/office/drawing/2014/main" val="521301067"/>
                    </a:ext>
                  </a:extLst>
                </a:gridCol>
                <a:gridCol w="1084350">
                  <a:extLst>
                    <a:ext uri="{9D8B030D-6E8A-4147-A177-3AD203B41FA5}">
                      <a16:colId xmlns:a16="http://schemas.microsoft.com/office/drawing/2014/main" val="4030527434"/>
                    </a:ext>
                  </a:extLst>
                </a:gridCol>
                <a:gridCol w="2840596">
                  <a:extLst>
                    <a:ext uri="{9D8B030D-6E8A-4147-A177-3AD203B41FA5}">
                      <a16:colId xmlns:a16="http://schemas.microsoft.com/office/drawing/2014/main" val="2031390938"/>
                    </a:ext>
                  </a:extLst>
                </a:gridCol>
              </a:tblGrid>
              <a:tr h="53422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37988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/>
                        <a:t>draft-ietf-ntp-using-nts-for-ntp-11/12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Continuation of hackathon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60525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Daniel</a:t>
                      </a:r>
                    </a:p>
                    <a:p>
                      <a:pPr algn="l"/>
                      <a:r>
                        <a:rPr lang="de-DE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Lavinia Lee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draft-ietf-ntp-using-nts-for-ntp-11/12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Continuation of hackathon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6862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Team 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/>
                        <a:t>draft-dansarie-nts-00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Golang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NTP in FPGA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37541"/>
                  </a:ext>
                </a:extLst>
              </a:tr>
              <a:tr h="74792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Network Time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draft-ietf-ntp-using-nts-for-ntp-12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Start of NTS integration in NTP’s reference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0396"/>
                  </a:ext>
                </a:extLst>
              </a:tr>
              <a:tr h="747921"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Jean-Philippe </a:t>
                      </a:r>
                      <a:r>
                        <a:rPr lang="de-DE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Ouellet</a:t>
                      </a:r>
                      <a:r>
                        <a:rPr lang="de-DE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(</a:t>
                      </a:r>
                      <a:r>
                        <a:rPr lang="de-DE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openNTPD</a:t>
                      </a:r>
                      <a:r>
                        <a:rPr lang="de-DE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draft-ietf-ntp-using-nts-for-ntp-12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Start of implementation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2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95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</a:t>
            </a:r>
            <a:r>
              <a:rPr lang="en-US" dirty="0"/>
              <a:t>did/</a:t>
            </a:r>
            <a:r>
              <a:rPr dirty="0"/>
              <a:t>learned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54C6EBA-C799-EB4D-AE5C-E5F1AD06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1006"/>
              </p:ext>
            </p:extLst>
          </p:nvPr>
        </p:nvGraphicFramePr>
        <p:xfrm>
          <a:off x="1885406" y="1172266"/>
          <a:ext cx="6168325" cy="3488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342">
                  <a:extLst>
                    <a:ext uri="{9D8B030D-6E8A-4147-A177-3AD203B41FA5}">
                      <a16:colId xmlns:a16="http://schemas.microsoft.com/office/drawing/2014/main" val="3360440935"/>
                    </a:ext>
                  </a:extLst>
                </a:gridCol>
                <a:gridCol w="1968285">
                  <a:extLst>
                    <a:ext uri="{9D8B030D-6E8A-4147-A177-3AD203B41FA5}">
                      <a16:colId xmlns:a16="http://schemas.microsoft.com/office/drawing/2014/main" val="521301067"/>
                    </a:ext>
                  </a:extLst>
                </a:gridCol>
                <a:gridCol w="1185620">
                  <a:extLst>
                    <a:ext uri="{9D8B030D-6E8A-4147-A177-3AD203B41FA5}">
                      <a16:colId xmlns:a16="http://schemas.microsoft.com/office/drawing/2014/main" val="4030527434"/>
                    </a:ext>
                  </a:extLst>
                </a:gridCol>
                <a:gridCol w="1573078">
                  <a:extLst>
                    <a:ext uri="{9D8B030D-6E8A-4147-A177-3AD203B41FA5}">
                      <a16:colId xmlns:a16="http://schemas.microsoft.com/office/drawing/2014/main" val="2031390938"/>
                    </a:ext>
                  </a:extLst>
                </a:gridCol>
              </a:tblGrid>
              <a:tr h="500942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Martin (Server)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Python (Server)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Team Sweden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37988"/>
                  </a:ext>
                </a:extLst>
              </a:tr>
              <a:tr h="110474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Martin 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Key and time exchange</a:t>
                      </a:r>
                    </a:p>
                    <a:p>
                      <a:pPr algn="l"/>
                      <a:endParaRPr lang="en-US" noProof="0" dirty="0"/>
                    </a:p>
                    <a:p>
                      <a:pPr algn="l"/>
                      <a:r>
                        <a:rPr lang="en-US" noProof="0" dirty="0"/>
                        <a:t>Time exchange: drop of NTP mode 3 packets between Germany and Montreal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KE as demonstrated at 101 Hackathon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TLS 1.3 issues between</a:t>
                      </a:r>
                    </a:p>
                    <a:p>
                      <a:pPr algn="l"/>
                      <a:r>
                        <a:rPr lang="en-US" noProof="0" dirty="0" err="1"/>
                        <a:t>golang</a:t>
                      </a:r>
                      <a:r>
                        <a:rPr lang="en-US" noProof="0" dirty="0"/>
                        <a:t> package and </a:t>
                      </a:r>
                      <a:r>
                        <a:rPr lang="en-US" noProof="0" dirty="0" err="1"/>
                        <a:t>openssl</a:t>
                      </a:r>
                      <a:endParaRPr lang="en-US" noProof="0" dirty="0"/>
                    </a:p>
                    <a:p>
                      <a:pPr algn="l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60525"/>
                  </a:ext>
                </a:extLst>
              </a:tr>
              <a:tr h="425856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Python (Client)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KE and TE demonstrated at 101 Hackathon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6862"/>
                  </a:ext>
                </a:extLst>
              </a:tr>
              <a:tr h="500942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Team Sweden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TLS 1.3 issues between</a:t>
                      </a:r>
                    </a:p>
                    <a:p>
                      <a:pPr algn="l"/>
                      <a:r>
                        <a:rPr lang="en-US" noProof="0" dirty="0" err="1"/>
                        <a:t>golang</a:t>
                      </a:r>
                      <a:r>
                        <a:rPr lang="en-US" noProof="0" dirty="0"/>
                        <a:t> package and </a:t>
                      </a:r>
                      <a:r>
                        <a:rPr lang="en-US" noProof="0" dirty="0" err="1"/>
                        <a:t>openssl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Key and time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37541"/>
                  </a:ext>
                </a:extLst>
              </a:tr>
              <a:tr h="70131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NTF 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First phase of 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039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Wrap Up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D9A468-D3B9-2147-9C7A-C95EEC801CC0}"/>
              </a:ext>
            </a:extLst>
          </p:cNvPr>
          <p:cNvSpPr txBox="1"/>
          <p:nvPr/>
        </p:nvSpPr>
        <p:spPr>
          <a:xfrm>
            <a:off x="751668" y="1480087"/>
            <a:ext cx="760966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Interoperability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test</a:t>
            </a:r>
            <a:r>
              <a:rPr lang="de-DE" sz="2400" dirty="0" err="1"/>
              <a:t>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endParaRPr lang="de-DE" sz="2400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400" dirty="0"/>
              <a:t>The NOC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very</a:t>
            </a:r>
            <a:r>
              <a:rPr lang="de-DE" sz="2400" dirty="0"/>
              <a:t> </a:t>
            </a:r>
            <a:r>
              <a:rPr lang="de-DE" sz="2400" dirty="0" err="1"/>
              <a:t>helpful</a:t>
            </a:r>
            <a:r>
              <a:rPr lang="de-DE" sz="2400" dirty="0"/>
              <a:t>!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400" dirty="0" err="1"/>
              <a:t>Wireshark</a:t>
            </a:r>
            <a:r>
              <a:rPr lang="de-DE" sz="2400" dirty="0"/>
              <a:t> </a:t>
            </a:r>
            <a:r>
              <a:rPr lang="de-DE" sz="2400" dirty="0" err="1"/>
              <a:t>helps</a:t>
            </a:r>
            <a:r>
              <a:rPr lang="de-DE" sz="2400" dirty="0"/>
              <a:t>…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954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245</Words>
  <Application>Microsoft Macintosh PowerPoint</Application>
  <PresentationFormat>On-screen Show (16:9)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IETF Hackathon: Network Time Security (NTS)</vt:lpstr>
      <vt:lpstr>Hackathon Plan</vt:lpstr>
      <vt:lpstr>Team and Technology</vt:lpstr>
      <vt:lpstr>PowerPoint Presentation</vt:lpstr>
      <vt:lpstr>What got done</vt:lpstr>
      <vt:lpstr>What we did/learned</vt:lpstr>
      <vt:lpstr>Wrap Up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Karen O'Donoghue</cp:lastModifiedBy>
  <cp:revision>17</cp:revision>
  <dcterms:modified xsi:type="dcterms:W3CDTF">2018-07-15T17:55:11Z</dcterms:modified>
</cp:coreProperties>
</file>