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1.xml" ContentType="application/vnd.openxmlformats-officedocument.drawingml.chart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Server Full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General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Median</c:v>
                </c:pt>
                <c:pt idx="1">
                  <c:v>95th</c:v>
                </c:pt>
                <c:pt idx="2">
                  <c:v>75th</c:v>
                </c:pt>
                <c:pt idx="3">
                  <c:v>25th</c:v>
                </c:pt>
                <c:pt idx="4">
                  <c:v>5th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32958</c:v>
                </c:pt>
                <c:pt idx="1">
                  <c:v>40975</c:v>
                </c:pt>
                <c:pt idx="2">
                  <c:v>35731</c:v>
                </c:pt>
                <c:pt idx="3">
                  <c:v>31010</c:v>
                </c:pt>
                <c:pt idx="4">
                  <c:v>23878.2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Server low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numFmt formatCode="General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Median</c:v>
                </c:pt>
                <c:pt idx="1">
                  <c:v>95th</c:v>
                </c:pt>
                <c:pt idx="2">
                  <c:v>75th</c:v>
                </c:pt>
                <c:pt idx="3">
                  <c:v>25th</c:v>
                </c:pt>
                <c:pt idx="4">
                  <c:v>5th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33898</c:v>
                </c:pt>
                <c:pt idx="1">
                  <c:v>42004</c:v>
                </c:pt>
                <c:pt idx="2">
                  <c:v>36810</c:v>
                </c:pt>
                <c:pt idx="3">
                  <c:v>31606</c:v>
                </c:pt>
                <c:pt idx="4">
                  <c:v>24810.5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Spin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numFmt formatCode="General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Median</c:v>
                </c:pt>
                <c:pt idx="1">
                  <c:v>95th</c:v>
                </c:pt>
                <c:pt idx="2">
                  <c:v>75th</c:v>
                </c:pt>
                <c:pt idx="3">
                  <c:v>25th</c:v>
                </c:pt>
                <c:pt idx="4">
                  <c:v>5th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35774.5</c:v>
                </c:pt>
                <c:pt idx="1">
                  <c:v>43820.75</c:v>
                </c:pt>
                <c:pt idx="2">
                  <c:v>38542.5</c:v>
                </c:pt>
                <c:pt idx="3">
                  <c:v>32287.75</c:v>
                </c:pt>
                <c:pt idx="4">
                  <c:v>25187.25</c:v>
                </c:pt>
              </c:numCache>
            </c:numRef>
          </c:val>
        </c:ser>
        <c:gapWidth val="100"/>
        <c:overlap val="0"/>
        <c:axId val="82713063"/>
        <c:axId val="75812777"/>
      </c:barChart>
      <c:catAx>
        <c:axId val="82713063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75812777"/>
        <c:crosses val="autoZero"/>
        <c:auto val="1"/>
        <c:lblAlgn val="ctr"/>
        <c:lblOffset val="100"/>
      </c:catAx>
      <c:valAx>
        <c:axId val="75812777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82713063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  <c:dispBlanksAs val="gap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862360" y="4731480"/>
            <a:ext cx="31298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sv-S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sv-SE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One</a:t>
            </a:r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sv-SE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sv-SE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</a:t>
            </a:r>
            <a:r>
              <a:rPr b="0" lang="sv-SE" sz="3200" spc="-1" strike="noStrike">
                <a:solidFill>
                  <a:srgbClr val="888888"/>
                </a:solidFill>
                <a:latin typeface="Calibri"/>
                <a:ea typeface="Calibri"/>
              </a:rPr>
              <a:t>Three</a:t>
            </a:r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sv-SE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</a:t>
            </a:r>
            <a:r>
              <a:rPr b="0" lang="sv-SE" sz="3200" spc="-1" strike="noStrike">
                <a:solidFill>
                  <a:srgbClr val="888888"/>
                </a:solidFill>
                <a:latin typeface="Calibri"/>
                <a:ea typeface="Calibri"/>
              </a:rPr>
              <a:t>Four</a:t>
            </a:r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sv-SE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</a:t>
            </a:r>
            <a:r>
              <a:rPr b="0" lang="sv-SE" sz="3200" spc="-1" strike="noStrike">
                <a:solidFill>
                  <a:srgbClr val="888888"/>
                </a:solidFill>
                <a:latin typeface="Calibri"/>
                <a:ea typeface="Calibri"/>
              </a:rPr>
              <a:t>Five</a:t>
            </a:r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C8F18484-1356-4F91-A6E7-090D2D8CE6E0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sv-S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862360" y="4731480"/>
            <a:ext cx="31298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sv-S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sv-SE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sv-SE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sv-SE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sv-S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A4296DBE-60AA-4DEE-A8C5-71813A562D2D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sv-S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63600" y="465840"/>
            <a:ext cx="4431600" cy="2516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sv-SE" sz="39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sv-SE" sz="3900" spc="-1" strike="noStrike">
                <a:solidFill>
                  <a:srgbClr val="000000"/>
                </a:solidFill>
                <a:latin typeface="Calibri"/>
                <a:ea typeface="Calibri"/>
              </a:rPr>
              <a:t>SPIN</a:t>
            </a:r>
            <a:endParaRPr b="0" lang="sv-SE" sz="3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210960" y="3639240"/>
            <a:ext cx="4736880" cy="168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343080" indent="-34272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102</a:t>
            </a:r>
            <a:endParaRPr b="0" lang="sv-SE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14-15 July, 2018 </a:t>
            </a:r>
            <a:endParaRPr b="0" lang="sv-SE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Montreal</a:t>
            </a:r>
            <a:endParaRPr b="0" lang="sv-SE" sz="2400" spc="-1" strike="noStrike">
              <a:latin typeface="Arial"/>
            </a:endParaRPr>
          </a:p>
        </p:txBody>
      </p:sp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 rot="5400000">
            <a:off x="4643280" y="642600"/>
            <a:ext cx="5143320" cy="385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sv-S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46120" y="1454040"/>
            <a:ext cx="588852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Roundtrip time measurement of encrypted transport flows</a:t>
            </a:r>
            <a:br/>
            <a:r>
              <a:rPr b="0" lang="sv-SE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draft-quic-* 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Heuristics based approach for more robust measurements with single bit.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Making the middlebox code more viable.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DA5499E1-8255-4AF0-ABAC-165B2A0DEE1B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sv-SE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sv-S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20024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Middlebox tracks multiple connections in parallel,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Middlebox uses heuristics to reject bad RTT samples.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A sequence of Netem links to introduce delay and reordering.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Calibri"/>
              </a:rPr>
              <a:t>Network impairments have substantially different effects on the spin bit observer depending on where on path they occur.</a:t>
            </a:r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Calibri"/>
              </a:rPr>
              <a:t>The reduced sample frequency of spin bit observer does not not effect the estimated RTT substantially</a:t>
            </a:r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E2EF1A90-7AA9-4AC5-B225-A42E9F7FED09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sv-SE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Example 5% reordering with depth of 10ms</a:t>
            </a:r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0" name=""/>
          <p:cNvGraphicFramePr/>
          <p:nvPr/>
        </p:nvGraphicFramePr>
        <p:xfrm>
          <a:off x="1171440" y="1102320"/>
          <a:ext cx="6100560" cy="343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sv-S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20560" y="1530360"/>
            <a:ext cx="724248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SPIN bit rocks!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27312294-025A-4E91-A751-3ED6124CA840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sv-SE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sv-S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200240"/>
            <a:ext cx="4351680" cy="35668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Marcus Ihlar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Al Morton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Emile Stephan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  <a:ea typeface="Calibri"/>
              </a:rPr>
              <a:t>Roni Even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2A064EA6-8C20-4618-93A2-7F0F230C995A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sv-SE" sz="1200" spc="-1" strike="noStrike">
              <a:latin typeface="Times New Roman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019120" y="1162080"/>
            <a:ext cx="3954960" cy="3592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sv-SE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sv-SE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LibreOffice/6.0.3.2$Linux_X86_64 LibreOffice_project/00m0$Build-2</Application>
  <Words>144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sv-SE</dc:language>
  <cp:lastModifiedBy/>
  <dcterms:modified xsi:type="dcterms:W3CDTF">2018-07-15T20:02:30Z</dcterms:modified>
  <cp:revision>2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