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7" r:id="rId3"/>
    <p:sldId id="266" r:id="rId4"/>
    <p:sldId id="268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125" autoAdjust="0"/>
  </p:normalViewPr>
  <p:slideViewPr>
    <p:cSldViewPr>
      <p:cViewPr varScale="1">
        <p:scale>
          <a:sx n="91" d="100"/>
          <a:sy n="91" d="100"/>
        </p:scale>
        <p:origin x="1128" y="5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19F31B-378D-4EB5-ACA1-F70A1D31E791}" type="datetimeFigureOut">
              <a:rPr lang="zh-CN" altLang="en-US" smtClean="0"/>
              <a:pPr/>
              <a:t>2019/7/21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0D0D5-670F-41A6-A7D3-0BABDC5192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801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Pre-allocated Trace Option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Incremental Trace Option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Proof of Transit (POT) Option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Edge-to-Edge (E2E) Option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C2FC8-9443-4529-B5E6-40E47635F08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77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datatracker.ietf.org/doc/draft-song-ippm-postcard-based-telemetry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/>
              <a:t>Postcard Based Telemetry for </a:t>
            </a:r>
            <a:r>
              <a:rPr lang="en-US" altLang="zh-CN" sz="4000" b="1" dirty="0" smtClean="0"/>
              <a:t/>
            </a:r>
            <a:br>
              <a:rPr lang="en-US" altLang="zh-CN" sz="4000" b="1" dirty="0" smtClean="0"/>
            </a:br>
            <a:r>
              <a:rPr lang="en-US" altLang="zh-CN" sz="4000" b="1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4000" b="1" dirty="0" err="1" smtClean="0"/>
              <a:t>nsitu</a:t>
            </a:r>
            <a:r>
              <a:rPr lang="en-US" altLang="zh-CN" sz="4000" b="1" dirty="0" smtClean="0"/>
              <a:t> </a:t>
            </a:r>
            <a:r>
              <a:rPr lang="en-US" altLang="zh-CN" sz="4000" b="1" dirty="0">
                <a:solidFill>
                  <a:srgbClr val="FF0000"/>
                </a:solidFill>
              </a:rPr>
              <a:t>F</a:t>
            </a:r>
            <a:r>
              <a:rPr lang="en-US" altLang="zh-CN" sz="4000" b="1" dirty="0"/>
              <a:t>low </a:t>
            </a:r>
            <a:r>
              <a:rPr lang="en-US" altLang="zh-CN" sz="4000" b="1" dirty="0">
                <a:solidFill>
                  <a:srgbClr val="FF0000"/>
                </a:solidFill>
              </a:rPr>
              <a:t>I</a:t>
            </a:r>
            <a:r>
              <a:rPr lang="en-US" altLang="zh-CN" sz="4000" b="1" dirty="0"/>
              <a:t>nformation </a:t>
            </a:r>
            <a:r>
              <a:rPr lang="en-US" altLang="zh-CN" sz="4000" b="1" dirty="0">
                <a:solidFill>
                  <a:srgbClr val="FF0000"/>
                </a:solidFill>
              </a:rPr>
              <a:t>T</a:t>
            </a:r>
            <a:r>
              <a:rPr lang="en-US" altLang="zh-CN" sz="4000" b="1" dirty="0"/>
              <a:t>elemetry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IETF 105, Montreal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Postcard Based Telemetry</a:t>
            </a:r>
            <a:endParaRPr lang="en-US" sz="2800" b="1" dirty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003" y="2276872"/>
            <a:ext cx="2884917" cy="131410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 bwMode="auto">
          <a:xfrm>
            <a:off x="1169626" y="3590976"/>
            <a:ext cx="724923" cy="351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54156" tIns="53986" rIns="54156" bIns="53986" rtlCol="0">
            <a:spAutoFit/>
          </a:bodyPr>
          <a:lstStyle/>
          <a:p>
            <a:pPr defTabSz="626102">
              <a:lnSpc>
                <a:spcPct val="150000"/>
              </a:lnSpc>
            </a:pPr>
            <a:r>
              <a:rPr lang="en-US" altLang="zh-CN" sz="105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instruction</a:t>
            </a:r>
            <a:endParaRPr lang="zh-CN" altLang="en-US" sz="105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899592" y="3707286"/>
            <a:ext cx="215819" cy="161976"/>
          </a:xfrm>
          <a:prstGeom prst="rect">
            <a:avLst/>
          </a:prstGeom>
          <a:solidFill>
            <a:srgbClr val="FF0000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wrap="square" lIns="54156" tIns="53986" rIns="54156" bIns="53986" rtlCol="0" anchor="ctr" anchorCtr="0">
            <a:noAutofit/>
          </a:bodyPr>
          <a:lstStyle/>
          <a:p>
            <a:pPr algn="ctr" defTabSz="626102">
              <a:lnSpc>
                <a:spcPct val="150000"/>
              </a:lnSpc>
            </a:pPr>
            <a:endParaRPr lang="zh-CN" altLang="en-US" sz="105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 bwMode="auto">
          <a:xfrm>
            <a:off x="2330399" y="3590976"/>
            <a:ext cx="708893" cy="351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54156" tIns="53986" rIns="54156" bIns="53986" rtlCol="0">
            <a:spAutoFit/>
          </a:bodyPr>
          <a:lstStyle/>
          <a:p>
            <a:pPr defTabSz="626102">
              <a:lnSpc>
                <a:spcPct val="150000"/>
              </a:lnSpc>
            </a:pPr>
            <a:r>
              <a:rPr lang="en-US" altLang="zh-CN" sz="105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Meta data</a:t>
            </a:r>
            <a:endParaRPr lang="zh-CN" altLang="en-US" sz="105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2060364" y="3707286"/>
            <a:ext cx="215819" cy="161976"/>
          </a:xfrm>
          <a:prstGeom prst="rect">
            <a:avLst/>
          </a:prstGeom>
          <a:solidFill>
            <a:srgbClr val="FFC000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wrap="square" lIns="54156" tIns="53986" rIns="54156" bIns="53986" rtlCol="0" anchor="ctr" anchorCtr="0">
            <a:noAutofit/>
          </a:bodyPr>
          <a:lstStyle/>
          <a:p>
            <a:pPr algn="ctr" defTabSz="626102">
              <a:lnSpc>
                <a:spcPct val="150000"/>
              </a:lnSpc>
            </a:pPr>
            <a:endParaRPr lang="zh-CN" altLang="en-US" sz="105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 bwMode="auto">
          <a:xfrm>
            <a:off x="3395052" y="3590976"/>
            <a:ext cx="829119" cy="351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54156" tIns="53986" rIns="54156" bIns="53986" rtlCol="0">
            <a:spAutoFit/>
          </a:bodyPr>
          <a:lstStyle/>
          <a:p>
            <a:pPr defTabSz="626102">
              <a:lnSpc>
                <a:spcPct val="150000"/>
              </a:lnSpc>
            </a:pPr>
            <a:r>
              <a:rPr lang="en-US" altLang="zh-CN" sz="105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User packet</a:t>
            </a:r>
            <a:endParaRPr lang="zh-CN" altLang="en-US" sz="105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3125017" y="3707286"/>
            <a:ext cx="215819" cy="161976"/>
          </a:xfrm>
          <a:prstGeom prst="rect">
            <a:avLst/>
          </a:prstGeom>
          <a:solidFill>
            <a:srgbClr val="00B050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wrap="square" lIns="54156" tIns="53986" rIns="54156" bIns="53986" rtlCol="0" anchor="ctr" anchorCtr="0">
            <a:noAutofit/>
          </a:bodyPr>
          <a:lstStyle/>
          <a:p>
            <a:pPr algn="ctr" defTabSz="626102">
              <a:lnSpc>
                <a:spcPct val="150000"/>
              </a:lnSpc>
            </a:pPr>
            <a:endParaRPr lang="zh-CN" altLang="en-US" sz="105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 bwMode="auto">
          <a:xfrm>
            <a:off x="2703280" y="2492896"/>
            <a:ext cx="672024" cy="351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54156" tIns="53986" rIns="54156" bIns="53986" rtlCol="0">
            <a:spAutoFit/>
          </a:bodyPr>
          <a:lstStyle/>
          <a:p>
            <a:pPr defTabSz="626102">
              <a:lnSpc>
                <a:spcPct val="150000"/>
              </a:lnSpc>
            </a:pPr>
            <a:r>
              <a:rPr lang="en-US" altLang="zh-CN" sz="1050" dirty="0" err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PostCard</a:t>
            </a:r>
            <a:endParaRPr lang="en-US" altLang="zh-CN" sz="105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 bwMode="auto">
          <a:xfrm>
            <a:off x="537005" y="5987419"/>
            <a:ext cx="8436531" cy="2936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54156" tIns="53986" rIns="54156" bIns="53986" rtlCol="0">
            <a:spAutoFit/>
          </a:bodyPr>
          <a:lstStyle/>
          <a:p>
            <a:pPr defTabSz="626102"/>
            <a:r>
              <a:rPr lang="en-US" altLang="zh-CN" sz="12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Postcard-based On-Path Flow Data Telemetry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hlinkClick r:id="rId4"/>
              </a:rPr>
              <a:t>https://datatracker.ietf.org/doc/draft-song-ippm-postcard-based-telemetry</a:t>
            </a:r>
            <a:r>
              <a:rPr lang="en-US" altLang="zh-CN" sz="120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4355976" y="2457273"/>
            <a:ext cx="4317878" cy="1245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0091" tIns="30045" rIns="60091" bIns="30045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FrutigerNext LT Regular" pitchFamily="34" charset="0"/>
                <a:ea typeface="黑体" pitchFamily="49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SzPct val="50000"/>
              <a:buFont typeface="Wingdings" pitchFamily="2" charset="2"/>
              <a:buChar char="p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FrutigerNext LT Regular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FrutigerNext LT Regular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~"/>
              <a:defRPr sz="1200">
                <a:solidFill>
                  <a:schemeClr val="tx1"/>
                </a:solidFill>
                <a:latin typeface="FrutigerNext LT Regular" pitchFamily="34" charset="0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0" kern="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Detect the location of packet loss.</a:t>
            </a:r>
          </a:p>
          <a:p>
            <a:r>
              <a:rPr lang="en-US" altLang="zh-CN" sz="1400" b="0" kern="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Fixed packet header</a:t>
            </a:r>
          </a:p>
          <a:p>
            <a:r>
              <a:rPr lang="en-US" altLang="zh-CN" sz="1400" b="0" kern="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Differentiate the </a:t>
            </a:r>
            <a:r>
              <a:rPr lang="en-US" altLang="zh-CN" sz="1400" b="0" kern="0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QoS</a:t>
            </a:r>
            <a:r>
              <a:rPr lang="en-US" altLang="zh-CN" sz="1400" b="0" kern="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priority for the </a:t>
            </a:r>
            <a:r>
              <a:rPr lang="en-US" altLang="zh-CN" sz="1400" b="0" kern="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metadata from user traffic</a:t>
            </a:r>
            <a:endParaRPr lang="en-US" altLang="zh-CN" sz="1400" b="0" kern="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9" name="Content Placeholder 2"/>
          <p:cNvSpPr>
            <a:spLocks noGrp="1"/>
          </p:cNvSpPr>
          <p:nvPr/>
        </p:nvSpPr>
        <p:spPr bwMode="auto">
          <a:xfrm>
            <a:off x="670741" y="1340768"/>
            <a:ext cx="7802517" cy="655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0091" tIns="30045" rIns="60091" bIns="30045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FrutigerNext LT Regular" pitchFamily="34" charset="0"/>
                <a:ea typeface="黑体" pitchFamily="49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SzPct val="50000"/>
              <a:buFont typeface="Wingdings" pitchFamily="2" charset="2"/>
              <a:buChar char="p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FrutigerNext LT Regular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FrutigerNext LT Regular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~"/>
              <a:defRPr sz="1200">
                <a:solidFill>
                  <a:schemeClr val="tx1"/>
                </a:solidFill>
                <a:latin typeface="FrutigerNext LT Regular" pitchFamily="34" charset="0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5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Separate the Telemetry Instruction Header </a:t>
            </a:r>
            <a:r>
              <a:rPr lang="en-US" altLang="zh-CN" sz="15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and </a:t>
            </a:r>
            <a:r>
              <a:rPr lang="en-US" altLang="zh-CN" sz="15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the Meta data. </a:t>
            </a:r>
          </a:p>
          <a:p>
            <a:r>
              <a:rPr lang="en-US" altLang="zh-CN" sz="15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Postcard will ship out the meta data hop by hop.</a:t>
            </a:r>
            <a:endParaRPr lang="en-US" altLang="zh-CN" sz="15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9853" y="4138625"/>
            <a:ext cx="543877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41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8000"/>
    </mc:Choice>
    <mc:Fallback xmlns="">
      <p:transition advClick="0" advTm="8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611560" y="460547"/>
            <a:ext cx="27638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 sz="1400" b="1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1pPr>
            <a:lvl2pPr>
              <a:defRPr sz="1400" b="1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2pPr>
            <a:lvl3pPr>
              <a:defRPr sz="1400" b="1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3pPr>
            <a:lvl4pPr>
              <a:defRPr sz="1400" b="1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4pPr>
            <a:lvl5pPr>
              <a:defRPr sz="1400" b="1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5pPr>
            <a:lvl6pPr marL="2125663" indent="1603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6pPr>
            <a:lvl7pPr marL="2582863" indent="1603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7pPr>
            <a:lvl8pPr marL="3040063" indent="1603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8pPr>
            <a:lvl9pPr marL="3497263" indent="1603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FrutigerNext LT Regular" panose="020B0803040504020204" pitchFamily="34" charset="0"/>
                <a:ea typeface="MS PGothic" panose="020B0600070205080204" pitchFamily="34" charset="-128"/>
              </a:defRPr>
            </a:lvl9pPr>
          </a:lstStyle>
          <a:p>
            <a:pPr marL="0" indent="0">
              <a:buClr>
                <a:srgbClr val="C00000"/>
              </a:buClr>
            </a:pP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Architecture</a:t>
            </a:r>
            <a:endParaRPr lang="en-US" altLang="zh-CN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5218271" y="2419192"/>
            <a:ext cx="16012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Collector Framework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6" name="Picture 456" descr="图片23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07" y="4052906"/>
            <a:ext cx="472796" cy="447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图片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0828" y="5856258"/>
            <a:ext cx="443054" cy="462042"/>
          </a:xfrm>
          <a:prstGeom prst="rect">
            <a:avLst/>
          </a:prstGeom>
        </p:spPr>
      </p:pic>
      <p:pic>
        <p:nvPicPr>
          <p:cNvPr id="58" name="Picture 456" descr="图片23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495" y="4053658"/>
            <a:ext cx="472796" cy="447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9" name="肘形连接符 58"/>
          <p:cNvCxnSpPr>
            <a:stCxn id="56" idx="1"/>
            <a:endCxn id="57" idx="1"/>
          </p:cNvCxnSpPr>
          <p:nvPr/>
        </p:nvCxnSpPr>
        <p:spPr bwMode="auto">
          <a:xfrm rot="10800000" flipH="1" flipV="1">
            <a:off x="791006" y="4276813"/>
            <a:ext cx="1639821" cy="1810465"/>
          </a:xfrm>
          <a:prstGeom prst="bentConnector3">
            <a:avLst>
              <a:gd name="adj1" fmla="val -13941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肘形连接符 59"/>
          <p:cNvCxnSpPr>
            <a:stCxn id="58" idx="3"/>
            <a:endCxn id="57" idx="3"/>
          </p:cNvCxnSpPr>
          <p:nvPr/>
        </p:nvCxnSpPr>
        <p:spPr bwMode="auto">
          <a:xfrm flipH="1">
            <a:off x="2873882" y="4277566"/>
            <a:ext cx="1708409" cy="1809713"/>
          </a:xfrm>
          <a:prstGeom prst="bentConnector3">
            <a:avLst>
              <a:gd name="adj1" fmla="val -13381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文本框 60"/>
          <p:cNvSpPr txBox="1"/>
          <p:nvPr/>
        </p:nvSpPr>
        <p:spPr>
          <a:xfrm>
            <a:off x="2458655" y="6309900"/>
            <a:ext cx="8275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Tester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2" name="直接连接符 61"/>
          <p:cNvCxnSpPr>
            <a:stCxn id="56" idx="3"/>
            <a:endCxn id="63" idx="1"/>
          </p:cNvCxnSpPr>
          <p:nvPr/>
        </p:nvCxnSpPr>
        <p:spPr bwMode="auto">
          <a:xfrm>
            <a:off x="1263803" y="4276814"/>
            <a:ext cx="1132723" cy="1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3" name="Picture 456" descr="图片23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526" y="4052907"/>
            <a:ext cx="472796" cy="447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文本框 63"/>
          <p:cNvSpPr txBox="1"/>
          <p:nvPr/>
        </p:nvSpPr>
        <p:spPr>
          <a:xfrm>
            <a:off x="755576" y="4511460"/>
            <a:ext cx="373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R4</a:t>
            </a:r>
            <a:endParaRPr lang="zh-CN" altLang="en-US" sz="1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5" name="直接连接符 64"/>
          <p:cNvCxnSpPr>
            <a:stCxn id="63" idx="3"/>
            <a:endCxn id="58" idx="1"/>
          </p:cNvCxnSpPr>
          <p:nvPr/>
        </p:nvCxnSpPr>
        <p:spPr bwMode="auto">
          <a:xfrm>
            <a:off x="2869322" y="4276815"/>
            <a:ext cx="1240173" cy="751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文本框 65"/>
          <p:cNvSpPr txBox="1"/>
          <p:nvPr/>
        </p:nvSpPr>
        <p:spPr>
          <a:xfrm>
            <a:off x="2458656" y="4490974"/>
            <a:ext cx="3641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R6</a:t>
            </a:r>
            <a:endParaRPr lang="zh-CN" altLang="en-US" sz="1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4299414" y="4498651"/>
            <a:ext cx="3862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R3</a:t>
            </a:r>
            <a:endParaRPr lang="zh-CN" altLang="en-US" sz="1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0" name="Picture 456" descr="图片23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924" y="5047058"/>
            <a:ext cx="472796" cy="447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1" name="直接连接符 70"/>
          <p:cNvCxnSpPr>
            <a:stCxn id="56" idx="2"/>
            <a:endCxn id="70" idx="1"/>
          </p:cNvCxnSpPr>
          <p:nvPr/>
        </p:nvCxnSpPr>
        <p:spPr bwMode="auto">
          <a:xfrm>
            <a:off x="1027405" y="4500721"/>
            <a:ext cx="1344519" cy="770245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直接连接符 71"/>
          <p:cNvCxnSpPr>
            <a:stCxn id="70" idx="3"/>
            <a:endCxn id="58" idx="2"/>
          </p:cNvCxnSpPr>
          <p:nvPr/>
        </p:nvCxnSpPr>
        <p:spPr bwMode="auto">
          <a:xfrm flipV="1">
            <a:off x="2844720" y="4501473"/>
            <a:ext cx="1501173" cy="769493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文本框 74"/>
          <p:cNvSpPr txBox="1"/>
          <p:nvPr/>
        </p:nvSpPr>
        <p:spPr>
          <a:xfrm>
            <a:off x="2428530" y="5453616"/>
            <a:ext cx="3595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R5</a:t>
            </a:r>
            <a:endParaRPr lang="zh-CN" altLang="en-US" sz="1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6" name="直接箭头连接符 75"/>
          <p:cNvCxnSpPr/>
          <p:nvPr/>
        </p:nvCxnSpPr>
        <p:spPr bwMode="auto">
          <a:xfrm flipH="1">
            <a:off x="1363403" y="6027663"/>
            <a:ext cx="436861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文本框 76"/>
          <p:cNvSpPr txBox="1"/>
          <p:nvPr/>
        </p:nvSpPr>
        <p:spPr>
          <a:xfrm>
            <a:off x="1027405" y="5779308"/>
            <a:ext cx="12058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Two Test 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Flows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8" name="直接箭头连接符 77"/>
          <p:cNvCxnSpPr>
            <a:stCxn id="56" idx="0"/>
            <a:endCxn id="7" idx="2"/>
          </p:cNvCxnSpPr>
          <p:nvPr/>
        </p:nvCxnSpPr>
        <p:spPr bwMode="auto">
          <a:xfrm flipV="1">
            <a:off x="1027405" y="2796491"/>
            <a:ext cx="1102292" cy="1256415"/>
          </a:xfrm>
          <a:prstGeom prst="straightConnector1">
            <a:avLst/>
          </a:prstGeom>
          <a:noFill/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直接箭头连接符 79"/>
          <p:cNvCxnSpPr>
            <a:stCxn id="63" idx="0"/>
            <a:endCxn id="7" idx="2"/>
          </p:cNvCxnSpPr>
          <p:nvPr/>
        </p:nvCxnSpPr>
        <p:spPr bwMode="auto">
          <a:xfrm flipH="1" flipV="1">
            <a:off x="2129697" y="2796491"/>
            <a:ext cx="503227" cy="1256416"/>
          </a:xfrm>
          <a:prstGeom prst="straightConnector1">
            <a:avLst/>
          </a:prstGeom>
          <a:noFill/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88" name="Picture 463" descr="图片15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093" y="1358624"/>
            <a:ext cx="407994" cy="517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文本框 88"/>
          <p:cNvSpPr txBox="1"/>
          <p:nvPr/>
        </p:nvSpPr>
        <p:spPr>
          <a:xfrm>
            <a:off x="4988301" y="1385749"/>
            <a:ext cx="73300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</a:p>
        </p:txBody>
      </p:sp>
      <p:cxnSp>
        <p:nvCxnSpPr>
          <p:cNvPr id="90" name="直接箭头连接符 89"/>
          <p:cNvCxnSpPr>
            <a:stCxn id="92" idx="3"/>
            <a:endCxn id="89" idx="1"/>
          </p:cNvCxnSpPr>
          <p:nvPr/>
        </p:nvCxnSpPr>
        <p:spPr bwMode="auto">
          <a:xfrm>
            <a:off x="4579305" y="1519991"/>
            <a:ext cx="408996" cy="425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2" name="文本框 91"/>
          <p:cNvSpPr txBox="1"/>
          <p:nvPr/>
        </p:nvSpPr>
        <p:spPr>
          <a:xfrm>
            <a:off x="3700617" y="1319936"/>
            <a:ext cx="87868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Receive Data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5754166" y="1997301"/>
            <a:ext cx="906621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Analysis</a:t>
            </a:r>
          </a:p>
        </p:txBody>
      </p:sp>
      <p:pic>
        <p:nvPicPr>
          <p:cNvPr id="94" name="Picture 718" descr="图片31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2686" y="1355071"/>
            <a:ext cx="397280" cy="5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图片 9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6638" y="1677473"/>
            <a:ext cx="768888" cy="313238"/>
          </a:xfrm>
          <a:prstGeom prst="rect">
            <a:avLst/>
          </a:prstGeom>
        </p:spPr>
      </p:pic>
      <p:pic>
        <p:nvPicPr>
          <p:cNvPr id="96" name="图片 9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8800" y="1427827"/>
            <a:ext cx="536920" cy="18950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7" name="直接箭头连接符 96"/>
          <p:cNvCxnSpPr>
            <a:stCxn id="89" idx="3"/>
            <a:endCxn id="96" idx="1"/>
          </p:cNvCxnSpPr>
          <p:nvPr/>
        </p:nvCxnSpPr>
        <p:spPr bwMode="auto">
          <a:xfrm flipV="1">
            <a:off x="5721306" y="1522578"/>
            <a:ext cx="217494" cy="167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8" name="直接箭头连接符 97"/>
          <p:cNvCxnSpPr>
            <a:stCxn id="96" idx="2"/>
            <a:endCxn id="93" idx="0"/>
          </p:cNvCxnSpPr>
          <p:nvPr/>
        </p:nvCxnSpPr>
        <p:spPr bwMode="auto">
          <a:xfrm>
            <a:off x="6207260" y="1617328"/>
            <a:ext cx="217" cy="37997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9" name="肘形连接符 98"/>
          <p:cNvCxnSpPr>
            <a:stCxn id="93" idx="3"/>
            <a:endCxn id="88" idx="1"/>
          </p:cNvCxnSpPr>
          <p:nvPr/>
        </p:nvCxnSpPr>
        <p:spPr bwMode="auto">
          <a:xfrm flipV="1">
            <a:off x="6660787" y="1617328"/>
            <a:ext cx="326306" cy="487695"/>
          </a:xfrm>
          <a:prstGeom prst="bentConnector3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0" name="直接箭头连接符 99"/>
          <p:cNvCxnSpPr>
            <a:stCxn id="88" idx="3"/>
            <a:endCxn id="94" idx="1"/>
          </p:cNvCxnSpPr>
          <p:nvPr/>
        </p:nvCxnSpPr>
        <p:spPr bwMode="auto">
          <a:xfrm>
            <a:off x="7395087" y="1617328"/>
            <a:ext cx="197599" cy="234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1" name="文本框 100"/>
          <p:cNvSpPr txBox="1"/>
          <p:nvPr/>
        </p:nvSpPr>
        <p:spPr>
          <a:xfrm>
            <a:off x="6819567" y="1868973"/>
            <a:ext cx="69659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 DB</a:t>
            </a: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5818882" y="1225125"/>
            <a:ext cx="84190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Memory DB</a:t>
            </a:r>
          </a:p>
        </p:txBody>
      </p:sp>
      <p:sp>
        <p:nvSpPr>
          <p:cNvPr id="91" name="文本框 90"/>
          <p:cNvSpPr txBox="1"/>
          <p:nvPr/>
        </p:nvSpPr>
        <p:spPr>
          <a:xfrm>
            <a:off x="4472520" y="1329925"/>
            <a:ext cx="58204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Record</a:t>
            </a:r>
          </a:p>
        </p:txBody>
      </p:sp>
      <p:sp>
        <p:nvSpPr>
          <p:cNvPr id="124" name="文本框 123"/>
          <p:cNvSpPr txBox="1"/>
          <p:nvPr/>
        </p:nvSpPr>
        <p:spPr bwMode="auto">
          <a:xfrm>
            <a:off x="4936637" y="3045308"/>
            <a:ext cx="3837915" cy="959756"/>
          </a:xfrm>
          <a:prstGeom prst="rect">
            <a:avLst/>
          </a:prstGeom>
          <a:solidFill>
            <a:srgbClr val="3399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72227" tIns="72000" rIns="72227" bIns="72000" rtlCol="0">
            <a:noAutofit/>
          </a:bodyPr>
          <a:lstStyle/>
          <a:p>
            <a:pPr defTabSz="835025"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Case 1: Delay Monitoring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（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node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link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E2E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）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defTabSz="835025"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Case 2: Packet Loss Monitoring</a:t>
            </a:r>
          </a:p>
          <a:p>
            <a:pPr defTabSz="835025"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Case 3: Path 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tracking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498214" y="2211459"/>
            <a:ext cx="1262966" cy="585032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Collector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75448" y="980728"/>
            <a:ext cx="5108220" cy="1784217"/>
          </a:xfrm>
          <a:prstGeom prst="rect">
            <a:avLst/>
          </a:prstGeom>
          <a:noFill/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5" name="直接箭头连接符 84"/>
          <p:cNvCxnSpPr>
            <a:stCxn id="70" idx="0"/>
            <a:endCxn id="7" idx="2"/>
          </p:cNvCxnSpPr>
          <p:nvPr/>
        </p:nvCxnSpPr>
        <p:spPr bwMode="auto">
          <a:xfrm flipH="1" flipV="1">
            <a:off x="2129697" y="2796491"/>
            <a:ext cx="478625" cy="2250567"/>
          </a:xfrm>
          <a:prstGeom prst="straightConnector1">
            <a:avLst/>
          </a:prstGeom>
          <a:noFill/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6" name="直接箭头连接符 85"/>
          <p:cNvCxnSpPr>
            <a:stCxn id="58" idx="0"/>
            <a:endCxn id="7" idx="2"/>
          </p:cNvCxnSpPr>
          <p:nvPr/>
        </p:nvCxnSpPr>
        <p:spPr bwMode="auto">
          <a:xfrm flipH="1" flipV="1">
            <a:off x="2129697" y="2796491"/>
            <a:ext cx="2216196" cy="1257167"/>
          </a:xfrm>
          <a:prstGeom prst="straightConnector1">
            <a:avLst/>
          </a:prstGeom>
          <a:noFill/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3" name="直接箭头连接符 102"/>
          <p:cNvCxnSpPr/>
          <p:nvPr/>
        </p:nvCxnSpPr>
        <p:spPr bwMode="auto">
          <a:xfrm>
            <a:off x="1301148" y="4149080"/>
            <a:ext cx="466040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5" name="直接箭头连接符 104"/>
          <p:cNvCxnSpPr/>
          <p:nvPr/>
        </p:nvCxnSpPr>
        <p:spPr bwMode="auto">
          <a:xfrm>
            <a:off x="1263803" y="4511460"/>
            <a:ext cx="503385" cy="285692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文本框 26"/>
          <p:cNvSpPr txBox="1"/>
          <p:nvPr/>
        </p:nvSpPr>
        <p:spPr>
          <a:xfrm>
            <a:off x="1310296" y="2944642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Postcard metadata</a:t>
            </a:r>
            <a:endParaRPr lang="zh-CN" altLang="en-US" dirty="0"/>
          </a:p>
        </p:txBody>
      </p:sp>
      <p:cxnSp>
        <p:nvCxnSpPr>
          <p:cNvPr id="4" name="直接连接符 3"/>
          <p:cNvCxnSpPr>
            <a:stCxn id="7" idx="3"/>
            <a:endCxn id="8" idx="1"/>
          </p:cNvCxnSpPr>
          <p:nvPr/>
        </p:nvCxnSpPr>
        <p:spPr>
          <a:xfrm flipV="1">
            <a:off x="2761180" y="1872837"/>
            <a:ext cx="614268" cy="631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36638" y="4047159"/>
            <a:ext cx="3837915" cy="2406177"/>
          </a:xfrm>
          <a:prstGeom prst="rect">
            <a:avLst/>
          </a:prstGeom>
        </p:spPr>
      </p:pic>
      <p:sp>
        <p:nvSpPr>
          <p:cNvPr id="53" name="矩形 52"/>
          <p:cNvSpPr/>
          <p:nvPr/>
        </p:nvSpPr>
        <p:spPr bwMode="auto">
          <a:xfrm>
            <a:off x="1670495" y="4437112"/>
            <a:ext cx="215819" cy="161976"/>
          </a:xfrm>
          <a:prstGeom prst="rect">
            <a:avLst/>
          </a:prstGeom>
          <a:solidFill>
            <a:srgbClr val="FF0000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wrap="square" lIns="54156" tIns="53986" rIns="54156" bIns="53986" rtlCol="0" anchor="ctr" anchorCtr="0">
            <a:noAutofit/>
          </a:bodyPr>
          <a:lstStyle/>
          <a:p>
            <a:pPr algn="ctr" defTabSz="626102">
              <a:lnSpc>
                <a:spcPct val="150000"/>
              </a:lnSpc>
            </a:pPr>
            <a:endParaRPr lang="zh-CN" altLang="en-US" sz="105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1907909" y="4448340"/>
            <a:ext cx="215819" cy="161976"/>
          </a:xfrm>
          <a:prstGeom prst="rect">
            <a:avLst/>
          </a:prstGeom>
          <a:solidFill>
            <a:srgbClr val="00B050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wrap="square" lIns="54156" tIns="53986" rIns="54156" bIns="53986" rtlCol="0" anchor="ctr" anchorCtr="0">
            <a:noAutofit/>
          </a:bodyPr>
          <a:lstStyle/>
          <a:p>
            <a:pPr algn="ctr" defTabSz="626102">
              <a:lnSpc>
                <a:spcPct val="150000"/>
              </a:lnSpc>
            </a:pPr>
            <a:endParaRPr lang="zh-CN" altLang="en-US" sz="105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1414498" y="3522613"/>
            <a:ext cx="215819" cy="161976"/>
          </a:xfrm>
          <a:prstGeom prst="rect">
            <a:avLst/>
          </a:prstGeom>
          <a:solidFill>
            <a:srgbClr val="FFC000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wrap="square" lIns="54156" tIns="53986" rIns="54156" bIns="53986" rtlCol="0" anchor="ctr" anchorCtr="0">
            <a:noAutofit/>
          </a:bodyPr>
          <a:lstStyle/>
          <a:p>
            <a:pPr algn="ctr" defTabSz="626102">
              <a:lnSpc>
                <a:spcPct val="150000"/>
              </a:lnSpc>
            </a:pPr>
            <a:endParaRPr lang="zh-CN" altLang="en-US" sz="105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2178105" y="3581572"/>
            <a:ext cx="215819" cy="161976"/>
          </a:xfrm>
          <a:prstGeom prst="rect">
            <a:avLst/>
          </a:prstGeom>
          <a:solidFill>
            <a:srgbClr val="FFC000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wrap="square" lIns="54156" tIns="53986" rIns="54156" bIns="53986" rtlCol="0" anchor="ctr" anchorCtr="0">
            <a:noAutofit/>
          </a:bodyPr>
          <a:lstStyle/>
          <a:p>
            <a:pPr algn="ctr" defTabSz="626102">
              <a:lnSpc>
                <a:spcPct val="150000"/>
              </a:lnSpc>
            </a:pPr>
            <a:endParaRPr lang="zh-CN" altLang="en-US" sz="105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2481233" y="3471340"/>
            <a:ext cx="215819" cy="161976"/>
          </a:xfrm>
          <a:prstGeom prst="rect">
            <a:avLst/>
          </a:prstGeom>
          <a:solidFill>
            <a:srgbClr val="FFC000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wrap="square" lIns="54156" tIns="53986" rIns="54156" bIns="53986" rtlCol="0" anchor="ctr" anchorCtr="0">
            <a:noAutofit/>
          </a:bodyPr>
          <a:lstStyle/>
          <a:p>
            <a:pPr algn="ctr" defTabSz="626102">
              <a:lnSpc>
                <a:spcPct val="150000"/>
              </a:lnSpc>
            </a:pPr>
            <a:endParaRPr lang="zh-CN" altLang="en-US" sz="105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3155390" y="3285273"/>
            <a:ext cx="215819" cy="161976"/>
          </a:xfrm>
          <a:prstGeom prst="rect">
            <a:avLst/>
          </a:prstGeom>
          <a:solidFill>
            <a:srgbClr val="FFC000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wrap="square" lIns="54156" tIns="53986" rIns="54156" bIns="53986" rtlCol="0" anchor="ctr" anchorCtr="0">
            <a:noAutofit/>
          </a:bodyPr>
          <a:lstStyle/>
          <a:p>
            <a:pPr algn="ctr" defTabSz="626102">
              <a:lnSpc>
                <a:spcPct val="150000"/>
              </a:lnSpc>
            </a:pPr>
            <a:endParaRPr lang="zh-CN" altLang="en-US" sz="105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755576" y="5245151"/>
            <a:ext cx="215819" cy="161976"/>
          </a:xfrm>
          <a:prstGeom prst="rect">
            <a:avLst/>
          </a:prstGeom>
          <a:solidFill>
            <a:srgbClr val="00B050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wrap="square" lIns="54156" tIns="53986" rIns="54156" bIns="53986" rtlCol="0" anchor="ctr" anchorCtr="0">
            <a:noAutofit/>
          </a:bodyPr>
          <a:lstStyle/>
          <a:p>
            <a:pPr algn="ctr" defTabSz="626102">
              <a:lnSpc>
                <a:spcPct val="150000"/>
              </a:lnSpc>
            </a:pPr>
            <a:endParaRPr lang="zh-CN" altLang="en-US" sz="105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4498686" y="5245151"/>
            <a:ext cx="215819" cy="161976"/>
          </a:xfrm>
          <a:prstGeom prst="rect">
            <a:avLst/>
          </a:prstGeom>
          <a:solidFill>
            <a:srgbClr val="00B050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wrap="square" lIns="54156" tIns="53986" rIns="54156" bIns="53986" rtlCol="0" anchor="ctr" anchorCtr="0">
            <a:noAutofit/>
          </a:bodyPr>
          <a:lstStyle/>
          <a:p>
            <a:pPr algn="ctr" defTabSz="626102">
              <a:lnSpc>
                <a:spcPct val="150000"/>
              </a:lnSpc>
            </a:pPr>
            <a:endParaRPr lang="zh-CN" altLang="en-US" sz="105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2987824" y="4551940"/>
            <a:ext cx="215819" cy="161976"/>
          </a:xfrm>
          <a:prstGeom prst="rect">
            <a:avLst/>
          </a:prstGeom>
          <a:solidFill>
            <a:srgbClr val="FF0000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wrap="square" lIns="54156" tIns="53986" rIns="54156" bIns="53986" rtlCol="0" anchor="ctr" anchorCtr="0">
            <a:noAutofit/>
          </a:bodyPr>
          <a:lstStyle/>
          <a:p>
            <a:pPr algn="ctr" defTabSz="626102">
              <a:lnSpc>
                <a:spcPct val="150000"/>
              </a:lnSpc>
            </a:pPr>
            <a:endParaRPr lang="zh-CN" altLang="en-US" sz="105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3225238" y="4563168"/>
            <a:ext cx="215819" cy="161976"/>
          </a:xfrm>
          <a:prstGeom prst="rect">
            <a:avLst/>
          </a:prstGeom>
          <a:solidFill>
            <a:srgbClr val="00B050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wrap="square" lIns="54156" tIns="53986" rIns="54156" bIns="53986" rtlCol="0" anchor="ctr" anchorCtr="0">
            <a:noAutofit/>
          </a:bodyPr>
          <a:lstStyle/>
          <a:p>
            <a:pPr algn="ctr" defTabSz="626102">
              <a:lnSpc>
                <a:spcPct val="150000"/>
              </a:lnSpc>
            </a:pPr>
            <a:endParaRPr lang="zh-CN" altLang="en-US" sz="105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3" name="文本框 82"/>
          <p:cNvSpPr txBox="1"/>
          <p:nvPr/>
        </p:nvSpPr>
        <p:spPr bwMode="auto">
          <a:xfrm>
            <a:off x="1169626" y="6461976"/>
            <a:ext cx="724923" cy="351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54156" tIns="53986" rIns="54156" bIns="53986" rtlCol="0">
            <a:spAutoFit/>
          </a:bodyPr>
          <a:lstStyle/>
          <a:p>
            <a:pPr defTabSz="626102">
              <a:lnSpc>
                <a:spcPct val="150000"/>
              </a:lnSpc>
            </a:pPr>
            <a:r>
              <a:rPr lang="en-US" altLang="zh-CN" sz="105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instruction</a:t>
            </a:r>
            <a:endParaRPr lang="zh-CN" altLang="en-US" sz="105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4" name="矩形 83"/>
          <p:cNvSpPr/>
          <p:nvPr/>
        </p:nvSpPr>
        <p:spPr bwMode="auto">
          <a:xfrm>
            <a:off x="899592" y="6578286"/>
            <a:ext cx="215819" cy="161976"/>
          </a:xfrm>
          <a:prstGeom prst="rect">
            <a:avLst/>
          </a:prstGeom>
          <a:solidFill>
            <a:srgbClr val="FF0000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wrap="square" lIns="54156" tIns="53986" rIns="54156" bIns="53986" rtlCol="0" anchor="ctr" anchorCtr="0">
            <a:noAutofit/>
          </a:bodyPr>
          <a:lstStyle/>
          <a:p>
            <a:pPr algn="ctr" defTabSz="626102">
              <a:lnSpc>
                <a:spcPct val="150000"/>
              </a:lnSpc>
            </a:pPr>
            <a:endParaRPr lang="zh-CN" altLang="en-US" sz="105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7" name="文本框 86"/>
          <p:cNvSpPr txBox="1"/>
          <p:nvPr/>
        </p:nvSpPr>
        <p:spPr bwMode="auto">
          <a:xfrm>
            <a:off x="2330399" y="6461976"/>
            <a:ext cx="708893" cy="351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54156" tIns="53986" rIns="54156" bIns="53986" rtlCol="0">
            <a:spAutoFit/>
          </a:bodyPr>
          <a:lstStyle/>
          <a:p>
            <a:pPr defTabSz="626102">
              <a:lnSpc>
                <a:spcPct val="150000"/>
              </a:lnSpc>
            </a:pPr>
            <a:r>
              <a:rPr lang="en-US" altLang="zh-CN" sz="105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Meta data</a:t>
            </a:r>
            <a:endParaRPr lang="zh-CN" altLang="en-US" sz="105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4" name="矩形 103"/>
          <p:cNvSpPr/>
          <p:nvPr/>
        </p:nvSpPr>
        <p:spPr bwMode="auto">
          <a:xfrm>
            <a:off x="2060364" y="6578286"/>
            <a:ext cx="215819" cy="161976"/>
          </a:xfrm>
          <a:prstGeom prst="rect">
            <a:avLst/>
          </a:prstGeom>
          <a:solidFill>
            <a:srgbClr val="FFC000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wrap="square" lIns="54156" tIns="53986" rIns="54156" bIns="53986" rtlCol="0" anchor="ctr" anchorCtr="0">
            <a:noAutofit/>
          </a:bodyPr>
          <a:lstStyle/>
          <a:p>
            <a:pPr algn="ctr" defTabSz="626102">
              <a:lnSpc>
                <a:spcPct val="150000"/>
              </a:lnSpc>
            </a:pPr>
            <a:endParaRPr lang="zh-CN" altLang="en-US" sz="105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9" name="文本框 108"/>
          <p:cNvSpPr txBox="1"/>
          <p:nvPr/>
        </p:nvSpPr>
        <p:spPr bwMode="auto">
          <a:xfrm>
            <a:off x="3395052" y="6461976"/>
            <a:ext cx="829119" cy="351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54156" tIns="53986" rIns="54156" bIns="53986" rtlCol="0">
            <a:spAutoFit/>
          </a:bodyPr>
          <a:lstStyle/>
          <a:p>
            <a:pPr defTabSz="626102">
              <a:lnSpc>
                <a:spcPct val="150000"/>
              </a:lnSpc>
            </a:pPr>
            <a:r>
              <a:rPr lang="en-US" altLang="zh-CN" sz="105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User packet</a:t>
            </a:r>
            <a:endParaRPr lang="zh-CN" altLang="en-US" sz="105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0" name="矩形 109"/>
          <p:cNvSpPr/>
          <p:nvPr/>
        </p:nvSpPr>
        <p:spPr bwMode="auto">
          <a:xfrm>
            <a:off x="3125017" y="6578286"/>
            <a:ext cx="215819" cy="161976"/>
          </a:xfrm>
          <a:prstGeom prst="rect">
            <a:avLst/>
          </a:prstGeom>
          <a:solidFill>
            <a:srgbClr val="00B050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wrap="square" lIns="54156" tIns="53986" rIns="54156" bIns="53986" rtlCol="0" anchor="ctr" anchorCtr="0">
            <a:noAutofit/>
          </a:bodyPr>
          <a:lstStyle/>
          <a:p>
            <a:pPr algn="ctr" defTabSz="626102">
              <a:lnSpc>
                <a:spcPct val="150000"/>
              </a:lnSpc>
            </a:pPr>
            <a:endParaRPr lang="zh-CN" altLang="en-US" sz="105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06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3256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7863</TotalTime>
  <Words>143</Words>
  <Application>Microsoft Office PowerPoint</Application>
  <PresentationFormat>全屏显示(4:3)</PresentationFormat>
  <Paragraphs>41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宋体</vt:lpstr>
      <vt:lpstr>微软雅黑</vt:lpstr>
      <vt:lpstr>Arial</vt:lpstr>
      <vt:lpstr>Calibri</vt:lpstr>
      <vt:lpstr>Wingdings</vt:lpstr>
      <vt:lpstr>Office 主题</vt:lpstr>
      <vt:lpstr>Postcard Based Telemetry for  Insitu Flow Information Telemetry</vt:lpstr>
      <vt:lpstr>Postcard Based Telemetry</vt:lpstr>
      <vt:lpstr>PowerPoint 演示文稿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Zhoutianran</dc:creator>
  <cp:lastModifiedBy>Liumin (Lucy)</cp:lastModifiedBy>
  <cp:revision>110</cp:revision>
  <dcterms:created xsi:type="dcterms:W3CDTF">2016-11-07T07:24:12Z</dcterms:created>
  <dcterms:modified xsi:type="dcterms:W3CDTF">2019-07-21T17:30:48Z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(3)QsLmcvRe/i5JM2Sdu+rY7AX+6ioND98+9MPXyy+HNqKO8vNP8y9HJ1gaHxm2kis2JF6F7sXn
07+lLqUljd4f8pEkkJZbW1qmHUMDXiS7mkH6vdgw0CSvaE/r+WbUKX7dMaw2RLKAmGw0cXJV
RcM97JoDGBy0G8DVe8PNR+KxsIINfGy6GS58+QNiY46ZIznufe8zzutnfd+Vb6AXxGuD/9jt
3idSVJHEaxoJX3uVH5</vt:lpwstr>
  </property>
  <property fmtid="{D5CDD505-2E9C-101B-9397-08002B2CF9AE}" pid="3" name="_2015_ms_pID_7253431">
    <vt:lpwstr>zG0wkBKh0G7OtxxrLHC4c8oO1GHMMcS4/qYthBToWZUDcl0nZqsDsc
kHaeAPzryNOWNIzvhmUgjXn1VZuXjIwFTtnC1X9GWQD0iVUSf1hTmtjM0akCii5wMjop0VmQ
bt5nU2ydPQN4V0fM74g0YdVx2epErUVQ3lZGTyGv3IDZzrthdX3smKnl6BIrsihTyTakquiN
6SGVTUBWb9E/pa+2vCdinomw3atx3lyiDXUa</vt:lpwstr>
  </property>
  <property fmtid="{D5CDD505-2E9C-101B-9397-08002B2CF9AE}" pid="4" name="_2015_ms_pID_7253432">
    <vt:lpwstr>JA==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1563152545</vt:lpwstr>
  </property>
</Properties>
</file>