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7" r:id="rId3"/>
    <p:sldId id="279" r:id="rId4"/>
    <p:sldId id="269" r:id="rId5"/>
    <p:sldId id="277" r:id="rId6"/>
    <p:sldId id="258" r:id="rId7"/>
    <p:sldId id="271" r:id="rId8"/>
    <p:sldId id="278" r:id="rId9"/>
    <p:sldId id="289" r:id="rId10"/>
    <p:sldId id="287" r:id="rId11"/>
    <p:sldId id="286" r:id="rId12"/>
    <p:sldId id="290" r:id="rId13"/>
    <p:sldId id="288" r:id="rId14"/>
    <p:sldId id="291" r:id="rId15"/>
    <p:sldId id="292" r:id="rId16"/>
    <p:sldId id="280" r:id="rId17"/>
    <p:sldId id="284" r:id="rId18"/>
    <p:sldId id="285" r:id="rId19"/>
    <p:sldId id="259" r:id="rId20"/>
    <p:sldId id="270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134C-9137-41AE-ABD2-64DC8F5D6F18}" v="66" dt="2020-07-24T13:36:20.49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7-24T13:36:20.498" v="931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4T13:36:20.498" v="931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4T13:36:20.498" v="931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7:22.682" v="615"/>
        <pc:sldMkLst>
          <pc:docMk/>
          <pc:sldMk cId="2715103143" sldId="292"/>
        </pc:sldMkLst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ireshark.org/review/#/c/37911/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-04" TargetMode="External"/><Relationship Id="rId5" Type="http://schemas.openxmlformats.org/officeDocument/2006/relationships/hyperlink" Target="https://tools.ietf.org/html/draft-lucente-grow-bmp-tlv-ebit-00" TargetMode="External"/><Relationship Id="rId4" Type="http://schemas.openxmlformats.org/officeDocument/2006/relationships/hyperlink" Target="https://tools.ietf.org/html/draft-lucente-bmp-tlv-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www.spirent.com/products/testcenter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4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acct/pmac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-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xu-grow-bmp-route-policy-attr-trace-04" TargetMode="External"/><Relationship Id="rId5" Type="http://schemas.openxmlformats.org/officeDocument/2006/relationships/hyperlink" Target="https://tools.ietf.org/html/draft-cppy-grow-bmp-path-marking-tlv-04" TargetMode="External"/><Relationship Id="rId4" Type="http://schemas.openxmlformats.org/officeDocument/2006/relationships/hyperlink" Target="https://tools.ietf.org/html/draft-lucente-grow-bmp-tlv-ebit-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</a:t>
            </a:r>
            <a:br>
              <a:rPr lang="en-US" dirty="0"/>
            </a:br>
            <a:r>
              <a:rPr lang="en-US" sz="2800" dirty="0"/>
              <a:t>BGP Monitoring Protocol GROW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108</a:t>
            </a:r>
          </a:p>
          <a:p>
            <a:r>
              <a:rPr lang="en-US" dirty="0"/>
              <a:t>July 20-24th,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5710F-8F41-4C71-B035-508D96D0E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02" y="1313162"/>
            <a:ext cx="4050943" cy="27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47" y="1156994"/>
            <a:ext cx="2432198" cy="1701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t="6885"/>
          <a:stretch/>
        </p:blipFill>
        <p:spPr>
          <a:xfrm>
            <a:off x="3142751" y="1156994"/>
            <a:ext cx="2552655" cy="173922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t="6793"/>
          <a:stretch/>
        </p:blipFill>
        <p:spPr>
          <a:xfrm>
            <a:off x="6135811" y="1184530"/>
            <a:ext cx="2502302" cy="17116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5"/>
          <a:srcRect t="6298"/>
          <a:stretch/>
        </p:blipFill>
        <p:spPr>
          <a:xfrm>
            <a:off x="269947" y="3219059"/>
            <a:ext cx="2432198" cy="1597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6"/>
          <a:srcRect t="6495"/>
          <a:stretch/>
        </p:blipFill>
        <p:spPr>
          <a:xfrm>
            <a:off x="3142751" y="3231406"/>
            <a:ext cx="2552655" cy="155448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7"/>
          <a:srcRect t="6669"/>
          <a:stretch/>
        </p:blipFill>
        <p:spPr>
          <a:xfrm>
            <a:off x="6135811" y="3219059"/>
            <a:ext cx="2502302" cy="15668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947" y="87675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522" y="29542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697" y="2954409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4522" y="876754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9054" y="8773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247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3" y="1135979"/>
            <a:ext cx="5118893" cy="35853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5789" y="1575007"/>
            <a:ext cx="1925323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35856" y="1575007"/>
            <a:ext cx="1548881" cy="3056709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70765" y="472207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Memory</a:t>
            </a:r>
            <a:r>
              <a:rPr lang="en-US" dirty="0"/>
              <a:t>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98" y="1287990"/>
            <a:ext cx="2392361" cy="15881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97187" y="1287989"/>
            <a:ext cx="2463089" cy="15881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052" y="1287989"/>
            <a:ext cx="2295330" cy="15695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3598" y="3274830"/>
            <a:ext cx="2392361" cy="160694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187" y="3274830"/>
            <a:ext cx="2400611" cy="160694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453052" y="3274830"/>
            <a:ext cx="2295330" cy="1606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8892" y="97367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899" y="2927672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3491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7544" y="962610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3218" y="97429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205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Stress test – Convergence time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3005" y="2309089"/>
          <a:ext cx="5302250" cy="19803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disabled)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enabled)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1: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110 sec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120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220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240</a:t>
                      </a:r>
                      <a:r>
                        <a:rPr lang="en-US" sz="1000" baseline="0" dirty="0">
                          <a:effectLst/>
                        </a:rPr>
                        <a:t>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6326" y="1429767"/>
            <a:ext cx="615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very rough estimation of individual device RIB convergence time based on CPU stabilization </a:t>
            </a:r>
          </a:p>
        </p:txBody>
      </p:sp>
    </p:spTree>
    <p:extLst>
      <p:ext uri="{BB962C8B-B14F-4D97-AF65-F5344CB8AC3E}">
        <p14:creationId xmlns:p14="http://schemas.microsoft.com/office/powerpoint/2010/main" val="7890117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BMP route-policy trace data visualization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30" y="1032155"/>
            <a:ext cx="3590419" cy="399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73" y="1032155"/>
            <a:ext cx="2277719" cy="476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6492"/>
          <a:stretch/>
        </p:blipFill>
        <p:spPr>
          <a:xfrm>
            <a:off x="5286838" y="1638267"/>
            <a:ext cx="2509822" cy="983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-1" r="23567"/>
          <a:stretch/>
        </p:blipFill>
        <p:spPr>
          <a:xfrm>
            <a:off x="5279373" y="2712344"/>
            <a:ext cx="2513555" cy="1473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438" y="4306617"/>
            <a:ext cx="2129465" cy="314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38" y="4741814"/>
            <a:ext cx="1882375" cy="301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2034073" y="1270260"/>
            <a:ext cx="3245300" cy="29156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1881673" y="2130200"/>
            <a:ext cx="3405165" cy="24496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2229393" y="3449121"/>
            <a:ext cx="3049980" cy="124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1802674" y="4892314"/>
            <a:ext cx="3539764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 flipV="1">
            <a:off x="2270447" y="4463856"/>
            <a:ext cx="3071991" cy="331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977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path marking data visualization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0" y="1612330"/>
            <a:ext cx="3996036" cy="220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51" y="2393247"/>
            <a:ext cx="2886153" cy="1029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02" y="3592075"/>
            <a:ext cx="2978052" cy="1172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15" y="972104"/>
            <a:ext cx="3042346" cy="1127848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1572010" y="1536028"/>
            <a:ext cx="3684005" cy="20539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1220444" y="3784496"/>
            <a:ext cx="3973958" cy="3939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2474478" y="2907955"/>
            <a:ext cx="2765873" cy="7944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51031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BMP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Supporting </a:t>
            </a:r>
            <a:r>
              <a:rPr lang="en-US" sz="1700" dirty="0">
                <a:hlinkClick r:id="rId2"/>
              </a:rPr>
              <a:t>draft-xu-grow-bmp-route-policy-attr-trace-04</a:t>
            </a:r>
            <a:r>
              <a:rPr lang="en-US" sz="1700" dirty="0"/>
              <a:t> in latest </a:t>
            </a:r>
            <a:r>
              <a:rPr lang="en-US" sz="1700" dirty="0">
                <a:hlinkClick r:id="rId3"/>
              </a:rPr>
              <a:t>code commit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r>
              <a:rPr lang="en-US" sz="1800" dirty="0"/>
              <a:t>Support </a:t>
            </a:r>
            <a:r>
              <a:rPr lang="en-US" sz="1800" dirty="0">
                <a:hlinkClick r:id="rId4"/>
              </a:rPr>
              <a:t>draft-grow-bmp-tlv-00</a:t>
            </a:r>
            <a:r>
              <a:rPr lang="en-US" sz="1800" dirty="0"/>
              <a:t> and </a:t>
            </a:r>
            <a:r>
              <a:rPr lang="en-US" sz="1800" dirty="0">
                <a:hlinkClick r:id="rId5"/>
              </a:rPr>
              <a:t>draft-grow-bmp-tlv-ebit-00</a:t>
            </a:r>
            <a:endParaRPr lang="en-US" sz="1800" dirty="0"/>
          </a:p>
          <a:p>
            <a:r>
              <a:rPr lang="en-US" sz="1800" dirty="0"/>
              <a:t>Support </a:t>
            </a:r>
            <a:r>
              <a:rPr lang="en-US" sz="1800" dirty="0">
                <a:hlinkClick r:id="rId6"/>
              </a:rPr>
              <a:t>draft-cppy-grow-bmp-path-marking-tlv-04</a:t>
            </a:r>
            <a:endParaRPr lang="en-US" sz="17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1" dirty="0"/>
              <a:t>ETHZ – Livio Sgier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3D0F1-9DCA-4B6C-AE5E-836EDCC64E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76226" y="2075588"/>
            <a:ext cx="5205454" cy="2106449"/>
          </a:xfrm>
          <a:prstGeom prst="rect">
            <a:avLst/>
          </a:prstGeom>
          <a:ln>
            <a:noFill/>
          </a:ln>
        </p:spPr>
      </p:pic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4057"/>
            <a:ext cx="384313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pc="-1" dirty="0"/>
              <a:t>Achievements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Setting up of end-to-end export/collection/visualization pipeline based on time-series database Druid</a:t>
            </a:r>
          </a:p>
          <a:p>
            <a:pPr marL="343080" indent="-342720">
              <a:spcBef>
                <a:spcPts val="0"/>
              </a:spcBef>
              <a:buClr>
                <a:srgbClr val="000000"/>
              </a:buClr>
            </a:pPr>
            <a:r>
              <a:rPr lang="en-US" sz="1700" spc="-1" dirty="0"/>
              <a:t>D3.js visualization front-end for quick prototyping</a:t>
            </a:r>
          </a:p>
          <a:p>
            <a:pPr marL="0" indent="0">
              <a:buNone/>
            </a:pPr>
            <a:r>
              <a:rPr lang="en-US" sz="2400" spc="-1" dirty="0"/>
              <a:t>Next Steps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Testing new visualization use-cases (L3 topology, VPN abstraction, control/data plane correlation, incorporating data from new drafts supplied by </a:t>
            </a:r>
            <a:r>
              <a:rPr lang="en-US" sz="1700" spc="-1" dirty="0" err="1"/>
              <a:t>pmacct</a:t>
            </a:r>
            <a:r>
              <a:rPr lang="en-US" sz="1700" spc="-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B05DB-6D28-4EEB-99C6-326480955E45}"/>
              </a:ext>
            </a:extLst>
          </p:cNvPr>
          <p:cNvSpPr/>
          <p:nvPr/>
        </p:nvSpPr>
        <p:spPr>
          <a:xfrm>
            <a:off x="6623562" y="1384742"/>
            <a:ext cx="2152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400" spc="-1" dirty="0"/>
              <a:t>D3.js Front-end</a:t>
            </a:r>
          </a:p>
        </p:txBody>
      </p:sp>
    </p:spTree>
    <p:extLst>
      <p:ext uri="{BB962C8B-B14F-4D97-AF65-F5344CB8AC3E}">
        <p14:creationId xmlns:p14="http://schemas.microsoft.com/office/powerpoint/2010/main" val="21889831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/>
              <a:t>ETHZ – Livio Sgier</a:t>
            </a:r>
            <a:endParaRPr spc="-1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54AA-B6BD-4062-B1F1-05BD4207EED7}"/>
              </a:ext>
            </a:extLst>
          </p:cNvPr>
          <p:cNvPicPr/>
          <p:nvPr/>
        </p:nvPicPr>
        <p:blipFill>
          <a:blip r:embed="rId3"/>
          <a:srcRect l="5505"/>
          <a:stretch/>
        </p:blipFill>
        <p:spPr>
          <a:xfrm>
            <a:off x="137160" y="1534583"/>
            <a:ext cx="8869680" cy="2651040"/>
          </a:xfrm>
          <a:prstGeom prst="rect">
            <a:avLst/>
          </a:prstGeom>
          <a:ln>
            <a:noFill/>
          </a:ln>
        </p:spPr>
      </p:pic>
      <p:sp>
        <p:nvSpPr>
          <p:cNvPr id="13" name="TextShape 4">
            <a:extLst>
              <a:ext uri="{FF2B5EF4-FFF2-40B4-BE49-F238E27FC236}">
                <a16:creationId xmlns:a16="http://schemas.microsoft.com/office/drawing/2014/main" id="{6BEFB5A4-BDA8-418E-989D-61D4419B0CD2}"/>
              </a:ext>
            </a:extLst>
          </p:cNvPr>
          <p:cNvSpPr txBox="1"/>
          <p:nvPr/>
        </p:nvSpPr>
        <p:spPr>
          <a:xfrm>
            <a:off x="1634566" y="4495245"/>
            <a:ext cx="6303485" cy="27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strike="noStrike" spc="-1" dirty="0">
                <a:latin typeface="Calibri (Headings)"/>
              </a:rPr>
              <a:t>End-to-End export/collection/visualization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732853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Being virtual makes the BMP project more accessible to people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Newcomers bring a fresh mindset and wonderful ideas into the team</a:t>
            </a:r>
          </a:p>
          <a:p>
            <a:pPr marL="1121229" lvl="2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BFD correlation to BMP </a:t>
            </a:r>
            <a:r>
              <a:rPr lang="en-US" dirty="0" err="1"/>
              <a:t>peer_up</a:t>
            </a:r>
            <a:r>
              <a:rPr lang="en-US" dirty="0"/>
              <a:t>/down message type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YANG push CPU and memory with a 10 second, BMP with a second granularity improved insights into the performance impact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The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8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8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Anurag Prakash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Hongwei Li - HPE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Livio Sgier - ETHZ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29413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-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Heng Cui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3996293"/>
            <a:ext cx="822959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and Swisscom Time Analytics Platform team 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303553"/>
            <a:ext cx="7956640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pmgrpcd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3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5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6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7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E98E-012A-44A8-8E87-3101A41F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996054"/>
            <a:ext cx="7828427" cy="4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Spirent </a:t>
            </a:r>
            <a:r>
              <a:rPr lang="en-US" sz="1700" dirty="0" err="1"/>
              <a:t>Testcenter</a:t>
            </a:r>
            <a:r>
              <a:rPr lang="en-US" sz="1700" dirty="0"/>
              <a:t> added for IPv4/6 traffic generation</a:t>
            </a:r>
          </a:p>
          <a:p>
            <a:r>
              <a:rPr lang="en-US" sz="1700" dirty="0"/>
              <a:t>YANG push data collection for CPU and memory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Test verification needs to be further automatized to improve efficiency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700" dirty="0"/>
              <a:t>BMP BGP RIB update flow delay heatmap to facilitate convergence delay RCA</a:t>
            </a:r>
          </a:p>
          <a:p>
            <a:pPr marL="342900" lvl="2" indent="-342900">
              <a:defRPr sz="2400"/>
            </a:pPr>
            <a:r>
              <a:rPr lang="en-US" sz="1700" dirty="0"/>
              <a:t>Improve testbed to measure the impact on network convergence with BMP</a:t>
            </a:r>
          </a:p>
          <a:p>
            <a:pPr marL="342900" lvl="2" indent="-342900">
              <a:defRPr sz="2400"/>
            </a:pPr>
            <a:r>
              <a:rPr lang="en-US" sz="1700" dirty="0"/>
              <a:t>Validate BGP router reset notification PDU for Adj-RIB In/Out and consequent action in correlator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pmbmpd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BMP BGP Local RIB to IPFIX correlation now works for prefixes with BGP route-distinguisher as well.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 of 5 TLV's decoded of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xu</a:t>
            </a:r>
            <a:r>
              <a:rPr lang="en-US" sz="1700" dirty="0">
                <a:hlinkClick r:id="rId2"/>
              </a:rPr>
              <a:t>-grow-bmp-route-policy-</a:t>
            </a:r>
            <a:r>
              <a:rPr lang="en-US" sz="1700" dirty="0" err="1">
                <a:hlinkClick r:id="rId2"/>
              </a:rPr>
              <a:t>attr</a:t>
            </a:r>
            <a:r>
              <a:rPr lang="en-US" sz="1700" dirty="0">
                <a:hlinkClick r:id="rId2"/>
              </a:rPr>
              <a:t>-trace</a:t>
            </a:r>
            <a:endParaRPr lang="en-US" sz="1700" dirty="0"/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Path Marking TLV could be optimized if contained paths would have been indexed. Input for </a:t>
            </a:r>
            <a:r>
              <a:rPr lang="en-US" sz="1800" dirty="0">
                <a:hlinkClick r:id="rId3"/>
              </a:rPr>
              <a:t>draft-cppy-grow-bmp-path-marking-tlv-04</a:t>
            </a:r>
            <a:endParaRPr lang="en-US" sz="1700" dirty="0"/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r>
              <a:rPr lang="en-US" sz="1400" dirty="0">
                <a:hlinkClick r:id="rId4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5D36F-4865-4585-8105-DC8AB6F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" y="1362593"/>
            <a:ext cx="8746435" cy="2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r>
              <a:rPr lang="en-US" sz="1700" dirty="0"/>
              <a:t>Supporting </a:t>
            </a:r>
            <a:r>
              <a:rPr lang="en-US" sz="1700" dirty="0">
                <a:hlinkClick r:id="rId3"/>
              </a:rPr>
              <a:t>draft-grow-bmp-tlv-00</a:t>
            </a:r>
            <a:r>
              <a:rPr lang="en-US" sz="1700" dirty="0"/>
              <a:t> and </a:t>
            </a:r>
            <a:r>
              <a:rPr lang="en-US" sz="1700" dirty="0">
                <a:hlinkClick r:id="rId4"/>
              </a:rPr>
              <a:t>draft-lucente-grow-bmp-tlv-ebit-00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Supporting path status of </a:t>
            </a:r>
            <a:r>
              <a:rPr lang="en-US" sz="1700" dirty="0">
                <a:hlinkClick r:id="rId5"/>
              </a:rPr>
              <a:t>draft-cppy-grow-bmp-path-marking-tlv-04</a:t>
            </a:r>
            <a:r>
              <a:rPr lang="en-US" sz="1700" dirty="0"/>
              <a:t> Supporting </a:t>
            </a:r>
            <a:r>
              <a:rPr lang="en-US" sz="1700" dirty="0">
                <a:hlinkClick r:id="rId6"/>
              </a:rPr>
              <a:t>draft-xu-grow-bmp-route-policy-attr-trace-04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Stress tests showing CPU and memory usage increase but no BGP propagation delay. CPU increase not to be realistic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Wireshark dissector for route-policy tracing BMP message-type and route-monitoring path marking TLV</a:t>
            </a:r>
          </a:p>
          <a:p>
            <a:pPr marL="0" indent="0">
              <a:buNone/>
            </a:pPr>
            <a:r>
              <a:rPr lang="en-US" sz="2800" dirty="0"/>
              <a:t>Next Steps</a:t>
            </a:r>
          </a:p>
          <a:p>
            <a:r>
              <a:rPr lang="en-US" sz="1700" dirty="0"/>
              <a:t>Redo the BGP propagation delay tests with improved testbed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Investigate BMP impact in CPU usage graph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9" y="1250380"/>
            <a:ext cx="4985764" cy="34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790" y="1575007"/>
            <a:ext cx="1936520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69447" y="1575007"/>
            <a:ext cx="1433181" cy="3104964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712" y="4722076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172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(Headings)</vt:lpstr>
      <vt:lpstr>Times New Roman</vt:lpstr>
      <vt:lpstr>Office Theme</vt:lpstr>
      <vt:lpstr>BMP BGP Monitoring Protocol GROW WG</vt:lpstr>
      <vt:lpstr>Hackathon - Plan</vt:lpstr>
      <vt:lpstr>Hackathon – Software</vt:lpstr>
      <vt:lpstr>Hackathon - Network</vt:lpstr>
      <vt:lpstr>Swisscom – lab environment</vt:lpstr>
      <vt:lpstr>Pmacct – nfacctd/pmbmpd</vt:lpstr>
      <vt:lpstr>BMP BGP Local RIB with IPFIX Correlation</vt:lpstr>
      <vt:lpstr>Huawei - VRP</vt:lpstr>
      <vt:lpstr>BMP Stress Test – CPU usage</vt:lpstr>
      <vt:lpstr>BMP Stress Test – CPU usage</vt:lpstr>
      <vt:lpstr>BMP Stress Test – Memory Usage </vt:lpstr>
      <vt:lpstr>BMP Stress Test – Memory Usage </vt:lpstr>
      <vt:lpstr>BMP Stress test – Convergence time </vt:lpstr>
      <vt:lpstr>BMP route-policy trace data visualization</vt:lpstr>
      <vt:lpstr>BMP path marking data visualization</vt:lpstr>
      <vt:lpstr>Wireshark – BMP Dissector</vt:lpstr>
      <vt:lpstr>ETHZ – Livio Sgier</vt:lpstr>
      <vt:lpstr>ETHZ – Livio Sgier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INI-NET-DCF</cp:lastModifiedBy>
  <cp:revision>63</cp:revision>
  <dcterms:modified xsi:type="dcterms:W3CDTF">2020-07-24T13:36:30Z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