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6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61" d="100"/>
          <a:sy n="161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Shape 144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6" name="Shape 144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850B7-243E-B44C-91D9-EC504FD0DD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383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7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925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867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817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811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2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3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4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5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6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24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18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9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0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1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2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3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1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25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6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7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8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9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0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8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32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3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4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5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6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7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45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39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0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1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2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3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4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52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46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7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8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9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0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1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59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53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4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5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6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7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8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66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60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1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2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3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4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5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924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874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868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9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0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1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2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3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81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75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6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7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8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9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0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88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82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3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4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5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6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7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95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89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0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1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2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3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4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2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96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7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8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9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0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1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9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03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4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5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6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7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8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16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10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1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2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3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4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5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23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17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8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9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0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1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2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926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928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92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2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050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992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942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936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7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8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9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0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1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49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43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4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5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6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7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8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56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50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1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2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3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4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5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63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57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8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9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0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1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2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0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64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5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6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7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8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9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7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71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2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3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4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5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6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84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78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9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0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1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2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3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91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85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6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7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8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9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0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049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999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993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4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5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6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7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8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06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00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1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2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3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4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5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13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07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8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9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0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1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2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0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14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5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6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7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8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9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7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21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2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3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4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5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6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34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28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9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0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1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2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3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1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35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6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7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8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9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0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8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42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3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4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5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6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7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051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053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054" name="Title Text"/>
          <p:cNvSpPr txBox="1">
            <a:spLocks noGrp="1"/>
          </p:cNvSpPr>
          <p:nvPr>
            <p:ph type="title"/>
          </p:nvPr>
        </p:nvSpPr>
        <p:spPr>
          <a:xfrm>
            <a:off x="457200" y="204786"/>
            <a:ext cx="3008435" cy="871539"/>
          </a:xfrm>
          <a:prstGeom prst="rect">
            <a:avLst/>
          </a:prstGeom>
        </p:spPr>
        <p:txBody>
          <a:bodyPr lIns="44450" tIns="44450" rIns="44450" bIns="44450" anchor="b"/>
          <a:lstStyle>
            <a:lvl1pPr algn="l" defTabSz="914400">
              <a:lnSpc>
                <a:spcPct val="90000"/>
              </a:lnSpc>
              <a:defRPr sz="15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055" name="Body Level One…"/>
          <p:cNvSpPr txBox="1">
            <a:spLocks noGrp="1"/>
          </p:cNvSpPr>
          <p:nvPr>
            <p:ph type="body" idx="1"/>
          </p:nvPr>
        </p:nvSpPr>
        <p:spPr>
          <a:xfrm>
            <a:off x="3575537" y="204788"/>
            <a:ext cx="5111263" cy="4389836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6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200" y="1076326"/>
            <a:ext cx="3008435" cy="3518297"/>
          </a:xfrm>
          <a:prstGeom prst="rect">
            <a:avLst/>
          </a:prstGeom>
        </p:spPr>
        <p:txBody>
          <a:bodyPr lIns="44450" tIns="44450" rIns="44450" bIns="44450"/>
          <a:lstStyle/>
          <a:p>
            <a:pPr marL="0" indent="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05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0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178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120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070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064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5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6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7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8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9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77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71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2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3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4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5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6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84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78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9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0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1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2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3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91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85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6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7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8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9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0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98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92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3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4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5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6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7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05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99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0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1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2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3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4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12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06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7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8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9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0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1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19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13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4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5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6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7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8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177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127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121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2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3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4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5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6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34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28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9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0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1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2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3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41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35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6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7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8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9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0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48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42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3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4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5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6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7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55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49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0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1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2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3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4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62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56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7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8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9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0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1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69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63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4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5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6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7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8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76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70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1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2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3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4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5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179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181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182" name="Title Text"/>
          <p:cNvSpPr txBox="1">
            <a:spLocks noGrp="1"/>
          </p:cNvSpPr>
          <p:nvPr>
            <p:ph type="title"/>
          </p:nvPr>
        </p:nvSpPr>
        <p:spPr>
          <a:xfrm>
            <a:off x="1792165" y="3600450"/>
            <a:ext cx="5486401" cy="425054"/>
          </a:xfrm>
          <a:prstGeom prst="rect">
            <a:avLst/>
          </a:prstGeom>
        </p:spPr>
        <p:txBody>
          <a:bodyPr lIns="44450" tIns="44450" rIns="44450" bIns="44450" anchor="b"/>
          <a:lstStyle>
            <a:lvl1pPr algn="l" defTabSz="914400">
              <a:lnSpc>
                <a:spcPct val="90000"/>
              </a:lnSpc>
              <a:defRPr sz="15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1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165" y="459581"/>
            <a:ext cx="5486401" cy="3086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1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2165" y="4025503"/>
            <a:ext cx="5486401" cy="603648"/>
          </a:xfrm>
          <a:prstGeom prst="rect">
            <a:avLst/>
          </a:prstGeom>
        </p:spPr>
        <p:txBody>
          <a:bodyPr lIns="44450" tIns="44450" rIns="44450" bIns="44450"/>
          <a:lstStyle>
            <a:lvl1pPr marL="0" indent="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8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8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306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248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198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192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3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4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5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6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7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05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99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0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1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2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3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4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12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06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7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8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9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0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1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19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13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4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5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6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7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8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26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20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1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2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3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4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5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33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27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8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9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0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1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2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40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34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5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6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7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8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9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47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41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2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3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4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5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6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305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255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249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0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1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2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3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4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2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56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7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8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9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0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1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9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63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4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5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6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7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8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76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0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1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2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3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4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5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83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7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8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9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0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1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2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90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84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5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6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7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8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9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97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91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2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3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4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5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6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04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98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9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0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1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2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3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307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309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310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311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1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5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433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375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325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319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0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1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2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3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4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2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26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7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8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9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0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1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9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33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4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5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6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7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8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46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40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1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2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3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4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5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53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47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8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9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0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1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2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60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54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5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6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7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8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9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67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61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2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3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4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5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6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74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68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9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0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1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2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3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432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382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376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7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8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9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0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1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89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83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4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5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6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7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8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96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90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1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2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3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4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5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03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97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8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9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0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1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2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10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04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5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6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7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8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9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17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1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2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3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4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5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6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24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8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9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0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1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2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3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31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25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6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7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8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9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30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434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436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437" name="Title Text"/>
          <p:cNvSpPr txBox="1">
            <a:spLocks noGrp="1"/>
          </p:cNvSpPr>
          <p:nvPr>
            <p:ph type="title"/>
          </p:nvPr>
        </p:nvSpPr>
        <p:spPr>
          <a:xfrm>
            <a:off x="6362700" y="457200"/>
            <a:ext cx="1790700" cy="411480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438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457200"/>
            <a:ext cx="5231424" cy="41148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57200" y="1200150"/>
            <a:ext cx="4038600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188" cy="47982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30" y="1151334"/>
            <a:ext cx="4041776" cy="47982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/>
          </a:p>
        </p:txBody>
      </p:sp>
      <p:sp>
        <p:nvSpPr>
          <p:cNvPr id="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63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05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55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49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2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6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9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3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7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0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7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0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4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1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8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62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12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06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9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3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8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0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1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0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4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7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3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4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5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6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54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8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9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0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1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2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3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61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55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6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7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8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9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60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64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66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Title Text"/>
          <p:cNvSpPr txBox="1">
            <a:spLocks noGrp="1"/>
          </p:cNvSpPr>
          <p:nvPr>
            <p:ph type="title"/>
          </p:nvPr>
        </p:nvSpPr>
        <p:spPr>
          <a:xfrm>
            <a:off x="685800" y="1597819"/>
            <a:ext cx="7772400" cy="110252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6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44450" tIns="44450" rIns="44450" bIns="44450"/>
          <a:lstStyle>
            <a:lvl1pPr marL="0" indent="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0" indent="3429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0" indent="6858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0" indent="10287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0" indent="13716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290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232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82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76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7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8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9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0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1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89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83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4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5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6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7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8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96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90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1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2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3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4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5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03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97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8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9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0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1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2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10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04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5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6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7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8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9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17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11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2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3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4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5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6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24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18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9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0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1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2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3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31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25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6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7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8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9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0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289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239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233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4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5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6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7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8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46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40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1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2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3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4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5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53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47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8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9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0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1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2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60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54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5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6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7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8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9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67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61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2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3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4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5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6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74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68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9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0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1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2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3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81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75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6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7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8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9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0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88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82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3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4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5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6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7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291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293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294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295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417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359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309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303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4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5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6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7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8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16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10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1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2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3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4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5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23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17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8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9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0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1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2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30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24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5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6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7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8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9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37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31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2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3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4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5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6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44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38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9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0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1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2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3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51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45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6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7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8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9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0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58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52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3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4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5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6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7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416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366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360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1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2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3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4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5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73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67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8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9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0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1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2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80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74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5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6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7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8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9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87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81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2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3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4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5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6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94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88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9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0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1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2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3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01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95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6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7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8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9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0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08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02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3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4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5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6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7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15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09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0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1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2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3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4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418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420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421" name="Title Text"/>
          <p:cNvSpPr txBox="1">
            <a:spLocks noGrp="1"/>
          </p:cNvSpPr>
          <p:nvPr>
            <p:ph type="title"/>
          </p:nvPr>
        </p:nvSpPr>
        <p:spPr>
          <a:xfrm>
            <a:off x="722435" y="3305176"/>
            <a:ext cx="7772401" cy="1021557"/>
          </a:xfrm>
          <a:prstGeom prst="rect">
            <a:avLst/>
          </a:prstGeom>
        </p:spPr>
        <p:txBody>
          <a:bodyPr lIns="44450" tIns="44450" rIns="44450" bIns="44450" anchor="t"/>
          <a:lstStyle>
            <a:lvl1pPr algn="l" defTabSz="914400">
              <a:lnSpc>
                <a:spcPct val="90000"/>
              </a:lnSpc>
              <a:defRPr sz="3000" b="1" cap="all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4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2435" y="2180034"/>
            <a:ext cx="7772401" cy="1125141"/>
          </a:xfrm>
          <a:prstGeom prst="rect">
            <a:avLst/>
          </a:prstGeom>
        </p:spPr>
        <p:txBody>
          <a:bodyPr lIns="44450" tIns="44450" rIns="44450" bIns="44450" anchor="b"/>
          <a:lstStyle>
            <a:lvl1pPr marL="0" indent="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544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486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436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430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1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2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3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4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5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43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37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8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9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0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1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2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0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44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5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6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7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8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9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7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51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2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3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4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5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6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64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58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9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0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1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2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3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1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65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6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7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8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9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0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8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72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3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4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5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6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7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85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79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0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1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2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3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4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543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493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487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8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9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0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1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2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0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94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5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6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7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8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9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7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01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2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3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4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5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6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14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08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9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0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1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2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3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1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15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6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7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8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9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0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8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22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3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4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5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6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7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35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29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0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1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2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3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4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42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36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7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8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9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0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1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545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547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548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54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90600" y="1485900"/>
            <a:ext cx="3511063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3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671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613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563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557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58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59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0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1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2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70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64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5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6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7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8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9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77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71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2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3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4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5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6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84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78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9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0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1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2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3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91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85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6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7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8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9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0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98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92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3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4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5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6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7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05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99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0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1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2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3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4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12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06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7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8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9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0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1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670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620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614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5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6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7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8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9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27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21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2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3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4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5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6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34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28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9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0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1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2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3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41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35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6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7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8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9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0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48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42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3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4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5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6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7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55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49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0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1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2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3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4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62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56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7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8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9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0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1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69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63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4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5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6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7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8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672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674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67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67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067" cy="479823"/>
          </a:xfrm>
          <a:prstGeom prst="rect">
            <a:avLst/>
          </a:prstGeom>
        </p:spPr>
        <p:txBody>
          <a:bodyPr lIns="44450" tIns="44450" rIns="44450" bIns="44450" anchor="b"/>
          <a:lstStyle>
            <a:lvl1pPr marL="0" indent="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7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269" y="1151334"/>
            <a:ext cx="4041531" cy="479823"/>
          </a:xfrm>
          <a:prstGeom prst="rect">
            <a:avLst/>
          </a:prstGeom>
        </p:spPr>
        <p:txBody>
          <a:bodyPr lIns="44450" tIns="44450" rIns="44450" bIns="44450" anchor="b"/>
          <a:lstStyle/>
          <a:p>
            <a:pPr marL="0" indent="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67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1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799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741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691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685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6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7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8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9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0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98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92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3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4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5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6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7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05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99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0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1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2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3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4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12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06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7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8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9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0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1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19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13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4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5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6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7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8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26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20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1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2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3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4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5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33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27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8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9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0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1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2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40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34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5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6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7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8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9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798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748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742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3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4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5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6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7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55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49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0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1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2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3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4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2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56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7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8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9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0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1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9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63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4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5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6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7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8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76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70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1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2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3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4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5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83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77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8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9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0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1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2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90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84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5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6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7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8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9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97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91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2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3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4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5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6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800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802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803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80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2818" y="4769565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IETF Hackathon - &lt;Project name&gt;"/>
          <p:cNvSpPr txBox="1"/>
          <p:nvPr/>
        </p:nvSpPr>
        <p:spPr>
          <a:xfrm>
            <a:off x="3045582" y="4731544"/>
            <a:ext cx="2763675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535353"/>
                </a:solidFill>
              </a:defRPr>
            </a:lvl1pPr>
          </a:lstStyle>
          <a:p>
            <a:r>
              <a:t>IETF Hackathon - &lt;Project name&gt;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28840" y="1306003"/>
            <a:ext cx="4086547" cy="1265748"/>
          </a:xfrm>
        </p:spPr>
        <p:txBody>
          <a:bodyPr anchor="b">
            <a:normAutofit/>
          </a:bodyPr>
          <a:lstStyle/>
          <a:p>
            <a:r>
              <a:rPr lang="en-US" sz="4000" dirty="0">
                <a:solidFill>
                  <a:schemeClr val="bg2"/>
                </a:solidFill>
              </a:rPr>
              <a:t>IETF Hackathon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28370" y="2827867"/>
            <a:ext cx="4087487" cy="104988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2"/>
                </a:solidFill>
              </a:rPr>
              <a:t>IETF 114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2"/>
                </a:solidFill>
              </a:rPr>
              <a:t>23-24 July 2022 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2"/>
                </a:solidFill>
              </a:rPr>
              <a:t>Philadelphia, Pennsylvania</a:t>
            </a:r>
            <a:endParaRPr lang="en-US" sz="105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47952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Hackathon Plan</a:t>
            </a:r>
          </a:p>
        </p:txBody>
      </p:sp>
      <p:sp>
        <p:nvSpPr>
          <p:cNvPr id="145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46099" y="1454150"/>
            <a:ext cx="5889011" cy="3567113"/>
          </a:xfrm>
          <a:prstGeom prst="rect">
            <a:avLst/>
          </a:prstGeom>
        </p:spPr>
        <p:txBody>
          <a:bodyPr/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t>&lt;What problem were you working on?&gt;</a:t>
            </a:r>
            <a:br/>
            <a:endParaRPr/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t>&lt;What drafts/RFC’s were involved?&gt; 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t>&lt;Specific problems to solve&gt;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endParaRPr/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t>&lt;How you planned to solve it?&gt;</a:t>
            </a:r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got done</a:t>
            </a:r>
          </a:p>
        </p:txBody>
      </p:sp>
      <p:sp>
        <p:nvSpPr>
          <p:cNvPr id="1457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199" y="1200150"/>
            <a:ext cx="7940441" cy="3567113"/>
          </a:xfrm>
          <a:prstGeom prst="rect">
            <a:avLst/>
          </a:prstGeom>
        </p:spPr>
        <p:txBody>
          <a:bodyPr/>
          <a:lstStyle/>
          <a:p>
            <a:pPr marL="189186" indent="-189186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t>&lt;What you achieved? (key results)&gt;</a:t>
            </a:r>
          </a:p>
          <a:p>
            <a:pPr marL="646386" lvl="1" indent="-189186">
              <a:lnSpc>
                <a:spcPct val="90000"/>
              </a:lnSpc>
              <a:spcBef>
                <a:spcPts val="1500"/>
              </a:spcBef>
              <a:buFontTx/>
              <a:buChar char="•"/>
              <a:defRPr sz="2400"/>
            </a:pPr>
            <a:r>
              <a:t>&lt;New ideas - what team agreed on&gt;</a:t>
            </a:r>
          </a:p>
          <a:p>
            <a:pPr marL="646386" lvl="1" indent="-189186">
              <a:lnSpc>
                <a:spcPct val="90000"/>
              </a:lnSpc>
              <a:spcBef>
                <a:spcPts val="1500"/>
              </a:spcBef>
              <a:buFontTx/>
              <a:buChar char="•"/>
              <a:defRPr sz="2400"/>
            </a:pPr>
            <a:r>
              <a:t>&lt;New code - links to github&gt;</a:t>
            </a:r>
          </a:p>
          <a:p>
            <a:pPr marL="646386" lvl="1" indent="-189186">
              <a:lnSpc>
                <a:spcPct val="90000"/>
              </a:lnSpc>
              <a:spcBef>
                <a:spcPts val="1500"/>
              </a:spcBef>
              <a:buFontTx/>
              <a:buChar char="•"/>
              <a:defRPr sz="2400"/>
            </a:pPr>
            <a:r>
              <a:t>&lt;New design/architecture - what was novel?&gt;</a:t>
            </a:r>
          </a:p>
          <a:p>
            <a:pPr marL="646386" lvl="1" indent="-189186">
              <a:lnSpc>
                <a:spcPct val="90000"/>
              </a:lnSpc>
              <a:spcBef>
                <a:spcPts val="1500"/>
              </a:spcBef>
              <a:buFontTx/>
              <a:buChar char="•"/>
              <a:defRPr sz="2400"/>
            </a:pPr>
            <a:r>
              <a:t>&lt;New inter-op testing? - link to results&gt;</a:t>
            </a:r>
          </a:p>
          <a:p>
            <a:pPr marL="646386" lvl="1" indent="-189186">
              <a:lnSpc>
                <a:spcPct val="90000"/>
              </a:lnSpc>
              <a:spcBef>
                <a:spcPts val="1500"/>
              </a:spcBef>
              <a:buFontTx/>
              <a:buChar char="•"/>
              <a:defRPr sz="2400"/>
            </a:pPr>
            <a:r>
              <a:t>&lt;Demos - links to videos&gt;</a:t>
            </a:r>
          </a:p>
        </p:txBody>
      </p:sp>
      <p:sp>
        <p:nvSpPr>
          <p:cNvPr id="1458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we learned</a:t>
            </a:r>
          </a:p>
        </p:txBody>
      </p:sp>
      <p:sp>
        <p:nvSpPr>
          <p:cNvPr id="1461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20699" y="1530350"/>
            <a:ext cx="7243000" cy="3052416"/>
          </a:xfrm>
          <a:prstGeom prst="rect">
            <a:avLst/>
          </a:prstGeom>
        </p:spPr>
        <p:txBody>
          <a:bodyPr/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t>&lt;Lessons learned from this hackathon&gt;</a:t>
            </a:r>
          </a:p>
          <a:p>
            <a:pPr marL="685800" lvl="1" indent="-228600">
              <a:lnSpc>
                <a:spcPct val="90000"/>
              </a:lnSpc>
              <a:spcBef>
                <a:spcPts val="1300"/>
              </a:spcBef>
              <a:buFontTx/>
              <a:buChar char="•"/>
              <a:defRPr sz="2400"/>
            </a:pPr>
            <a:r>
              <a:t>&lt;Issues with existing drafts/RFCs&gt;</a:t>
            </a:r>
          </a:p>
          <a:p>
            <a:pPr marL="685800" lvl="1" indent="-228600">
              <a:lnSpc>
                <a:spcPct val="90000"/>
              </a:lnSpc>
              <a:spcBef>
                <a:spcPts val="1300"/>
              </a:spcBef>
              <a:buFontTx/>
              <a:buChar char="•"/>
              <a:defRPr sz="2400"/>
            </a:pPr>
            <a:r>
              <a:t>&lt;New implementation guidance?&gt;</a:t>
            </a:r>
          </a:p>
          <a:p>
            <a:pPr marL="685800" lvl="1" indent="-228600">
              <a:lnSpc>
                <a:spcPct val="90000"/>
              </a:lnSpc>
              <a:spcBef>
                <a:spcPts val="1300"/>
              </a:spcBef>
              <a:buFontTx/>
              <a:buChar char="•"/>
              <a:defRPr sz="2400"/>
            </a:pPr>
            <a:r>
              <a:t>&lt;New feedback to take to WG?&gt;</a:t>
            </a:r>
          </a:p>
          <a:p>
            <a:pPr marL="685800" lvl="1" indent="-228600">
              <a:lnSpc>
                <a:spcPct val="90000"/>
              </a:lnSpc>
              <a:spcBef>
                <a:spcPts val="1300"/>
              </a:spcBef>
              <a:buFontTx/>
              <a:buChar char="•"/>
              <a:defRPr sz="2400"/>
            </a:pPr>
            <a:r>
              <a:t>&lt;New work to take to WG?&gt;</a:t>
            </a:r>
          </a:p>
        </p:txBody>
      </p:sp>
      <p:sp>
        <p:nvSpPr>
          <p:cNvPr id="1462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Wrap Up</a:t>
            </a:r>
          </a:p>
        </p:txBody>
      </p:sp>
      <p:sp>
        <p:nvSpPr>
          <p:cNvPr id="1465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457199" y="1200150"/>
            <a:ext cx="4351864" cy="3567113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/>
          <a:lstStyle/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r>
              <a:t>Team members: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200"/>
            </a:pPr>
            <a:endParaRPr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endParaRPr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endParaRPr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endParaRPr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800"/>
            </a:pPr>
            <a:r>
              <a:t>First timers @ IETF/Hackathon: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endParaRPr/>
          </a:p>
        </p:txBody>
      </p:sp>
      <p:sp>
        <p:nvSpPr>
          <p:cNvPr id="1466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1467" name="Content Placeholder 2"/>
          <p:cNvSpPr txBox="1"/>
          <p:nvPr/>
        </p:nvSpPr>
        <p:spPr>
          <a:xfrm>
            <a:off x="5019228" y="1162050"/>
            <a:ext cx="3955435" cy="3592513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endParaRPr/>
          </a:p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endParaRPr/>
          </a:p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endParaRPr/>
          </a:p>
          <a:p>
            <a:pPr algn="ctr">
              <a:lnSpc>
                <a:spcPct val="90000"/>
              </a:lnSpc>
              <a:spcBef>
                <a:spcPts val="500"/>
              </a:spcBef>
              <a:defRPr sz="2400"/>
            </a:pPr>
            <a:r>
              <a:t>&lt;Other links, contacts or notes&gt;</a:t>
            </a:r>
          </a:p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endParaRPr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163</Words>
  <Application>Microsoft Macintosh PowerPoint</Application>
  <PresentationFormat>On-screen Show (16:9)</PresentationFormat>
  <Paragraphs>39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Times New Roman</vt:lpstr>
      <vt:lpstr>Office Theme</vt:lpstr>
      <vt:lpstr>IETF Hackathon</vt:lpstr>
      <vt:lpstr>Hackathon Plan</vt:lpstr>
      <vt:lpstr>What got done</vt:lpstr>
      <vt:lpstr>What we learned</vt:lpstr>
      <vt:lpstr>Wrap 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IETF Hackathon: &lt;Project Name&gt;</dc:title>
  <cp:lastModifiedBy>Charles Eckel (eckelcu)</cp:lastModifiedBy>
  <cp:revision>13</cp:revision>
  <dcterms:modified xsi:type="dcterms:W3CDTF">2022-04-26T18:54:03Z</dcterms:modified>
</cp:coreProperties>
</file>