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66" r:id="rId5"/>
    <p:sldId id="257" r:id="rId6"/>
    <p:sldId id="279" r:id="rId7"/>
    <p:sldId id="269" r:id="rId8"/>
    <p:sldId id="1059" r:id="rId9"/>
    <p:sldId id="1064" r:id="rId10"/>
    <p:sldId id="259" r:id="rId11"/>
    <p:sldId id="270" r:id="rId12"/>
    <p:sldId id="1054" r:id="rId13"/>
    <p:sldId id="1061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11C31-74ED-40AF-8398-D74B98AA7B6E}" v="2" dt="2023-03-26T04:01:10.821"/>
    <p1510:client id="{52AFFE39-F26C-43EB-B0DE-6E6CACCF396D}" v="13" dt="2023-03-25T07:01:44.0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1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ipfix-on-path-telemetry" TargetMode="External"/><Relationship Id="rId2" Type="http://schemas.openxmlformats.org/officeDocument/2006/relationships/hyperlink" Target="https://datatracker.ietf.org/doc/html/draft-ietf-opsawg-ipfix-srv6-sr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d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docs/dfref/c/cflow.html" TargetMode="External"/><Relationship Id="rId7" Type="http://schemas.openxmlformats.org/officeDocument/2006/relationships/hyperlink" Target="https://github.com/implydata/pivot" TargetMode="External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druid" TargetMode="External"/><Relationship Id="rId5" Type="http://schemas.openxmlformats.org/officeDocument/2006/relationships/hyperlink" Target="https://github.com/apache/kafka" TargetMode="External"/><Relationship Id="rId4" Type="http://schemas.openxmlformats.org/officeDocument/2006/relationships/hyperlink" Target="https://github.com/pmacct/pmac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opsawg-ipfix-on-path-telemetry" TargetMode="External"/><Relationship Id="rId4" Type="http://schemas.openxmlformats.org/officeDocument/2006/relationships/hyperlink" Target="https://datatracker.ietf.org/doc/html/draft-ietf-opsawg-ipfix-srv6-sr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2363504"/>
          </a:xfrm>
        </p:spPr>
        <p:txBody>
          <a:bodyPr>
            <a:normAutofit/>
          </a:bodyPr>
          <a:lstStyle/>
          <a:p>
            <a:r>
              <a:rPr lang="de-CH" sz="2800" b="1" i="0" dirty="0">
                <a:solidFill>
                  <a:srgbClr val="424242"/>
                </a:solidFill>
                <a:effectLst/>
              </a:rPr>
              <a:t>SRv6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>
                <a:solidFill>
                  <a:srgbClr val="424242"/>
                </a:solidFill>
                <a:effectLst/>
              </a:rPr>
              <a:t>On-Path Delay Measurement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with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 err="1">
                <a:solidFill>
                  <a:srgbClr val="424242"/>
                </a:solidFill>
                <a:effectLst/>
              </a:rPr>
              <a:t>Anomaly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Detection</a:t>
            </a:r>
            <a:br>
              <a:rPr lang="en-US" dirty="0"/>
            </a:br>
            <a:r>
              <a:rPr lang="en-US" sz="2800" dirty="0"/>
              <a:t>OPSAWG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116</a:t>
            </a:r>
          </a:p>
          <a:p>
            <a:r>
              <a:rPr lang="en-US" dirty="0"/>
              <a:t>March 25-26th, 2023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5" name="Picture 4" descr="A picture containing text, city&#10;&#10;Description automatically generated">
            <a:extLst>
              <a:ext uri="{FF2B5EF4-FFF2-40B4-BE49-F238E27FC236}">
                <a16:creationId xmlns:a16="http://schemas.microsoft.com/office/drawing/2014/main" id="{3DEB4EA0-48C9-4E21-A0BC-302BFB75C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1164"/>
            <a:ext cx="4372192" cy="24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77F55E-BCCC-451E-853F-5EA024EA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24" y="1086159"/>
            <a:ext cx="2882144" cy="396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Huawei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10</a:t>
            </a:fld>
            <a:endParaRPr lang="en-US" sz="16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8385453" y="1938628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62C96-6BA2-4DCB-AE5A-96A063E81D17}"/>
              </a:ext>
            </a:extLst>
          </p:cNvPr>
          <p:cNvSpPr/>
          <p:nvPr/>
        </p:nvSpPr>
        <p:spPr>
          <a:xfrm>
            <a:off x="5793076" y="181186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3CF27-32A7-499F-BF08-B44A47CE7A16}"/>
              </a:ext>
            </a:extLst>
          </p:cNvPr>
          <p:cNvSpPr/>
          <p:nvPr/>
        </p:nvSpPr>
        <p:spPr>
          <a:xfrm>
            <a:off x="5789941" y="3591549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AF30E1-7EB4-4D0E-A84E-B1EB9202B9BE}"/>
              </a:ext>
            </a:extLst>
          </p:cNvPr>
          <p:cNvSpPr/>
          <p:nvPr/>
        </p:nvSpPr>
        <p:spPr>
          <a:xfrm>
            <a:off x="5789941" y="404335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C416F-F301-4FBF-9199-60C95D49EE08}"/>
              </a:ext>
            </a:extLst>
          </p:cNvPr>
          <p:cNvSpPr/>
          <p:nvPr/>
        </p:nvSpPr>
        <p:spPr>
          <a:xfrm>
            <a:off x="5789941" y="4498803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D319A2-60F4-471A-9773-53A2706FC5CF}"/>
              </a:ext>
            </a:extLst>
          </p:cNvPr>
          <p:cNvSpPr/>
          <p:nvPr/>
        </p:nvSpPr>
        <p:spPr>
          <a:xfrm>
            <a:off x="8380893" y="371458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6B55A9-3002-408A-919A-89D4A1F75082}"/>
              </a:ext>
            </a:extLst>
          </p:cNvPr>
          <p:cNvSpPr/>
          <p:nvPr/>
        </p:nvSpPr>
        <p:spPr>
          <a:xfrm>
            <a:off x="8376188" y="418514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2601D3-299C-4E35-A1BC-D29F6FA1CF9A}"/>
              </a:ext>
            </a:extLst>
          </p:cNvPr>
          <p:cNvSpPr/>
          <p:nvPr/>
        </p:nvSpPr>
        <p:spPr>
          <a:xfrm>
            <a:off x="8383173" y="461514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542198"/>
            <a:ext cx="770397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24242"/>
                </a:solidFill>
                <a:effectLst/>
              </a:rPr>
              <a:t>Establish multivendor SRv6 network topology with network telemetry data collection</a:t>
            </a:r>
            <a:r>
              <a:rPr lang="en-US" sz="2200" dirty="0">
                <a:solidFill>
                  <a:srgbClr val="424242"/>
                </a:solidFill>
              </a:rPr>
              <a:t> and data processing pipeline.</a:t>
            </a:r>
          </a:p>
          <a:p>
            <a:pPr marL="302079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Validate and visualize two 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IPFIX </a:t>
            </a:r>
            <a:r>
              <a:rPr lang="en-US" sz="2200" dirty="0"/>
              <a:t>implementations of </a:t>
            </a:r>
            <a:r>
              <a:rPr lang="en-US" sz="2200" dirty="0">
                <a:hlinkClick r:id="rId2"/>
              </a:rPr>
              <a:t>draft-ietf-opsawg-ipfix-srv6-srh</a:t>
            </a:r>
            <a:r>
              <a:rPr lang="en-US" sz="2200" dirty="0"/>
              <a:t> (AD review) and </a:t>
            </a:r>
            <a:r>
              <a:rPr lang="en-US" sz="2200" dirty="0">
                <a:hlinkClick r:id="rId3"/>
              </a:rPr>
              <a:t>draft-</a:t>
            </a:r>
            <a:r>
              <a:rPr lang="en-US" sz="2200" dirty="0" err="1">
                <a:hlinkClick r:id="rId3"/>
              </a:rPr>
              <a:t>ietf</a:t>
            </a:r>
            <a:r>
              <a:rPr lang="en-US" sz="2200" dirty="0">
                <a:hlinkClick r:id="rId3"/>
              </a:rPr>
              <a:t>-opsawg-</a:t>
            </a:r>
            <a:r>
              <a:rPr lang="en-US" sz="2200" dirty="0" err="1">
                <a:hlinkClick r:id="rId3"/>
              </a:rPr>
              <a:t>ipfix</a:t>
            </a:r>
            <a:r>
              <a:rPr lang="en-US" sz="2200" dirty="0">
                <a:hlinkClick r:id="rId3"/>
              </a:rPr>
              <a:t>-on-path-telemetry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 in </a:t>
            </a:r>
            <a:r>
              <a:rPr lang="en-US" sz="2200" b="0" i="0" dirty="0">
                <a:solidFill>
                  <a:srgbClr val="1976D2"/>
                </a:solidFill>
                <a:effectLst/>
                <a:hlinkClick r:id="rId4"/>
              </a:rPr>
              <a:t>FD.io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 VPP and on Huawei VRP.</a:t>
            </a:r>
          </a:p>
          <a:p>
            <a:pPr marL="302079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24242"/>
                </a:solidFill>
                <a:effectLst/>
              </a:rPr>
              <a:t>Extend Network Anomaly Detection to recognize on-path delay increase and include delay in Max Concern Score calculation.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</a:t>
            </a:r>
            <a:r>
              <a:rPr lang="en-US"/>
              <a:t>– Software</a:t>
            </a:r>
            <a:endParaRPr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Huawei Versatile Routing Platform Software Version 8.220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2"/>
              </a:rPr>
              <a:t>VPP</a:t>
            </a:r>
            <a:r>
              <a:rPr lang="en-US" sz="1800" dirty="0"/>
              <a:t> extended by INSA Lyon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Wireshark </a:t>
            </a:r>
            <a:r>
              <a:rPr lang="en-US" sz="1800" dirty="0">
                <a:hlinkClick r:id="rId3"/>
              </a:rPr>
              <a:t>IPFIX dissector </a:t>
            </a:r>
            <a:r>
              <a:rPr lang="en-US" sz="1800" dirty="0"/>
              <a:t>for packet analysis </a:t>
            </a:r>
            <a:endParaRPr lang="en-US" sz="1800" dirty="0">
              <a:hlinkClick r:id="rId4"/>
            </a:endParaRP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 err="1">
                <a:hlinkClick r:id="rId4"/>
              </a:rPr>
              <a:t>pmacct</a:t>
            </a:r>
            <a:r>
              <a:rPr lang="en-US" sz="1800" dirty="0"/>
              <a:t> </a:t>
            </a:r>
            <a:r>
              <a:rPr lang="en-US" sz="1800" dirty="0" err="1"/>
              <a:t>nfacctd</a:t>
            </a:r>
            <a:r>
              <a:rPr lang="en-US" sz="18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Confluent Apache </a:t>
            </a:r>
            <a:r>
              <a:rPr lang="en-US" sz="1800" dirty="0">
                <a:hlinkClick r:id="rId5"/>
              </a:rPr>
              <a:t>Kafka</a:t>
            </a:r>
            <a:r>
              <a:rPr lang="en-US" sz="18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6"/>
              </a:rPr>
              <a:t>Druid</a:t>
            </a:r>
            <a:r>
              <a:rPr lang="en-US" sz="18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7"/>
              </a:rPr>
              <a:t>Imply Pivot</a:t>
            </a:r>
            <a:r>
              <a:rPr lang="en-US" sz="1800" dirty="0"/>
              <a:t> as user interface</a:t>
            </a:r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77564-9EC9-4D85-BA0B-3DCD3143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" y="1182839"/>
            <a:ext cx="6976666" cy="3674409"/>
          </a:xfrm>
          <a:prstGeom prst="rect">
            <a:avLst/>
          </a:prstGeom>
        </p:spPr>
      </p:pic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Hackathon – Network (1/2)</a:t>
            </a:r>
            <a:endParaRPr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096107-DB02-40BF-9F7D-649124B413CD}"/>
              </a:ext>
            </a:extLst>
          </p:cNvPr>
          <p:cNvSpPr txBox="1">
            <a:spLocks/>
          </p:cNvSpPr>
          <p:nvPr/>
        </p:nvSpPr>
        <p:spPr bwMode="black">
          <a:xfrm>
            <a:off x="7194010" y="1207375"/>
            <a:ext cx="1859375" cy="36498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SRv6 network topology with two vendors and IPFIX data processing pipeline.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Huawei with four P and two PE nodes exposing SRH provider data-plane </a:t>
            </a:r>
            <a:r>
              <a:rPr lang="en-US" sz="1400" dirty="0">
                <a:latin typeface="+mj-lt"/>
                <a:hlinkClick r:id="rId4"/>
              </a:rPr>
              <a:t>draft-ietf-opsawg-ipfix-srv6-srh</a:t>
            </a:r>
            <a:r>
              <a:rPr lang="en-US" sz="1400" dirty="0">
                <a:latin typeface="+mj-lt"/>
              </a:rPr>
              <a:t> and on-path delay as described in </a:t>
            </a:r>
            <a:r>
              <a:rPr lang="en-US" sz="1400" dirty="0">
                <a:latin typeface="+mj-lt"/>
                <a:hlinkClick r:id="rId5"/>
              </a:rPr>
              <a:t>draft-</a:t>
            </a:r>
            <a:r>
              <a:rPr lang="en-US" sz="1400" dirty="0" err="1">
                <a:latin typeface="+mj-lt"/>
                <a:hlinkClick r:id="rId5"/>
              </a:rPr>
              <a:t>ietf</a:t>
            </a:r>
            <a:r>
              <a:rPr lang="en-US" sz="1400" dirty="0">
                <a:latin typeface="+mj-lt"/>
                <a:hlinkClick r:id="rId5"/>
              </a:rPr>
              <a:t>-opsawg-</a:t>
            </a:r>
            <a:r>
              <a:rPr lang="en-US" sz="1400" dirty="0" err="1">
                <a:latin typeface="+mj-lt"/>
                <a:hlinkClick r:id="rId5"/>
              </a:rPr>
              <a:t>ipfix</a:t>
            </a:r>
            <a:r>
              <a:rPr lang="en-US" sz="1400" dirty="0">
                <a:latin typeface="+mj-lt"/>
                <a:hlinkClick r:id="rId5"/>
              </a:rPr>
              <a:t>-on-path-telemetry</a:t>
            </a:r>
            <a:r>
              <a:rPr lang="en-US" sz="1400" dirty="0">
                <a:latin typeface="+mj-lt"/>
              </a:rPr>
              <a:t>. 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Cisco with two PE nodes exposing customer data-plane.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Hackathon – Network (2/2)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68972"/>
            <a:ext cx="7387045" cy="406106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1350" dirty="0"/>
              <a:t>FD.io VPP Open Source Code published: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https://github.com/network-analytics/vpp-srh-onpath-telemetry</a:t>
            </a: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8BEEE-DA57-4BAA-A442-EC288E5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39221"/>
            <a:ext cx="7720611" cy="34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330E3-8E10-44D9-9095-36152AE9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3" y="1182579"/>
            <a:ext cx="6751086" cy="379748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6</a:t>
            </a:fld>
            <a:endParaRPr lang="en-US" sz="16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182579"/>
            <a:ext cx="1763477" cy="3682334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SRv6 SID list change</a:t>
            </a:r>
            <a:r>
              <a:rPr lang="en-US" sz="1275" dirty="0"/>
              <a:t> of the traffic engineered paths.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on which node how much on-path delay </a:t>
            </a:r>
            <a:r>
              <a:rPr lang="en-US" sz="1275" dirty="0"/>
              <a:t>was being measured.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the </a:t>
            </a:r>
            <a:r>
              <a:rPr lang="en-US" sz="1275" b="1" dirty="0"/>
              <a:t>BGP update/withdrawals </a:t>
            </a:r>
            <a:r>
              <a:rPr lang="en-US" sz="1275" dirty="0"/>
              <a:t>from the </a:t>
            </a:r>
            <a:r>
              <a:rPr lang="en-US" sz="1275" b="1" dirty="0"/>
              <a:t>topology change</a:t>
            </a:r>
            <a:r>
              <a:rPr lang="en-US" sz="1275" dirty="0"/>
              <a:t>.</a:t>
            </a:r>
            <a:endParaRPr lang="en-US" sz="1275" b="1" dirty="0"/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that </a:t>
            </a:r>
            <a:r>
              <a:rPr lang="en-US" sz="1275" b="1" dirty="0"/>
              <a:t>Network Anomaly Detection detects the topology and delay change </a:t>
            </a:r>
            <a:r>
              <a:rPr lang="en-US" sz="1275" dirty="0"/>
              <a:t>and the Max Concern Score calculation</a:t>
            </a:r>
            <a:r>
              <a:rPr lang="en-US" sz="1275" b="1" dirty="0"/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2528080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528080" y="2895584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2528080" y="405586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6360945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Visualization &amp; 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2FE475-8D9E-4088-A36A-C0BF6BC32E63}"/>
              </a:ext>
            </a:extLst>
          </p:cNvPr>
          <p:cNvCxnSpPr/>
          <p:nvPr/>
        </p:nvCxnSpPr>
        <p:spPr>
          <a:xfrm>
            <a:off x="604685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2E55D-BEBE-4737-877B-C6060C381AE2}"/>
              </a:ext>
            </a:extLst>
          </p:cNvPr>
          <p:cNvCxnSpPr/>
          <p:nvPr/>
        </p:nvCxnSpPr>
        <p:spPr>
          <a:xfrm>
            <a:off x="1737852" y="168860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0FF3E-CD7F-423C-8C39-ECB87BC6C3A7}"/>
              </a:ext>
            </a:extLst>
          </p:cNvPr>
          <p:cNvCxnSpPr/>
          <p:nvPr/>
        </p:nvCxnSpPr>
        <p:spPr>
          <a:xfrm>
            <a:off x="4245077" y="1702818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871806-A099-4A2F-96D0-F6D7E20A9372}"/>
              </a:ext>
            </a:extLst>
          </p:cNvPr>
          <p:cNvCxnSpPr/>
          <p:nvPr/>
        </p:nvCxnSpPr>
        <p:spPr>
          <a:xfrm>
            <a:off x="5486403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E66F0B8-01F6-4139-B1B6-51BB56B46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" y="325328"/>
            <a:ext cx="723994" cy="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  <a:r>
              <a:rPr lang="de-CH"/>
              <a:t> (</a:t>
            </a:r>
            <a:r>
              <a:rPr lang="de-CH" err="1"/>
              <a:t>again</a:t>
            </a:r>
            <a:r>
              <a:rPr lang="de-CH"/>
              <a:t>)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Preparation and good team setup is gold.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As always… the beers were most welcome!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Surprise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Yuta and his colleagues joining our table </a:t>
            </a:r>
            <a:br>
              <a:rPr lang="en-US" dirty="0"/>
            </a:br>
            <a:r>
              <a:rPr lang="en-US" dirty="0"/>
              <a:t>and implementing </a:t>
            </a:r>
            <a:br>
              <a:rPr lang="en-US" dirty="0"/>
            </a:br>
            <a:r>
              <a:rPr lang="en-US" dirty="0"/>
              <a:t>draft-ietf-opsawg-ipfix-srv6-srh in</a:t>
            </a:r>
            <a:br>
              <a:rPr lang="en-US" dirty="0"/>
            </a:br>
            <a:r>
              <a:rPr lang="en-US" dirty="0"/>
              <a:t>XDP/DPDK.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4" name="Picture 3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0E8DBC86-5DC8-4C64-BB4C-2CF8581E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65" y="1282737"/>
            <a:ext cx="2287604" cy="32667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 Feng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Severin Dellsperger - OST University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Camilo Cardona – 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Jean Quilbeuf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Olga Havel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Wanting Du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3787173" y="4108235"/>
            <a:ext cx="4664765" cy="5500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500" dirty="0"/>
              <a:t>….and Huawei, INSA Lyon and </a:t>
            </a:r>
            <a:r>
              <a:rPr lang="en-US" sz="1500" dirty="0" err="1">
                <a:hlinkClick r:id="rId2"/>
              </a:rPr>
              <a:t>Pmacct</a:t>
            </a:r>
            <a:r>
              <a:rPr lang="en-US" sz="1500" dirty="0"/>
              <a:t> for the network environment, software and test cases.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348C5-915A-4F75-9464-395CEAA8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7898"/>
            <a:ext cx="4263307" cy="29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B994C-4AB7-4379-BC1C-17BB83E4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47" y="1377034"/>
            <a:ext cx="2616852" cy="3694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VPP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9</a:t>
            </a:fld>
            <a:endParaRPr lang="en-US" sz="16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5789940" y="456522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7939740" y="334388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7943250" y="379769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7939740" y="424545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7939740" y="469926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B31FB-6D48-4EB3-9106-0697C3E41C4E}"/>
              </a:ext>
            </a:extLst>
          </p:cNvPr>
          <p:cNvSpPr/>
          <p:nvPr/>
        </p:nvSpPr>
        <p:spPr>
          <a:xfrm>
            <a:off x="5789940" y="411141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4A6F0-BA37-4693-9CD3-C11E01AB333B}"/>
              </a:ext>
            </a:extLst>
          </p:cNvPr>
          <p:cNvSpPr/>
          <p:nvPr/>
        </p:nvSpPr>
        <p:spPr>
          <a:xfrm>
            <a:off x="5789939" y="366365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3760C-A0BD-43AE-87D2-4471A4C871F7}"/>
              </a:ext>
            </a:extLst>
          </p:cNvPr>
          <p:cNvSpPr/>
          <p:nvPr/>
        </p:nvSpPr>
        <p:spPr>
          <a:xfrm>
            <a:off x="5789939" y="320984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2B72F-94A1-4B32-A6B4-DC59A1476CAA}">
  <ds:schemaRefs>
    <ds:schemaRef ds:uri="http://schemas.openxmlformats.org/package/2006/metadata/core-properties"/>
    <ds:schemaRef ds:uri="e1298763-e545-4be1-82f8-4df8b8c23ea2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1405d6e0-8097-4962-a335-478dac259ee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On-screen Show (16:9)</PresentationFormat>
  <Paragraphs>86</Paragraphs>
  <Slides>10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Times New Roman</vt:lpstr>
      <vt:lpstr>Office Theme</vt:lpstr>
      <vt:lpstr>SRv6  On-Path Delay Measurement with  Anomaly Detection OPSAWG WG</vt:lpstr>
      <vt:lpstr>Hackathon - Plan</vt:lpstr>
      <vt:lpstr>Hackathon – Software</vt:lpstr>
      <vt:lpstr>Hackathon – Network (1/2)</vt:lpstr>
      <vt:lpstr>Hackathon – Network (2/2)</vt:lpstr>
      <vt:lpstr>PowerPoint Presentation</vt:lpstr>
      <vt:lpstr>What we learned (again)</vt:lpstr>
      <vt:lpstr>Thanks to…</vt:lpstr>
      <vt:lpstr>IETF 116 Hackathon - VPP Implementation Status Records exposed</vt:lpstr>
      <vt:lpstr>IETF 116 Hackathon - Huawei Implementation Status Records exposed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2023-03-26T04:05:07Z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