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6" r:id="rId2"/>
    <p:sldId id="257" r:id="rId3"/>
    <p:sldId id="258" r:id="rId4"/>
    <p:sldId id="267" r:id="rId5"/>
    <p:sldId id="259" r:id="rId6"/>
    <p:sldId id="260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/>
    <p:restoredTop sz="94692"/>
  </p:normalViewPr>
  <p:slideViewPr>
    <p:cSldViewPr snapToGrid="0" snapToObjects="1">
      <p:cViewPr varScale="1">
        <p:scale>
          <a:sx n="183" d="100"/>
          <a:sy n="183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1D818-D433-40BD-BC51-7B4D44F352F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03688" y="50368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ietf-idr-bgp-ct-01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osts/reshma-das-a281ba134_bgpct-ietfhackathon-ietf116-activity-7045589031765639168-3WgB?utm_source=share&amp;utm_medium=member_deskt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dreshma@juniper.net" TargetMode="External"/><Relationship Id="rId2" Type="http://schemas.openxmlformats.org/officeDocument/2006/relationships/hyperlink" Target="http://kaliraj@juniper.ne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eonatty/IETF_Hackathan_BGPCT_JUNOS_FreeRTR/tree/main/CT-Colorful-Resolu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9310" y="1158705"/>
            <a:ext cx="4086547" cy="1583068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IETF Hackathon</a:t>
            </a:r>
            <a:br>
              <a:rPr lang="en-US" sz="4000" dirty="0">
                <a:solidFill>
                  <a:schemeClr val="bg2"/>
                </a:solidFill>
              </a:rPr>
            </a:br>
            <a:br>
              <a:rPr lang="en-US" sz="4000" dirty="0">
                <a:solidFill>
                  <a:schemeClr val="bg2"/>
                </a:solidFill>
              </a:rPr>
            </a:br>
            <a:r>
              <a:rPr lang="en-US" dirty="0"/>
              <a:t>BGP CT </a:t>
            </a:r>
            <a:r>
              <a:rPr lang="en-US" dirty="0" err="1"/>
              <a:t>Plugfest</a:t>
            </a:r>
            <a:r>
              <a:rPr lang="en-US" dirty="0"/>
              <a:t> #2 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Interop </a:t>
            </a:r>
            <a:r>
              <a:rPr lang="en-US" sz="2000" b="1" dirty="0"/>
              <a:t>JUNOS with RARE/</a:t>
            </a:r>
            <a:r>
              <a:rPr lang="en-US" sz="2000" b="1" dirty="0" err="1"/>
              <a:t>FreeRTR</a:t>
            </a:r>
            <a:br>
              <a:rPr lang="en-US" sz="2000" b="1" dirty="0"/>
            </a:br>
            <a:r>
              <a:rPr lang="en-US" sz="1800" b="1" dirty="0"/>
              <a:t>(end-to-end SLA preserved)</a:t>
            </a:r>
            <a:br>
              <a:rPr lang="en-US" sz="1800" b="1" dirty="0"/>
            </a:b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370" y="2827867"/>
            <a:ext cx="4087487" cy="10498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IETF 116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24-25 March 2023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Yokohama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/>
                </a:solidFill>
              </a:rPr>
              <a:t>(participating remote)</a:t>
            </a:r>
            <a:endParaRPr lang="en-US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795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200586"/>
            <a:ext cx="7823104" cy="382067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400" dirty="0"/>
              <a:t>BGP CT interop between JUNOS and RARE/</a:t>
            </a:r>
            <a:r>
              <a:rPr lang="en-US" sz="2400" dirty="0" err="1"/>
              <a:t>FreeRTR</a:t>
            </a:r>
            <a:r>
              <a:rPr lang="en-US" sz="2400" dirty="0"/>
              <a:t> 	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sz="2000" dirty="0"/>
          </a:p>
          <a:p>
            <a:pPr lvl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2000" dirty="0"/>
              <a:t>Continuation of IETF-115 hackathon (BGP CT </a:t>
            </a:r>
            <a:r>
              <a:rPr lang="en-US" sz="2000" dirty="0" err="1"/>
              <a:t>Plugfest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2000" dirty="0">
                <a:hlinkClick r:id="rId2"/>
              </a:rPr>
              <a:t>https://datatracker.ietf.org/doc/html/draft-ietf-idr-bgp-ct-01</a:t>
            </a:r>
            <a:r>
              <a:rPr lang="en-US" sz="2000" dirty="0"/>
              <a:t>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2000" dirty="0"/>
              <a:t>NEW: 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2000" dirty="0"/>
              <a:t>Demonstrate end-to-end Colorful Resolution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2000" dirty="0"/>
              <a:t>By preserving SLA in </a:t>
            </a:r>
            <a:r>
              <a:rPr lang="en-US" sz="2000" dirty="0" err="1"/>
              <a:t>FreeRTR</a:t>
            </a:r>
            <a:r>
              <a:rPr lang="en-US" sz="2000" dirty="0"/>
              <a:t> domain also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It worked. </a:t>
            </a:r>
            <a:r>
              <a:rPr lang="en-US" dirty="0">
                <a:sym typeface="Wingdings" pitchFamily="2" charset="2"/>
              </a:rPr>
              <a:t>:D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Junos Release 22.2R2.4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 err="1"/>
              <a:t>freeRouter</a:t>
            </a:r>
            <a:r>
              <a:rPr lang="en-US" dirty="0"/>
              <a:t> v23.3.15-cur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BGP-CT route propagated end-to-end via </a:t>
            </a:r>
            <a:r>
              <a:rPr lang="en-US" dirty="0" err="1"/>
              <a:t>FreeRTR</a:t>
            </a:r>
            <a:r>
              <a:rPr lang="en-US" dirty="0"/>
              <a:t> nodes, mapped to correct SLA tunnels in each domain.</a:t>
            </a:r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Service Intent got preserved across </a:t>
            </a:r>
            <a:r>
              <a:rPr lang="en-US" dirty="0" err="1"/>
              <a:t>FreeRTR</a:t>
            </a:r>
            <a:r>
              <a:rPr lang="en-US" dirty="0"/>
              <a:t> nodes.</a:t>
            </a:r>
            <a:endParaRPr dirty="0"/>
          </a:p>
          <a:p>
            <a:pPr marL="646386" lvl="1" indent="-189186">
              <a:lnSpc>
                <a:spcPct val="90000"/>
              </a:lnSpc>
              <a:spcBef>
                <a:spcPts val="1500"/>
              </a:spcBef>
              <a:buFontTx/>
              <a:buChar char="•"/>
              <a:defRPr sz="2400"/>
            </a:pPr>
            <a:r>
              <a:rPr lang="en-US" dirty="0"/>
              <a:t>Made a </a:t>
            </a:r>
            <a:r>
              <a:rPr dirty="0"/>
              <a:t>Demo</a:t>
            </a:r>
            <a:r>
              <a:rPr lang="en-US" dirty="0"/>
              <a:t> video</a:t>
            </a:r>
            <a:r>
              <a:rPr dirty="0"/>
              <a:t>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embedded in this ppt, next slide.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B370-F54C-6EB7-5EDC-4A59A3C6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Video 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69855-B9B2-CE42-CA78-E339C7852F24}"/>
              </a:ext>
            </a:extLst>
          </p:cNvPr>
          <p:cNvSpPr txBox="1"/>
          <p:nvPr/>
        </p:nvSpPr>
        <p:spPr>
          <a:xfrm>
            <a:off x="265246" y="1925419"/>
            <a:ext cx="8815933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www.linkedin.com</a:t>
            </a:r>
            <a:r>
              <a:rPr lang="en-US" dirty="0">
                <a:hlinkClick r:id="rId2"/>
              </a:rPr>
              <a:t>/posts/reshma-das-a281ba134_bgpct-ietfhackathon-ietf116-activity-7045589031765639168-3WgB?utm_source=</a:t>
            </a:r>
            <a:r>
              <a:rPr lang="en-US" dirty="0" err="1">
                <a:hlinkClick r:id="rId2"/>
              </a:rPr>
              <a:t>share&amp;utm_medium</a:t>
            </a:r>
            <a:r>
              <a:rPr lang="en-US" dirty="0">
                <a:hlinkClick r:id="rId2"/>
              </a:rPr>
              <a:t>=</a:t>
            </a:r>
            <a:r>
              <a:rPr lang="en-US" dirty="0" err="1">
                <a:hlinkClick r:id="rId2"/>
              </a:rPr>
              <a:t>member_desktop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675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957856"/>
            <a:ext cx="7243000" cy="305241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r>
              <a:rPr lang="en-US" dirty="0"/>
              <a:t> 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This shows BGP CT can be easily implemented in other vendors as-well, including the ‘colorful resolution’ part. 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/>
              <a:t>The mechanisms are simple, and backward compatible with existing protocol machinery implemented by other vendors.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Hopefully more vendors support and implement BGP-CT.</a:t>
            </a:r>
            <a:endParaRPr dirty="0"/>
          </a:p>
          <a:p>
            <a:pPr marL="457200" lvl="1" indent="0">
              <a:lnSpc>
                <a:spcPct val="90000"/>
              </a:lnSpc>
              <a:spcBef>
                <a:spcPts val="1300"/>
              </a:spcBef>
              <a:buNone/>
              <a:defRPr sz="2400"/>
            </a:pP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tIns="45720" rIns="45719" bIns="45720" anchor="t"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dirty="0"/>
              <a:t>   Kaliraj </a:t>
            </a:r>
            <a:r>
              <a:rPr lang="en-US" dirty="0" err="1"/>
              <a:t>Vairavakkalai</a:t>
            </a:r>
            <a:r>
              <a:rPr lang="en-US" dirty="0"/>
              <a:t>.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sz="1600" dirty="0"/>
              <a:t>        (</a:t>
            </a:r>
            <a:r>
              <a:rPr lang="en-US" sz="1600" dirty="0">
                <a:hlinkClick r:id="rId2"/>
              </a:rPr>
              <a:t>kaliraj@juniper.net</a:t>
            </a:r>
            <a:r>
              <a:rPr lang="en-US" sz="1600" dirty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dirty="0"/>
              <a:t>   </a:t>
            </a:r>
            <a:r>
              <a:rPr lang="en-US" dirty="0" err="1"/>
              <a:t>Natrajan</a:t>
            </a:r>
            <a:r>
              <a:rPr lang="en-US" dirty="0"/>
              <a:t> Venkatraman.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sz="1600" dirty="0"/>
              <a:t>       (</a:t>
            </a:r>
            <a:r>
              <a:rPr lang="en-US" sz="1600" dirty="0" err="1"/>
              <a:t>natv@juniper.net</a:t>
            </a:r>
            <a:r>
              <a:rPr lang="en-US" sz="1600" dirty="0"/>
              <a:t>)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dirty="0"/>
              <a:t>   Reshma Das.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200"/>
            </a:pPr>
            <a:r>
              <a:rPr lang="en-US" sz="1600" dirty="0"/>
              <a:t>       (</a:t>
            </a:r>
            <a:r>
              <a:rPr lang="en-US" sz="1600" dirty="0">
                <a:hlinkClick r:id="rId3"/>
              </a:rPr>
              <a:t>dreshma@juniper.net</a:t>
            </a:r>
            <a:r>
              <a:rPr lang="en-US" sz="1600" dirty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dirty="0"/>
              <a:t>   Csaba Mates.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sz="1400" dirty="0"/>
              <a:t>       (</a:t>
            </a:r>
            <a:r>
              <a:rPr lang="en-US" sz="1400" dirty="0" err="1"/>
              <a:t>cs@mp.ls</a:t>
            </a:r>
            <a:r>
              <a:rPr lang="en-US" sz="1400" dirty="0"/>
              <a:t>)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dirty="0"/>
              <a:t>First timers @ IETF/Hackathon: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tIns="45720" rIns="45719" bIns="45720" anchor="t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dirty="0"/>
              <a:t>Configs:</a:t>
            </a: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err="1">
                <a:hlinkClick r:id="rId4"/>
              </a:rPr>
              <a:t>github.com</a:t>
            </a:r>
            <a:r>
              <a:rPr lang="en-US" sz="1600" dirty="0">
                <a:hlinkClick r:id="rId4"/>
              </a:rPr>
              <a:t>/</a:t>
            </a:r>
            <a:r>
              <a:rPr lang="en-US" sz="1600" dirty="0" err="1">
                <a:hlinkClick r:id="rId4"/>
              </a:rPr>
              <a:t>neonatty</a:t>
            </a:r>
            <a:r>
              <a:rPr lang="en-US" sz="1600" dirty="0">
                <a:hlinkClick r:id="rId4"/>
              </a:rPr>
              <a:t>/</a:t>
            </a:r>
            <a:r>
              <a:rPr lang="en-US" sz="1600" dirty="0" err="1">
                <a:hlinkClick r:id="rId4"/>
              </a:rPr>
              <a:t>IETF_Hackathan_BGPCT_JUNOS_FreeRTR</a:t>
            </a:r>
            <a:r>
              <a:rPr lang="en-US" sz="1600" dirty="0">
                <a:hlinkClick r:id="rId4"/>
              </a:rPr>
              <a:t>/tree/main/CT-Colorful-Resolution</a:t>
            </a:r>
            <a:endParaRPr lang="en-US" sz="16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302</Words>
  <Application>Microsoft Macintosh PowerPoint</Application>
  <PresentationFormat>On-screen Show (16:9)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IETF Hackathon  BGP CT Plugfest #2   Interop JUNOS with RARE/FreeRTR (end-to-end SLA preserved) </vt:lpstr>
      <vt:lpstr>Hackathon Plan</vt:lpstr>
      <vt:lpstr>What got done</vt:lpstr>
      <vt:lpstr>Demo Video Link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Reshma Das</cp:lastModifiedBy>
  <cp:revision>50</cp:revision>
  <dcterms:modified xsi:type="dcterms:W3CDTF">2023-03-26T04:02:56Z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2022-11-07T09:21:51Z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bbe79ec8-4c76-4a03-b8c8-37666b2e1c7c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Theme:7</vt:lpwstr>
  </property>
  <property fmtid="{D5CDD505-2E9C-101B-9397-08002B2CF9AE}" pid="10" name="ClassificationContentMarkingFooterText">
    <vt:lpwstr>Juniper Business Use Only</vt:lpwstr>
  </property>
</Properties>
</file>