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"/>
  </p:notesMasterIdLst>
  <p:sldIdLst>
    <p:sldId id="266" r:id="rId3"/>
    <p:sldId id="276" r:id="rId4"/>
    <p:sldId id="353" r:id="rId5"/>
    <p:sldId id="350" r:id="rId6"/>
    <p:sldId id="2147482152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/>
              <a:t>YANG based input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55E004-5098-7F4C-B4FD-222DA2BD93A6}" type="slidenum">
              <a:rPr kumimoji="0" lang="en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8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DDE8-91C6-614F-8A17-0A3EE0803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DEA2-793D-B94B-9028-F70266954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14EF-0081-D443-8D54-F4AA60B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070E-74D5-CA41-8E8E-3BD0283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E978-5A15-6648-A6D4-F3ECEBC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E354-6A84-D244-8540-BDC0B163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0061-C401-AA46-9614-89D24DF9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7FEC-92A8-3241-9B91-3F17A8CB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ECDF-A34D-CD4E-A88B-EF5A94AF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2AB8-6BBB-3B46-BC25-4544816A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F3B-E776-6940-A199-39181C1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A3A2-DB48-C242-8AA2-5091E053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BD72-CDEE-6B4D-BAA9-045B4F5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4093-A1F5-7844-A448-7095655B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C886-DC78-0D44-A858-6AC97E36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9205-D6B2-3D42-B9C8-6009829C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6242-E354-A34E-BC62-918C5ED4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1B44-1384-E247-97C0-36F1A57F6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B4C1-1D55-9B4B-8BB1-57AA26BB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0E97-2B6D-5A40-AF0E-1B9A9C7B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FECB-3F8F-6E48-A5B4-2A65AF9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0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2E30-7C99-FF49-8AFF-F766912E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8CE4-FB8B-4540-B157-14628383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0E1D-3F36-F348-B3DB-74897B3E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280A3-8EBF-1140-8F6F-F5B560945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651D2-8F87-CB4B-819B-D7858383A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7EC1E-747F-4849-951A-FD225BE3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811F1-FE0F-5F43-B1A3-E5C87304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FCAB5-8532-A744-A37D-2D6A256F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B480-0307-1F4C-9B95-65F27B63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33A53-BE25-B040-A50D-B8FC526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B29FA-8C42-8D42-80C1-362E3003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E74A4-7B59-3141-B9C8-146DB6E5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DF5B0-4F97-7B44-8244-53F76B2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B7C9D-178F-4343-A070-295D9DAB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E42B2-49D9-DB44-9EF2-F6655B11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ACC7-7495-9E42-9152-A4AF770F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CFB5-CDC9-A147-812E-EC727EDD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9935-9B54-D04B-B5DD-984261A28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9529-D03B-7744-815E-E3E490AD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68D0-24CD-8B47-957D-68AC3C97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DAA0-DB61-A448-9D3A-1277BFF0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4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F3F0-608C-E347-99F1-3EF235B3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6C470-0ADD-784B-A5D6-C33E5D93B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69E6-94F4-7846-8C5F-564455B2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89277-FD67-5F45-A4F9-8887D34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47E8-D778-4D48-88DB-0A0E422F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E49D-0CB8-0D41-BF57-F062FE74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5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D1B-A3C7-BD45-A36E-A5CE844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14C39-76DB-C441-9D7D-754E30BF7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E38A-5DD2-5748-ADEC-6BA4447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1CE6-5928-D443-88A9-CE43602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68F0-05E4-EB4E-BB55-1710B27B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5C1D-B549-0B49-ADEF-00F5360B5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2D-9761-EA49-A9FD-DFA21E4C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1DE2-27EB-954C-9D1A-4A002DA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C1A4-FA59-E548-A62D-E5F9EB3F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80B06-D497-754B-9BD1-A79DE8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8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94" indent="-17144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89" indent="-165096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83" indent="-10953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12" indent="-17141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23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89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97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SE" dirty="0"/>
              <a:t>–</a:t>
            </a:r>
            <a:r>
              <a:rPr dirty="0"/>
              <a:t> </a:t>
            </a:r>
            <a:r>
              <a:rPr lang="en-US" dirty="0"/>
              <a:t>Sustainability Insights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EF6D2-C5BC-1040-A97D-E86CF229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448E8-17E7-6B4A-9EF8-33E34C95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8345-DD20-0043-82EB-F00AADC24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39D2-EBCF-7246-AF5D-4F43BF30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04BE-1535-E645-8751-55C35000C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4–5 November 2023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Prague, Czech Republic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025B3-D2AD-9A28-BC8C-2D7E049144EF}"/>
              </a:ext>
            </a:extLst>
          </p:cNvPr>
          <p:cNvSpPr txBox="1"/>
          <p:nvPr/>
        </p:nvSpPr>
        <p:spPr>
          <a:xfrm>
            <a:off x="2047592" y="921283"/>
            <a:ext cx="504881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Sustainability Insights</a:t>
            </a: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CDD6-FD98-4E43-8BB5-7C72038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YANG-based Time Series Telemetry ✅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CF4A042-DC15-F2CF-32E5-027C8CA26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497"/>
          <a:stretch/>
        </p:blipFill>
        <p:spPr>
          <a:xfrm>
            <a:off x="628650" y="1205673"/>
            <a:ext cx="6669595" cy="3601640"/>
          </a:xfrm>
        </p:spPr>
      </p:pic>
    </p:spTree>
    <p:extLst>
      <p:ext uri="{BB962C8B-B14F-4D97-AF65-F5344CB8AC3E}">
        <p14:creationId xmlns:p14="http://schemas.microsoft.com/office/powerpoint/2010/main" val="40295560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CDD6-FD98-4E43-8BB5-7C72038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YANG-based Time Series Telemetry ✅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CF4A042-DC15-F2CF-32E5-027C8CA26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497"/>
          <a:stretch/>
        </p:blipFill>
        <p:spPr>
          <a:xfrm>
            <a:off x="628650" y="1205673"/>
            <a:ext cx="6669595" cy="36016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D7142-6569-D079-D346-04AD8DEB159B}"/>
              </a:ext>
            </a:extLst>
          </p:cNvPr>
          <p:cNvSpPr txBox="1"/>
          <p:nvPr/>
        </p:nvSpPr>
        <p:spPr>
          <a:xfrm>
            <a:off x="7886047" y="219052"/>
            <a:ext cx="13773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🤥  </a:t>
            </a:r>
            <a:r>
              <a:rPr lang="en-US" sz="4500" dirty="0"/>
              <a:t>🤷‍♂️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BC7A31-EDDF-C90E-E536-E2E5E1267C14}"/>
              </a:ext>
            </a:extLst>
          </p:cNvPr>
          <p:cNvSpPr/>
          <p:nvPr/>
        </p:nvSpPr>
        <p:spPr>
          <a:xfrm>
            <a:off x="5072933" y="858741"/>
            <a:ext cx="3905530" cy="3997143"/>
          </a:xfrm>
          <a:prstGeom prst="wedgeRectCallout">
            <a:avLst>
              <a:gd name="adj1" fmla="val -60146"/>
              <a:gd name="adj2" fmla="val 7876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✅ Really Nice Graphs</a:t>
            </a: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What is included?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Traceability?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Measurement Units?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Precision?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Compare numbers and graphs? Between systems? Vendors?</a:t>
            </a:r>
          </a:p>
          <a:p>
            <a:pPr>
              <a:lnSpc>
                <a:spcPct val="120000"/>
              </a:lnSpc>
            </a:pPr>
            <a:r>
              <a:rPr lang="en-US" sz="2100" b="1" i="1" dirty="0">
                <a:solidFill>
                  <a:schemeClr val="tx1"/>
                </a:solidFill>
              </a:rPr>
              <a:t>Use as input for decisions?</a:t>
            </a:r>
          </a:p>
        </p:txBody>
      </p:sp>
    </p:spTree>
    <p:extLst>
      <p:ext uri="{BB962C8B-B14F-4D97-AF65-F5344CB8AC3E}">
        <p14:creationId xmlns:p14="http://schemas.microsoft.com/office/powerpoint/2010/main" val="4715686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5D38-77C5-CC96-F85D-797214B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YANG to Time Series Database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1E42-0CAF-7419-AEF0-A6A91D1C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Original YANG Instance-Identifier:</a:t>
            </a:r>
          </a:p>
          <a:p>
            <a:pPr marL="0" indent="0">
              <a:buNone/>
            </a:pPr>
            <a:r>
              <a:rPr lang="en-GB" dirty="0"/>
              <a:t>/interfaces/interface[name='eth0']/statistics/in-unicast-</a:t>
            </a:r>
            <a:r>
              <a:rPr lang="en-GB" dirty="0" err="1"/>
              <a:t>pkts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Metric: </a:t>
            </a:r>
            <a:r>
              <a:rPr lang="en-GB" dirty="0" err="1"/>
              <a:t>interfaces_interface_statistics_in_unicast_pkts</a:t>
            </a:r>
            <a:r>
              <a:rPr lang="en-GB" dirty="0"/>
              <a:t> </a:t>
            </a:r>
          </a:p>
          <a:p>
            <a:r>
              <a:rPr lang="en-GB" dirty="0"/>
              <a:t>Value: 5432100 </a:t>
            </a:r>
          </a:p>
          <a:p>
            <a:r>
              <a:rPr lang="en-GB" dirty="0"/>
              <a:t>Labels: </a:t>
            </a:r>
          </a:p>
          <a:p>
            <a:pPr lvl="1"/>
            <a:r>
              <a:rPr lang="en-GB" dirty="0"/>
              <a:t>host = router-01 </a:t>
            </a:r>
          </a:p>
          <a:p>
            <a:pPr lvl="1"/>
            <a:r>
              <a:rPr lang="en-GB" dirty="0" err="1"/>
              <a:t>interfaces_interface_name</a:t>
            </a:r>
            <a:r>
              <a:rPr lang="en-GB" dirty="0"/>
              <a:t> = eth0 </a:t>
            </a:r>
            <a:br>
              <a:rPr lang="en-GB" dirty="0"/>
            </a:br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D18C21-EDD1-6CD4-F45E-C5F75C786747}"/>
              </a:ext>
            </a:extLst>
          </p:cNvPr>
          <p:cNvSpPr/>
          <p:nvPr/>
        </p:nvSpPr>
        <p:spPr>
          <a:xfrm>
            <a:off x="5478087" y="4363945"/>
            <a:ext cx="3665913" cy="461356"/>
          </a:xfrm>
          <a:prstGeom prst="wedgeRoundRectCallout">
            <a:avLst>
              <a:gd name="adj1" fmla="val -27340"/>
              <a:gd name="adj2" fmla="val -8227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draft-kll-yang-label-tsdb-00</a:t>
            </a:r>
          </a:p>
        </p:txBody>
      </p:sp>
    </p:spTree>
    <p:extLst>
      <p:ext uri="{BB962C8B-B14F-4D97-AF65-F5344CB8AC3E}">
        <p14:creationId xmlns:p14="http://schemas.microsoft.com/office/powerpoint/2010/main" val="22091043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AEAED-3BA5-8E0A-180B-D54411A376B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3349" y="2865003"/>
            <a:ext cx="792928" cy="18019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E1475C-AD41-183D-0CEF-492B61B1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4" y="188001"/>
            <a:ext cx="7886700" cy="605891"/>
          </a:xfrm>
        </p:spPr>
        <p:txBody>
          <a:bodyPr>
            <a:normAutofit/>
          </a:bodyPr>
          <a:lstStyle/>
          <a:p>
            <a:r>
              <a:rPr lang="en-US" dirty="0"/>
              <a:t>Hackathon - Flow Diagram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F6701-4219-F3C3-53E8-FC87DD0434A3}"/>
              </a:ext>
            </a:extLst>
          </p:cNvPr>
          <p:cNvGrpSpPr/>
          <p:nvPr/>
        </p:nvGrpSpPr>
        <p:grpSpPr>
          <a:xfrm>
            <a:off x="26897" y="3858755"/>
            <a:ext cx="4120648" cy="791321"/>
            <a:chOff x="-2872178" y="4143154"/>
            <a:chExt cx="5494197" cy="1055094"/>
          </a:xfrm>
          <a:solidFill>
            <a:srgbClr val="0070C0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AB93E05-0130-BCDC-8B40-9518BE114F76}"/>
                </a:ext>
              </a:extLst>
            </p:cNvPr>
            <p:cNvSpPr/>
            <p:nvPr/>
          </p:nvSpPr>
          <p:spPr>
            <a:xfrm>
              <a:off x="764642" y="41431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PROVIDER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19BD373-BB8B-8204-B554-A1C10E5C7585}"/>
                </a:ext>
              </a:extLst>
            </p:cNvPr>
            <p:cNvSpPr/>
            <p:nvPr/>
          </p:nvSpPr>
          <p:spPr>
            <a:xfrm>
              <a:off x="917042" y="42955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PROVIDER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B60B13-59CF-0F81-0263-C8D97EFCCD4A}"/>
                </a:ext>
              </a:extLst>
            </p:cNvPr>
            <p:cNvSpPr/>
            <p:nvPr/>
          </p:nvSpPr>
          <p:spPr>
            <a:xfrm>
              <a:off x="-2872178" y="475933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PROVIDER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1B36D-92C2-2754-CDA0-A492D3AFF523}"/>
              </a:ext>
            </a:extLst>
          </p:cNvPr>
          <p:cNvGrpSpPr/>
          <p:nvPr/>
        </p:nvGrpSpPr>
        <p:grpSpPr>
          <a:xfrm>
            <a:off x="5818326" y="3717225"/>
            <a:ext cx="1507333" cy="557788"/>
            <a:chOff x="3528624" y="4205025"/>
            <a:chExt cx="2009777" cy="743717"/>
          </a:xfrm>
          <a:solidFill>
            <a:srgbClr val="0070C0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C55A6F1-F1AB-8C6F-EA45-E19601F2A423}"/>
                </a:ext>
              </a:extLst>
            </p:cNvPr>
            <p:cNvSpPr/>
            <p:nvPr/>
          </p:nvSpPr>
          <p:spPr>
            <a:xfrm>
              <a:off x="3528624" y="42050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NON-YANG SYS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E7C20CE-D0BB-7248-5CB5-722E698B8D6F}"/>
                </a:ext>
              </a:extLst>
            </p:cNvPr>
            <p:cNvSpPr/>
            <p:nvPr/>
          </p:nvSpPr>
          <p:spPr>
            <a:xfrm>
              <a:off x="3681024" y="43574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NON-YANG SYS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24DDC93-75FC-9D6D-159E-746497D6402C}"/>
                </a:ext>
              </a:extLst>
            </p:cNvPr>
            <p:cNvSpPr/>
            <p:nvPr/>
          </p:nvSpPr>
          <p:spPr>
            <a:xfrm>
              <a:off x="3833424" y="45098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NON-YANG SYS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463B10-23E2-A5A2-2992-8214BD6FFECC}"/>
              </a:ext>
            </a:extLst>
          </p:cNvPr>
          <p:cNvSpPr/>
          <p:nvPr/>
        </p:nvSpPr>
        <p:spPr>
          <a:xfrm>
            <a:off x="2758175" y="726958"/>
            <a:ext cx="1268327" cy="4917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green-monitoring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1ECBA-EA55-708F-B5B6-40D67C041E3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73443" y="2849101"/>
            <a:ext cx="420435" cy="10096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28EE26-E20E-19D5-0854-DBB9DC796656}"/>
              </a:ext>
            </a:extLst>
          </p:cNvPr>
          <p:cNvCxnSpPr>
            <a:cxnSpLocks/>
          </p:cNvCxnSpPr>
          <p:nvPr/>
        </p:nvCxnSpPr>
        <p:spPr>
          <a:xfrm flipV="1">
            <a:off x="2373794" y="1328907"/>
            <a:ext cx="1711703" cy="131606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D6ED93-CD7A-0211-0D42-053F2BB43D7C}"/>
              </a:ext>
            </a:extLst>
          </p:cNvPr>
          <p:cNvCxnSpPr>
            <a:cxnSpLocks/>
          </p:cNvCxnSpPr>
          <p:nvPr/>
        </p:nvCxnSpPr>
        <p:spPr>
          <a:xfrm flipH="1" flipV="1">
            <a:off x="4085497" y="1328907"/>
            <a:ext cx="2424164" cy="127469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08D39B-79E6-AEF0-3698-3A7CA61A4DB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57692" y="2849101"/>
            <a:ext cx="103938" cy="8681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0D0EB3D-431B-A571-F26C-A00C8152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81" y="3655542"/>
            <a:ext cx="397381" cy="3973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FACE66-F61B-CE66-38B1-7677BF8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14" y="3492796"/>
            <a:ext cx="329188" cy="3291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F1DB5AD-471F-1EEF-4AE5-7E30F6B6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453" y="4481576"/>
            <a:ext cx="457925" cy="44548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05E997-B5A8-60AA-2BAE-00FA0971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973" y="4530569"/>
            <a:ext cx="345810" cy="34581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BCE7FF9-AB75-1CBB-A304-B0FEF97DC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485" y="4052922"/>
            <a:ext cx="411075" cy="41107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73FA96-2BC5-4920-06AA-F3BFD76D4BCF}"/>
              </a:ext>
            </a:extLst>
          </p:cNvPr>
          <p:cNvSpPr/>
          <p:nvPr/>
        </p:nvSpPr>
        <p:spPr>
          <a:xfrm>
            <a:off x="3007402" y="1650970"/>
            <a:ext cx="2925224" cy="29092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Normalizer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06FC741-716B-EC37-18FE-0DA0956ED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729" y="4308318"/>
            <a:ext cx="504473" cy="504473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7092E45-6330-C047-B250-A270029CC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5678" y="4212440"/>
            <a:ext cx="612627" cy="612627"/>
          </a:xfrm>
          <a:prstGeom prst="rect">
            <a:avLst/>
          </a:prstGeom>
        </p:spPr>
      </p:pic>
      <p:pic>
        <p:nvPicPr>
          <p:cNvPr id="50" name="Graphic 42">
            <a:extLst>
              <a:ext uri="{FF2B5EF4-FFF2-40B4-BE49-F238E27FC236}">
                <a16:creationId xmlns:a16="http://schemas.microsoft.com/office/drawing/2014/main" id="{65C8DF19-EF5E-64F7-B45C-756081F01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6925" y="4264231"/>
            <a:ext cx="517142" cy="51714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64457-9A9A-263D-83B1-0ABF2719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620" y="4233985"/>
            <a:ext cx="361412" cy="36141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B774AB-12F7-5CAF-DEB9-F448DCCB46B6}"/>
              </a:ext>
            </a:extLst>
          </p:cNvPr>
          <p:cNvSpPr/>
          <p:nvPr/>
        </p:nvSpPr>
        <p:spPr>
          <a:xfrm>
            <a:off x="270108" y="3134136"/>
            <a:ext cx="1697164" cy="390092"/>
          </a:xfrm>
          <a:prstGeom prst="roundRect">
            <a:avLst>
              <a:gd name="adj" fmla="val 2907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YANG based input Plug-in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BB80B2-51F9-D46C-31B8-FF30D2C6BB34}"/>
              </a:ext>
            </a:extLst>
          </p:cNvPr>
          <p:cNvSpPr/>
          <p:nvPr/>
        </p:nvSpPr>
        <p:spPr>
          <a:xfrm>
            <a:off x="384625" y="3640096"/>
            <a:ext cx="1071287" cy="4716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 dirty="0">
                <a:solidFill>
                  <a:prstClr val="white"/>
                </a:solidFill>
                <a:latin typeface="Calibri" panose="020F0502020204030204"/>
              </a:rPr>
              <a:t>RESTCONF</a:t>
            </a:r>
            <a:br>
              <a:rPr lang="en-US" sz="1350" kern="12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350" kern="1200" dirty="0">
                <a:solidFill>
                  <a:prstClr val="white"/>
                </a:solidFill>
                <a:latin typeface="Calibri" panose="020F0502020204030204"/>
              </a:rPr>
              <a:t>polling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5A592C8-D1C8-D995-0966-4545362E974E}"/>
              </a:ext>
            </a:extLst>
          </p:cNvPr>
          <p:cNvSpPr/>
          <p:nvPr/>
        </p:nvSpPr>
        <p:spPr>
          <a:xfrm>
            <a:off x="729912" y="4535567"/>
            <a:ext cx="952711" cy="565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YANG capable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B70A2-CEC8-DC5D-6190-84B6BFAD8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6" y="4666957"/>
            <a:ext cx="457925" cy="445481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67AFF48-9781-6AE3-B912-FA67C2C9483E}"/>
              </a:ext>
            </a:extLst>
          </p:cNvPr>
          <p:cNvSpPr/>
          <p:nvPr/>
        </p:nvSpPr>
        <p:spPr>
          <a:xfrm>
            <a:off x="2754512" y="3123586"/>
            <a:ext cx="1199531" cy="253823"/>
          </a:xfrm>
          <a:prstGeom prst="roundRect">
            <a:avLst>
              <a:gd name="adj" fmla="val 2907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SNMP Plugin  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7C97DE4-E118-9825-0B79-9ADA7146DB66}"/>
              </a:ext>
            </a:extLst>
          </p:cNvPr>
          <p:cNvSpPr/>
          <p:nvPr/>
        </p:nvSpPr>
        <p:spPr>
          <a:xfrm>
            <a:off x="3829373" y="872379"/>
            <a:ext cx="835658" cy="48764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 err="1">
                <a:solidFill>
                  <a:prstClr val="white"/>
                </a:solidFill>
                <a:latin typeface="Calibri" panose="020F0502020204030204"/>
              </a:rPr>
              <a:t>InfluxDB</a:t>
            </a: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94B3EDE-F63B-01D2-4D7A-0477D675D448}"/>
              </a:ext>
            </a:extLst>
          </p:cNvPr>
          <p:cNvSpPr/>
          <p:nvPr/>
        </p:nvSpPr>
        <p:spPr>
          <a:xfrm>
            <a:off x="3072411" y="3361746"/>
            <a:ext cx="1520999" cy="196361"/>
          </a:xfrm>
          <a:prstGeom prst="roundRect">
            <a:avLst>
              <a:gd name="adj" fmla="val 2907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 err="1">
                <a:solidFill>
                  <a:prstClr val="white"/>
                </a:solidFill>
                <a:latin typeface="Calibri" panose="020F0502020204030204"/>
              </a:rPr>
              <a:t>NetConf</a:t>
            </a: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 Plugin  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E2353A9-B618-0EB3-221A-1AF6F4A2D979}"/>
              </a:ext>
            </a:extLst>
          </p:cNvPr>
          <p:cNvSpPr/>
          <p:nvPr/>
        </p:nvSpPr>
        <p:spPr>
          <a:xfrm>
            <a:off x="3393886" y="3567829"/>
            <a:ext cx="1520999" cy="196361"/>
          </a:xfrm>
          <a:prstGeom prst="roundRect">
            <a:avLst>
              <a:gd name="adj" fmla="val 2907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CLI Plugin 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49037D-19B6-3293-7797-0EBF4D3231BA}"/>
              </a:ext>
            </a:extLst>
          </p:cNvPr>
          <p:cNvSpPr/>
          <p:nvPr/>
        </p:nvSpPr>
        <p:spPr>
          <a:xfrm>
            <a:off x="948459" y="2590269"/>
            <a:ext cx="7566892" cy="3291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Telegraph</a:t>
            </a: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DA97A9B5-3704-5735-F624-6DF055506D09}"/>
              </a:ext>
            </a:extLst>
          </p:cNvPr>
          <p:cNvSpPr/>
          <p:nvPr/>
        </p:nvSpPr>
        <p:spPr>
          <a:xfrm>
            <a:off x="-328605" y="2149824"/>
            <a:ext cx="2775005" cy="3363402"/>
          </a:xfrm>
          <a:prstGeom prst="donut">
            <a:avLst>
              <a:gd name="adj" fmla="val 30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F80742C-F5B4-7F39-A23F-7807D219A1D9}"/>
              </a:ext>
            </a:extLst>
          </p:cNvPr>
          <p:cNvSpPr/>
          <p:nvPr/>
        </p:nvSpPr>
        <p:spPr>
          <a:xfrm>
            <a:off x="5308657" y="189534"/>
            <a:ext cx="3665913" cy="461356"/>
          </a:xfrm>
          <a:prstGeom prst="wedgeRoundRectCallout">
            <a:avLst>
              <a:gd name="adj1" fmla="val -30160"/>
              <a:gd name="adj2" fmla="val 71117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green-monitoring @ </a:t>
            </a:r>
            <a:r>
              <a:rPr lang="en-US" sz="2100" dirty="0" err="1">
                <a:solidFill>
                  <a:schemeClr val="tx1"/>
                </a:solidFill>
              </a:rPr>
              <a:t>github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Emile, Esther, Gonzalo, Jan, Marisol, Per, </a:t>
            </a:r>
            <a:r>
              <a:rPr lang="en-US" dirty="0" err="1"/>
              <a:t>Snezana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Open Source </a:t>
            </a:r>
            <a:r>
              <a:rPr lang="en-US" dirty="0" err="1"/>
              <a:t>Github</a:t>
            </a:r>
            <a:r>
              <a:rPr lang="en-US" dirty="0"/>
              <a:t> project: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GB" sz="1600" dirty="0"/>
              <a:t>https://</a:t>
            </a:r>
            <a:r>
              <a:rPr lang="en-GB" sz="1600" dirty="0" err="1"/>
              <a:t>github.com</a:t>
            </a:r>
            <a:r>
              <a:rPr lang="en-GB" sz="1600" dirty="0"/>
              <a:t>/cisco-open/green-monitoring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SE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SE" dirty="0"/>
              <a:t>Many thanks to all the people who came by to discuss!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Read more in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</a:t>
            </a:r>
            <a:r>
              <a:rPr lang="en-GB" dirty="0" err="1"/>
              <a:t>lindblad</a:t>
            </a:r>
            <a:r>
              <a:rPr lang="en-GB" dirty="0"/>
              <a:t>-</a:t>
            </a:r>
            <a:r>
              <a:rPr lang="en-GB" dirty="0" err="1"/>
              <a:t>tlm</a:t>
            </a:r>
            <a:r>
              <a:rPr lang="en-GB" dirty="0"/>
              <a:t>-philatelist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</a:t>
            </a:r>
            <a:r>
              <a:rPr lang="en-GB" dirty="0" err="1"/>
              <a:t>opsawg</a:t>
            </a:r>
            <a:r>
              <a:rPr lang="en-GB" dirty="0"/>
              <a:t>-</a:t>
            </a:r>
            <a:r>
              <a:rPr lang="en-GB" dirty="0" err="1"/>
              <a:t>poweff</a:t>
            </a:r>
            <a:endParaRPr lang="en-GB" dirty="0"/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</a:t>
            </a:r>
            <a:r>
              <a:rPr lang="en-GB" dirty="0" err="1"/>
              <a:t>almprs</a:t>
            </a:r>
            <a:r>
              <a:rPr lang="en-GB" dirty="0"/>
              <a:t>-sustainability-insights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201</Words>
  <Application>Microsoft Macintosh PowerPoint</Application>
  <PresentationFormat>On-screen Show (16:9)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Menlo</vt:lpstr>
      <vt:lpstr>Times New Roman</vt:lpstr>
      <vt:lpstr>Office Theme</vt:lpstr>
      <vt:lpstr>1_Office Theme</vt:lpstr>
      <vt:lpstr>IETF Hackathon</vt:lpstr>
      <vt:lpstr>YANG-based Time Series Telemetry ✅</vt:lpstr>
      <vt:lpstr>YANG-based Time Series Telemetry ✅</vt:lpstr>
      <vt:lpstr>YANG to Time Series Database Mapping</vt:lpstr>
      <vt:lpstr>Hackathon - Flow Diagram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Jan Lindblad (jlindbla)</cp:lastModifiedBy>
  <cp:revision>17</cp:revision>
  <dcterms:modified xsi:type="dcterms:W3CDTF">2023-11-05T12:55:41Z</dcterms:modified>
</cp:coreProperties>
</file>