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72" r:id="rId4"/>
    <p:sldId id="279" r:id="rId5"/>
    <p:sldId id="276" r:id="rId6"/>
    <p:sldId id="278" r:id="rId7"/>
  </p:sldIdLst>
  <p:sldSz cx="9144000" cy="5143500" type="screen16x9"/>
  <p:notesSz cx="6858000" cy="9144000"/>
  <p:custDataLst>
    <p:tags r:id="rId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EFFE06-7528-C4A0-C29D-96F1D8942A21}" name="yxin jiang" initials="yj" userId="d720c7ab6954419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052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Calibri" panose="020F0502020204030204"/>
              </a:rPr>
              <a:t>Hello everyone, my name is Wu Weihong, and I’m a phd student in Beijing university of posts and telecommunications. My major is about SRv6 and operators. When I was looking for some solutions about the closed-loop traffic control, I noticed IFIT and APN6, and had some interests in them. So we read some documents and developed both a demo for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if you have some interests or puzzles about the demo or any others, just contact us. </a:t>
            </a:r>
          </a:p>
          <a:p>
            <a:r>
              <a:rPr lang="en-US" altLang="zh-CN" dirty="0"/>
              <a:t>So, that’s all, thanks for listening. And hope to see u again.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630" indent="-214630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14630" indent="128270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14630" indent="471170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14630" indent="814070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4630" indent="1156970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630" indent="-21463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14630" indent="1282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14630" indent="4711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14630" indent="8140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4630" indent="11569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630" indent="-21463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14630" indent="1282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14630" indent="4711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14630" indent="8140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4630" indent="11569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630" indent="-21463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14630" indent="1282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14630" indent="4711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14630" indent="8140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4630" indent="115697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630" indent="-214630" defTabSz="914400">
              <a:lnSpc>
                <a:spcPct val="90000"/>
              </a:lnSpc>
              <a:buSzTx/>
              <a:buFontTx/>
              <a:buNone/>
              <a:defRPr sz="2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14630" indent="128270" defTabSz="914400">
              <a:lnSpc>
                <a:spcPct val="90000"/>
              </a:lnSpc>
              <a:buSzTx/>
              <a:buFontTx/>
              <a:buNone/>
              <a:defRPr sz="2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214630" indent="471170" defTabSz="914400">
              <a:lnSpc>
                <a:spcPct val="90000"/>
              </a:lnSpc>
              <a:buSzTx/>
              <a:buFontTx/>
              <a:buNone/>
              <a:defRPr sz="2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14630" indent="814070" defTabSz="914400">
              <a:lnSpc>
                <a:spcPct val="90000"/>
              </a:lnSpc>
              <a:buSzTx/>
              <a:buFontTx/>
              <a:buNone/>
              <a:defRPr sz="2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4630" indent="1156970" defTabSz="914400">
              <a:lnSpc>
                <a:spcPct val="90000"/>
              </a:lnSpc>
              <a:buSzTx/>
              <a:buFontTx/>
              <a:buNone/>
              <a:defRPr sz="2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5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geng-msr6-traffic-engineering/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tracker.ietf.org/doc/draft-chen-pim-mrh6/" TargetMode="External"/><Relationship Id="rId5" Type="http://schemas.openxmlformats.org/officeDocument/2006/relationships/hyperlink" Target="https://datatracker.ietf.org/doc/draft-chen-pim-srv6-p2mp-path/" TargetMode="External"/><Relationship Id="rId4" Type="http://schemas.openxmlformats.org/officeDocument/2006/relationships/hyperlink" Target="https://datatracker.ietf.org/doc/draft-geng-msr6-rlb-segment/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anbangpei@bupt.edu.cn" TargetMode="External"/><Relationship Id="rId3" Type="http://schemas.openxmlformats.org/officeDocument/2006/relationships/hyperlink" Target="mailto:wuweihong@bupt.edu.cn" TargetMode="External"/><Relationship Id="rId7" Type="http://schemas.openxmlformats.org/officeDocument/2006/relationships/hyperlink" Target="mailto:tangyunyi0708@bupt.edu.c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iujiang@bupt.edu.cn" TargetMode="External"/><Relationship Id="rId5" Type="http://schemas.openxmlformats.org/officeDocument/2006/relationships/hyperlink" Target="mailto:jyxin@bupt.edu.cn" TargetMode="External"/><Relationship Id="rId4" Type="http://schemas.openxmlformats.org/officeDocument/2006/relationships/hyperlink" Target="mailto:wwh_bupt@fox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170" y="1266824"/>
            <a:ext cx="5281660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-</a:t>
            </a:r>
            <a:r>
              <a:rPr lang="en-US" altLang="zh-CN" sz="2800" b="1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Comprehensive Evaluation of Multicast Source Routing over IPv6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6EF57AF-513F-054C-8E61-22AEA92346C4}"/>
              </a:ext>
            </a:extLst>
          </p:cNvPr>
          <p:cNvSpPr>
            <a:spLocks noGrp="1"/>
          </p:cNvSpPr>
          <p:nvPr/>
        </p:nvSpPr>
        <p:spPr>
          <a:xfrm>
            <a:off x="2528256" y="2826789"/>
            <a:ext cx="4087487" cy="1049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44450" tIns="44450" rIns="44450" bIns="44450">
            <a:normAutofit fontScale="92500" lnSpcReduction="10000"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3429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6858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0287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3716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4–5 November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Prague, Czech Republic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273139" y="0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738515"/>
            <a:ext cx="8140701" cy="43860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2000" dirty="0"/>
              <a:t>Implement </a:t>
            </a:r>
            <a:r>
              <a:rPr lang="en-US" altLang="zh-CN" sz="2000" dirty="0">
                <a:solidFill>
                  <a:schemeClr val="tx1"/>
                </a:solidFill>
              </a:rPr>
              <a:t>MSR6 BE</a:t>
            </a:r>
            <a:r>
              <a:rPr lang="en-US" altLang="zh-CN" sz="2000" dirty="0"/>
              <a:t>, MSR6 TE and MSR6 TE with RLB on hardware using the </a:t>
            </a:r>
            <a:r>
              <a:rPr lang="en-US" altLang="zh-CN" sz="2000" i="1" dirty="0">
                <a:solidFill>
                  <a:srgbClr val="FF0000"/>
                </a:solidFill>
              </a:rPr>
              <a:t>P4</a:t>
            </a:r>
            <a:r>
              <a:rPr lang="en-US" altLang="zh-CN" sz="2000" dirty="0"/>
              <a:t> language.</a:t>
            </a: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2000" dirty="0"/>
              <a:t>Evaluate the </a:t>
            </a:r>
            <a:r>
              <a:rPr lang="en-US" altLang="zh-CN" sz="2000" i="1" dirty="0">
                <a:solidFill>
                  <a:srgbClr val="FF0000"/>
                </a:solidFill>
              </a:rPr>
              <a:t>hardware performance </a:t>
            </a:r>
            <a:r>
              <a:rPr lang="en-US" altLang="zh-CN" sz="2000" dirty="0"/>
              <a:t>of MSR6 based on several P4 switches.</a:t>
            </a:r>
            <a:endParaRPr lang="en-US" sz="2000" i="1" dirty="0">
              <a:solidFill>
                <a:srgbClr val="FF0000"/>
              </a:solidFill>
            </a:endParaRP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2000" dirty="0"/>
              <a:t>Conduct simulations to evaluate the resource performance of MSR6 and other 5 multicast solutions from a </a:t>
            </a:r>
            <a:r>
              <a:rPr lang="en-US" altLang="zh-CN" sz="2000" i="1" dirty="0">
                <a:solidFill>
                  <a:srgbClr val="FF0000"/>
                </a:solidFill>
              </a:rPr>
              <a:t>macro perspective </a:t>
            </a:r>
            <a:r>
              <a:rPr lang="en-US" altLang="zh-CN" sz="2000" dirty="0"/>
              <a:t>based on real network topology.</a:t>
            </a:r>
            <a:endParaRPr lang="en-US" altLang="zh-CN" sz="2000" i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2000" dirty="0">
                <a:solidFill>
                  <a:schemeClr val="tx1"/>
                </a:solidFill>
              </a:rPr>
              <a:t>Documents</a:t>
            </a:r>
          </a:p>
          <a:p>
            <a:pPr marL="669290" lvl="1" indent="-228600">
              <a:lnSpc>
                <a:spcPct val="15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" altLang="zh-CN" sz="1600" dirty="0">
                <a:solidFill>
                  <a:srgbClr val="1976D2"/>
                </a:solidFill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https://datatracker.ietf.org/doc/draft-geng-msr6-traffic-engineering/02</a:t>
            </a:r>
            <a:endParaRPr lang="en" altLang="zh-CN" sz="1600" dirty="0">
              <a:solidFill>
                <a:srgbClr val="1976D2"/>
              </a:solidFill>
              <a:latin typeface="Roboto" panose="02000000000000000000" pitchFamily="2" charset="0"/>
            </a:endParaRPr>
          </a:p>
          <a:p>
            <a:pPr marL="669290" lvl="1" indent="-228600">
              <a:lnSpc>
                <a:spcPct val="15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" altLang="zh-CN" sz="1600" dirty="0">
                <a:solidFill>
                  <a:srgbClr val="1976D2"/>
                </a:solidFill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https://datatracker.ietf.org/doc/draft-geng-msr6-rlb-segment/01</a:t>
            </a:r>
            <a:endParaRPr lang="en" altLang="zh-CN" sz="1600" dirty="0">
              <a:solidFill>
                <a:srgbClr val="1976D2"/>
              </a:solidFill>
              <a:latin typeface="Roboto" panose="02000000000000000000" pitchFamily="2" charset="0"/>
            </a:endParaRPr>
          </a:p>
          <a:p>
            <a:pPr marL="669290" lvl="1" indent="-228600">
              <a:lnSpc>
                <a:spcPct val="15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zh-CN" sz="1600" dirty="0">
                <a:solidFill>
                  <a:srgbClr val="1976D2"/>
                </a:solidFill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https://datatracker.ietf.org/doc/draft-chen-pim-srv6-p2mp-path/</a:t>
            </a:r>
            <a:endParaRPr lang="en-US" altLang="zh-CN" sz="1600" dirty="0">
              <a:solidFill>
                <a:srgbClr val="1976D2"/>
              </a:solidFill>
              <a:latin typeface="Roboto" panose="02000000000000000000" pitchFamily="2" charset="0"/>
            </a:endParaRPr>
          </a:p>
          <a:p>
            <a:pPr marL="669290" lvl="1" indent="-228600">
              <a:lnSpc>
                <a:spcPct val="15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zh-CN" sz="1600" dirty="0">
                <a:solidFill>
                  <a:srgbClr val="1976D2"/>
                </a:solidFill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https://datatracker.ietf.org/doc/draft-chen-pim-mrh6/</a:t>
            </a:r>
            <a:endParaRPr lang="en" altLang="zh-CN" sz="1600" dirty="0">
              <a:solidFill>
                <a:srgbClr val="1976D2"/>
              </a:solidFill>
              <a:latin typeface="Roboto" panose="02000000000000000000" pitchFamily="2" charset="0"/>
            </a:endParaRP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endParaRPr lang="en" altLang="zh-CN" sz="1600" b="0" i="0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endParaRPr lang="en" altLang="zh-CN" sz="1600" b="0" i="0" dirty="0">
              <a:solidFill>
                <a:srgbClr val="424242"/>
              </a:solidFill>
              <a:effectLst/>
              <a:latin typeface="Roboto" panose="02000000000000000000" pitchFamily="2" charset="0"/>
            </a:endParaRP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199" y="104694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HARDWARE-BASED EVALUATION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01649" y="880949"/>
            <a:ext cx="8140701" cy="38886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Multi-node testing topology was constructed using 6 P4 switches as the ingress, transit, and egress nodes in the MSR6 domain.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to be measured are 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hardware resource usage</a:t>
            </a:r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delay </a:t>
            </a:r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543C6-2FA9-A2A5-D920-5A8D5083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244" y="2334237"/>
            <a:ext cx="4297854" cy="2417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FA967C-3BA7-A127-58B8-5CBD6CA8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44" y="2334237"/>
            <a:ext cx="4556651" cy="24173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978CD9-CDDF-2B15-2459-E9F316B06651}"/>
              </a:ext>
            </a:extLst>
          </p:cNvPr>
          <p:cNvSpPr txBox="1"/>
          <p:nvPr/>
        </p:nvSpPr>
        <p:spPr>
          <a:xfrm>
            <a:off x="5045516" y="2005082"/>
            <a:ext cx="391477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Resource Occupancy of MSR6 TE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591908" y="104694"/>
            <a:ext cx="7962901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SOFTWARE-BASED EVALUATION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60616" y="961945"/>
            <a:ext cx="8229600" cy="3886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altLang="zh-CN" sz="1800" b="0" i="0" u="none" strike="noStrike" baseline="0" dirty="0">
                <a:latin typeface="NimbusRomNo9L-Regu"/>
              </a:rPr>
              <a:t>We conducted macro-mathematical simulations on </a:t>
            </a:r>
            <a:r>
              <a:rPr lang="en-US" altLang="zh-CN" sz="1800" b="1" i="1" u="none" strike="noStrike" baseline="0" dirty="0">
                <a:latin typeface="NimbusRomNo9L-Regu"/>
              </a:rPr>
              <a:t>five multicast TE schemes</a:t>
            </a:r>
            <a:r>
              <a:rPr lang="en-US" altLang="zh-CN" sz="1800" b="0" i="0" u="none" strike="noStrike" baseline="0" dirty="0">
                <a:latin typeface="NimbusRomNo9L-Regu"/>
              </a:rPr>
              <a:t>. </a:t>
            </a:r>
          </a:p>
          <a:p>
            <a:pPr algn="just"/>
            <a:r>
              <a:rPr lang="en-US" altLang="zh-CN" sz="1800" b="0" i="0" u="none" strike="noStrike" baseline="0" dirty="0">
                <a:latin typeface="NimbusRomNo9L-Regu"/>
              </a:rPr>
              <a:t>We evaluated these five schemes from the perspectives of multicast </a:t>
            </a:r>
            <a:r>
              <a:rPr lang="en-US" altLang="zh-CN" sz="1800" b="0" i="1" u="none" strike="noStrike" baseline="0" dirty="0">
                <a:solidFill>
                  <a:srgbClr val="FF0000"/>
                </a:solidFill>
                <a:latin typeface="NimbusRomNo9L-Regu"/>
              </a:rPr>
              <a:t>Policy Length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1" u="none" strike="noStrike" baseline="0" dirty="0">
                <a:solidFill>
                  <a:srgbClr val="FF0000"/>
                </a:solidFill>
                <a:latin typeface="NimbusRomNo9L-Regu"/>
              </a:rPr>
              <a:t>Parsing Times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1" u="none" strike="noStrike" baseline="0" dirty="0">
                <a:solidFill>
                  <a:srgbClr val="FF0000"/>
                </a:solidFill>
                <a:latin typeface="NimbusRomNo9L-Regu"/>
              </a:rPr>
              <a:t>Feasibility of Compression</a:t>
            </a:r>
            <a:r>
              <a:rPr lang="en-US" altLang="zh-CN" sz="1800" b="0" i="0" u="none" strike="noStrike" baseline="0" dirty="0">
                <a:latin typeface="NimbusRomNo9L-Regu"/>
              </a:rPr>
              <a:t>, and </a:t>
            </a:r>
            <a:r>
              <a:rPr lang="en-US" altLang="zh-CN" sz="1800" b="0" i="1" u="none" strike="noStrike" baseline="0" dirty="0">
                <a:solidFill>
                  <a:srgbClr val="FF0000"/>
                </a:solidFill>
                <a:latin typeface="NimbusRomNo9L-Regu"/>
              </a:rPr>
              <a:t>Complexity of the Pointer-processing</a:t>
            </a:r>
            <a:r>
              <a:rPr lang="en-US" altLang="zh-CN" sz="1800" b="0" i="0" u="none" strike="noStrike" baseline="0" dirty="0">
                <a:latin typeface="NimbusRomNo9L-Regu"/>
              </a:rPr>
              <a:t> in </a:t>
            </a:r>
            <a:r>
              <a:rPr lang="en-US" altLang="zh-CN" sz="1800" i="1" u="none" strike="noStrike" baseline="0" dirty="0">
                <a:solidFill>
                  <a:srgbClr val="FF0000"/>
                </a:solidFill>
                <a:latin typeface="NimbusRomNo9L-Regu"/>
              </a:rPr>
              <a:t>data center </a:t>
            </a:r>
            <a:r>
              <a:rPr lang="en-US" altLang="zh-CN" sz="1800" b="0" i="0" u="none" strike="noStrike" baseline="0" dirty="0">
                <a:latin typeface="NimbusRomNo9L-Regu"/>
              </a:rPr>
              <a:t>network topology scenarios and </a:t>
            </a:r>
            <a:r>
              <a:rPr lang="en-US" altLang="zh-CN" sz="1800" b="0" i="1" u="none" strike="noStrike" baseline="0" dirty="0">
                <a:solidFill>
                  <a:srgbClr val="FF0000"/>
                </a:solidFill>
                <a:latin typeface="NimbusRomNo9L-Regu"/>
              </a:rPr>
              <a:t>randomly generated </a:t>
            </a:r>
            <a:r>
              <a:rPr lang="en-US" altLang="zh-CN" sz="1800" b="0" i="0" u="none" strike="noStrike" baseline="0" dirty="0">
                <a:latin typeface="NimbusRomNo9L-Regu"/>
              </a:rPr>
              <a:t>network topology scenarios, respectively.</a:t>
            </a:r>
            <a:endParaRPr lang="en-US" sz="1100" dirty="0"/>
          </a:p>
          <a:p>
            <a:pPr marL="440690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1800" dirty="0"/>
          </a:p>
          <a:p>
            <a:pPr marL="897890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1800" dirty="0"/>
          </a:p>
          <a:p>
            <a:pPr marL="897890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  <a:p>
            <a:pPr marL="897890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FF3B216-53F2-6E42-FFBD-F58FDFB68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4888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308047E-9427-A203-1041-B83E8F4F2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616" y="2428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585DB1-96C9-0F79-4CDC-00F2FA97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" y="2733675"/>
            <a:ext cx="2460041" cy="18450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C672DE-987A-0219-7AAF-3882396BB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308" y="2737904"/>
            <a:ext cx="2460041" cy="18450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817D85-1C0C-0A4D-8D10-6B3006A3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05805"/>
            <a:ext cx="2460043" cy="18450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F9999A-2DBE-6119-D062-A1C9A0200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200" y="2721854"/>
            <a:ext cx="2460042" cy="18450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341024" y="-13316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Conclusions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79280" y="843721"/>
            <a:ext cx="3508435" cy="15733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400"/>
            </a:pPr>
            <a:r>
              <a:rPr lang="en-US" altLang="zh-CN" sz="2000" b="1" dirty="0"/>
              <a:t>Hardware-based evaluation</a:t>
            </a:r>
            <a:r>
              <a:rPr lang="en-US" sz="2000" b="1" dirty="0"/>
              <a:t>:</a:t>
            </a:r>
          </a:p>
          <a:p>
            <a:pPr marL="189230" indent="-189230" algn="just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We tested the MSR6 BE and MSR6 TE schemes and proved that the MSR6 scheme prototype can work in the experimental environment. 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FA6C1B1-AD0D-7956-A5BC-71FDB0B37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670"/>
              </p:ext>
            </p:extLst>
          </p:nvPr>
        </p:nvGraphicFramePr>
        <p:xfrm>
          <a:off x="403105" y="2324499"/>
          <a:ext cx="3384610" cy="2347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222">
                  <a:extLst>
                    <a:ext uri="{9D8B030D-6E8A-4147-A177-3AD203B41FA5}">
                      <a16:colId xmlns:a16="http://schemas.microsoft.com/office/drawing/2014/main" val="908409697"/>
                    </a:ext>
                  </a:extLst>
                </a:gridCol>
                <a:gridCol w="2416388">
                  <a:extLst>
                    <a:ext uri="{9D8B030D-6E8A-4147-A177-3AD203B41FA5}">
                      <a16:colId xmlns:a16="http://schemas.microsoft.com/office/drawing/2014/main" val="3922970884"/>
                    </a:ext>
                  </a:extLst>
                </a:gridCol>
              </a:tblGrid>
              <a:tr h="10736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1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delay test</a:t>
                      </a:r>
                      <a:endParaRPr lang="zh-CN" altLang="en-US" sz="1400" b="0" i="1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Arial" panose="020B0604020202020204" pitchFamily="34" charset="0"/>
                        <a:ea typeface="+mj-ea"/>
                        <a:cs typeface="+mj-cs"/>
                        <a:sym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MSR6-related actions can achieve a delay similar to normal IPv6 forwarding actions</a:t>
                      </a:r>
                      <a:r>
                        <a:rPr lang="en-US" altLang="zh-CN" sz="1400" b="0" i="0" dirty="0"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07407"/>
                  </a:ext>
                </a:extLst>
              </a:tr>
              <a:tr h="127358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Calibri"/>
                          <a:sym typeface="Calibri" panose="020F0502020204030204"/>
                        </a:rPr>
                        <a:t>stability test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Calibri"/>
                          <a:sym typeface="Calibri" panose="020F0502020204030204"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The traffic path switching in MSR6 TE will not affect the continuity of data packets.</a:t>
                      </a: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  <a:ea typeface="+mj-ea"/>
                        <a:cs typeface="+mj-cs"/>
                        <a:sym typeface="Calibri" panose="020F050202020403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216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AA29EA-1463-31E4-4742-371994E9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8376"/>
              </p:ext>
            </p:extLst>
          </p:nvPr>
        </p:nvGraphicFramePr>
        <p:xfrm>
          <a:off x="4076702" y="1376174"/>
          <a:ext cx="4924424" cy="3295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7098">
                  <a:extLst>
                    <a:ext uri="{9D8B030D-6E8A-4147-A177-3AD203B41FA5}">
                      <a16:colId xmlns:a16="http://schemas.microsoft.com/office/drawing/2014/main" val="3521327082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84352432"/>
                    </a:ext>
                  </a:extLst>
                </a:gridCol>
                <a:gridCol w="2162176">
                  <a:extLst>
                    <a:ext uri="{9D8B030D-6E8A-4147-A177-3AD203B41FA5}">
                      <a16:colId xmlns:a16="http://schemas.microsoft.com/office/drawing/2014/main" val="1609380741"/>
                    </a:ext>
                  </a:extLst>
                </a:gridCol>
              </a:tblGrid>
              <a:tr h="12788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Calibri" panose="020F0502020204030204"/>
                        </a:rPr>
                        <a:t>Small multicast business tree size </a:t>
                      </a:r>
                      <a:r>
                        <a:rPr lang="en-US" altLang="zh-C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(less than 1/5 of the total number of topology nodes)</a:t>
                      </a: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  <a:ea typeface="+mj-ea"/>
                        <a:cs typeface="+mj-cs"/>
                        <a:sym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all multicast source routing schemes</a:t>
                      </a:r>
                      <a:endParaRPr lang="zh-CN" altLang="en-US" sz="1400" b="0" i="1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Arial" panose="020B0604020202020204" pitchFamily="34" charset="0"/>
                        <a:ea typeface="+mj-ea"/>
                        <a:cs typeface="+mj-cs"/>
                        <a:sym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effectLst/>
                          <a:latin typeface="Arial" panose="020B0604020202020204" pitchFamily="34" charset="0"/>
                        </a:rPr>
                        <a:t>have significant advantages compared to the BIER-TE scheme.</a:t>
                      </a:r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92236"/>
                  </a:ext>
                </a:extLst>
              </a:tr>
              <a:tr h="961965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j-ea"/>
                          <a:cs typeface="+mj-cs"/>
                          <a:sym typeface="Calibri" panose="020F0502020204030204"/>
                        </a:rPr>
                        <a:t>Relatively large multicast business tree size </a:t>
                      </a: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  <a:ea typeface="+mj-ea"/>
                        <a:cs typeface="+mj-cs"/>
                        <a:sym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MSR6 TE with RLB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effectLst/>
                          <a:latin typeface="Arial" panose="020B0604020202020204" pitchFamily="34" charset="0"/>
                        </a:rPr>
                        <a:t>superior to other MSR, taking into account encapsulation length and parsing times.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42215"/>
                  </a:ext>
                </a:extLst>
              </a:tr>
              <a:tr h="9619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MSR6 </a:t>
                      </a:r>
                      <a:r>
                        <a:rPr lang="en-US" altLang="zh-CN" sz="1400" b="0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PToMP</a:t>
                      </a:r>
                      <a:r>
                        <a:rPr lang="en-US" altLang="zh-CN" sz="1400" b="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effectLst/>
                          <a:latin typeface="Arial" panose="020B0604020202020204" pitchFamily="34" charset="0"/>
                        </a:rPr>
                        <a:t>is better for situations where downstream nodes are large and congested.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639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9E63027-D0E7-4342-5B06-D9E953F66939}"/>
              </a:ext>
            </a:extLst>
          </p:cNvPr>
          <p:cNvSpPr txBox="1"/>
          <p:nvPr/>
        </p:nvSpPr>
        <p:spPr>
          <a:xfrm>
            <a:off x="4162427" y="826673"/>
            <a:ext cx="3619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400"/>
            </a:pPr>
            <a:r>
              <a:rPr lang="en-US" altLang="zh-CN" sz="2000" b="1" dirty="0"/>
              <a:t>Software-based evaluation: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159263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lang="en-US" altLang="zh-CN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424242"/>
                </a:solidFill>
                <a:effectLst/>
              </a:rPr>
              <a:t>Weihong Wu (</a:t>
            </a:r>
            <a:r>
              <a:rPr lang="en" altLang="zh-CN" sz="2000" b="0" i="0" dirty="0">
                <a:solidFill>
                  <a:srgbClr val="1976D2"/>
                </a:solidFill>
                <a:effectLst/>
                <a:hlinkClick r:id="rId3"/>
              </a:rPr>
              <a:t>wuweihong@bupt.edu.cn</a:t>
            </a:r>
            <a:r>
              <a:rPr lang="en" altLang="zh-CN" sz="2000" b="0" i="0" dirty="0">
                <a:solidFill>
                  <a:srgbClr val="1976D2"/>
                </a:solidFill>
                <a:effectLst/>
              </a:rPr>
              <a:t>  </a:t>
            </a:r>
            <a:r>
              <a:rPr lang="en" altLang="zh-CN" sz="2000" b="0" i="0" dirty="0">
                <a:solidFill>
                  <a:schemeClr val="tx1"/>
                </a:solidFill>
                <a:effectLst/>
              </a:rPr>
              <a:t>/</a:t>
            </a:r>
            <a:r>
              <a:rPr lang="en" altLang="zh-CN" sz="2000" b="0" i="0" dirty="0">
                <a:solidFill>
                  <a:srgbClr val="1976D2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1976D2"/>
                </a:solidFill>
                <a:effectLst/>
                <a:hlinkClick r:id="rId4"/>
              </a:rPr>
              <a:t>wwh_bupt@foxmail.com</a:t>
            </a:r>
            <a:r>
              <a:rPr lang="en" altLang="zh-CN" sz="2000" b="0" i="0" dirty="0">
                <a:solidFill>
                  <a:srgbClr val="424242"/>
                </a:solidFill>
                <a:effectLst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424242"/>
                </a:solidFill>
              </a:rPr>
              <a:t>Yuxin Jiang (</a:t>
            </a:r>
            <a:r>
              <a:rPr lang="en" altLang="zh-CN" sz="2000" dirty="0">
                <a:solidFill>
                  <a:srgbClr val="1976D2"/>
                </a:solidFill>
                <a:hlinkClick r:id="rId5"/>
              </a:rPr>
              <a:t>jyxin@bupt.edu.cn</a:t>
            </a:r>
            <a:r>
              <a:rPr lang="en" altLang="zh-CN" sz="2000" dirty="0">
                <a:solidFill>
                  <a:srgbClr val="424242"/>
                </a:solidFill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424242"/>
                </a:solidFill>
                <a:effectLst/>
              </a:rPr>
              <a:t>Jiang Liu (</a:t>
            </a:r>
            <a:r>
              <a:rPr lang="en" altLang="zh-CN" sz="2000" b="0" i="0" dirty="0">
                <a:solidFill>
                  <a:srgbClr val="1976D2"/>
                </a:solidFill>
                <a:effectLst/>
                <a:hlinkClick r:id="rId6"/>
              </a:rPr>
              <a:t>liujiang@bupt.edu.cn</a:t>
            </a:r>
            <a:r>
              <a:rPr lang="en" altLang="zh-CN" sz="2000" b="0" i="0" dirty="0">
                <a:solidFill>
                  <a:srgbClr val="424242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424242"/>
                </a:solidFill>
                <a:effectLst/>
              </a:rPr>
              <a:t>Yunyi Tang (</a:t>
            </a:r>
            <a:r>
              <a:rPr lang="en" altLang="zh-CN" sz="2000" b="0" i="0" dirty="0">
                <a:solidFill>
                  <a:srgbClr val="1976D2"/>
                </a:solidFill>
                <a:effectLst/>
                <a:hlinkClick r:id="rId7"/>
              </a:rPr>
              <a:t>tangyunyi0708@bupt.edu.cn</a:t>
            </a:r>
            <a:r>
              <a:rPr lang="en" altLang="zh-CN" sz="2000" b="0" i="0" dirty="0">
                <a:solidFill>
                  <a:srgbClr val="424242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altLang="zh-CN" sz="2000" b="0" i="0" dirty="0">
                <a:solidFill>
                  <a:srgbClr val="424242"/>
                </a:solidFill>
                <a:effectLst/>
              </a:rPr>
              <a:t>Pei Anbang(</a:t>
            </a:r>
            <a:r>
              <a:rPr lang="it-IT" altLang="zh-CN" sz="2000" b="0" i="0" dirty="0">
                <a:solidFill>
                  <a:srgbClr val="424242"/>
                </a:solidFill>
                <a:effectLst/>
                <a:hlinkClick r:id="rId8"/>
              </a:rPr>
              <a:t>anbangpei@bupt.edu.cn</a:t>
            </a:r>
            <a:r>
              <a:rPr lang="it-IT" altLang="zh-CN" sz="2000" b="0" i="0" dirty="0">
                <a:solidFill>
                  <a:srgbClr val="424242"/>
                </a:solidFill>
                <a:effectLst/>
              </a:rPr>
              <a:t>)</a:t>
            </a:r>
            <a:endParaRPr lang="en" altLang="zh-CN" sz="2000" b="0" i="0" dirty="0">
              <a:solidFill>
                <a:srgbClr val="424242"/>
              </a:solidFill>
              <a:effectLst/>
            </a:endParaR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b8d7130-6dd6-476c-9b6c-c6df57ae20d4"/>
  <p:tag name="COMMONDATA" val="eyJoZGlkIjoiZTFmZDc0YzEzOTBlNGVmYTM0YTgyYTgwYmMxYmVjZjUifQ==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536</Words>
  <Application>Microsoft Office PowerPoint</Application>
  <PresentationFormat>全屏显示(16:9)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NimbusRomNo9L-Regu</vt:lpstr>
      <vt:lpstr>Arial</vt:lpstr>
      <vt:lpstr>Calibri</vt:lpstr>
      <vt:lpstr>Roboto</vt:lpstr>
      <vt:lpstr>Times New Roman</vt:lpstr>
      <vt:lpstr>Wingdings</vt:lpstr>
      <vt:lpstr>Office Theme</vt:lpstr>
      <vt:lpstr>IETF Hackathon -Comprehensive Evaluation of Multicast Source Routing over IPv6</vt:lpstr>
      <vt:lpstr>Hackathon Plan</vt:lpstr>
      <vt:lpstr>HARDWARE-BASED EVALUATION</vt:lpstr>
      <vt:lpstr>SOFTWARE-BASED EVALUATION</vt:lpstr>
      <vt:lpstr>Conclusions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唐云祎</dc:creator>
  <cp:lastModifiedBy>yxin jiang</cp:lastModifiedBy>
  <cp:revision>48</cp:revision>
  <dcterms:created xsi:type="dcterms:W3CDTF">2023-03-24T13:59:17Z</dcterms:created>
  <dcterms:modified xsi:type="dcterms:W3CDTF">2023-11-03T04:44:01Z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E2228252592D4D3080F0026DDFE73B22_12</vt:lpwstr>
  </property>
  <property fmtid="{D5CDD505-2E9C-101B-9397-08002B2CF9AE}" pid="3" name="KSOProductBuildVer">
    <vt:lpwstr>2052-11.1.0.14036</vt:lpwstr>
  </property>
</Properties>
</file>