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66" r:id="rId5"/>
    <p:sldId id="1067" r:id="rId6"/>
    <p:sldId id="257" r:id="rId7"/>
    <p:sldId id="279" r:id="rId8"/>
    <p:sldId id="1066" r:id="rId9"/>
    <p:sldId id="1064" r:id="rId10"/>
    <p:sldId id="1068" r:id="rId11"/>
    <p:sldId id="270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FD0F7-7CE5-4C54-AC03-3BDD53B43E86}" v="2" dt="2023-11-04T15:24:29.4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219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Semantic Metadata Annotation for Network Anomaly Detection</a:t>
            </a:r>
            <a:br>
              <a:rPr lang="en-US" dirty="0"/>
            </a:br>
            <a:r>
              <a:rPr lang="en-US" sz="2800" dirty="0"/>
              <a:t>OPSAWG/NMRG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118</a:t>
            </a:r>
          </a:p>
          <a:p>
            <a:r>
              <a:rPr lang="en-US" dirty="0"/>
              <a:t>November 4-5th,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6" name="Picture 5" descr="A bridge over a river with a city in the background&#10;&#10;Description automatically generated">
            <a:extLst>
              <a:ext uri="{FF2B5EF4-FFF2-40B4-BE49-F238E27FC236}">
                <a16:creationId xmlns:a16="http://schemas.microsoft.com/office/drawing/2014/main" id="{857C723F-8834-F716-7F3D-8694275B76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7" y="727211"/>
            <a:ext cx="3476437" cy="2281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BFB6A-3325-5EB7-2663-315E6D908C86}"/>
              </a:ext>
            </a:extLst>
          </p:cNvPr>
          <p:cNvSpPr txBox="1"/>
          <p:nvPr/>
        </p:nvSpPr>
        <p:spPr>
          <a:xfrm>
            <a:off x="5129347" y="3526000"/>
            <a:ext cx="347643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de-CH" sz="2000" dirty="0">
                <a:solidFill>
                  <a:srgbClr val="888888"/>
                </a:solidFill>
              </a:rPr>
              <a:t>draft-</a:t>
            </a:r>
            <a:r>
              <a:rPr lang="de-CH" sz="2000" dirty="0" err="1">
                <a:solidFill>
                  <a:srgbClr val="888888"/>
                </a:solidFill>
              </a:rPr>
              <a:t>netana</a:t>
            </a:r>
            <a:r>
              <a:rPr lang="de-CH" sz="2000" dirty="0">
                <a:solidFill>
                  <a:srgbClr val="888888"/>
                </a:solidFill>
              </a:rPr>
              <a:t>-opsawg-</a:t>
            </a:r>
            <a:r>
              <a:rPr lang="de-CH" sz="2000" dirty="0" err="1">
                <a:solidFill>
                  <a:srgbClr val="888888"/>
                </a:solidFill>
              </a:rPr>
              <a:t>nmrg</a:t>
            </a:r>
            <a:r>
              <a:rPr lang="de-CH" sz="2000" dirty="0">
                <a:solidFill>
                  <a:srgbClr val="888888"/>
                </a:solidFill>
              </a:rPr>
              <a:t>-network-</a:t>
            </a:r>
            <a:r>
              <a:rPr lang="de-CH" sz="2000" dirty="0" err="1">
                <a:solidFill>
                  <a:srgbClr val="888888"/>
                </a:solidFill>
              </a:rPr>
              <a:t>anomaly</a:t>
            </a:r>
            <a:r>
              <a:rPr lang="de-CH" sz="2000" dirty="0">
                <a:solidFill>
                  <a:srgbClr val="888888"/>
                </a:solidFill>
              </a:rPr>
              <a:t>-</a:t>
            </a:r>
            <a:r>
              <a:rPr lang="de-CH" sz="2000" dirty="0" err="1">
                <a:solidFill>
                  <a:srgbClr val="888888"/>
                </a:solidFill>
              </a:rPr>
              <a:t>semantics</a:t>
            </a:r>
            <a:endParaRPr lang="de-CH" sz="20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4229-2F82-494C-B78C-C3BCF1E6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20873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Problem Statement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A2669-8E77-411D-91C9-20133E31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1678"/>
            <a:ext cx="8229600" cy="3582946"/>
          </a:xfrm>
        </p:spPr>
        <p:txBody>
          <a:bodyPr>
            <a:normAutofit lnSpcReduction="10000"/>
          </a:bodyPr>
          <a:lstStyle/>
          <a:p>
            <a:r>
              <a:rPr lang="en-IE" sz="1800" dirty="0"/>
              <a:t>Want to solve the Automated Network Anomaly Detection?</a:t>
            </a:r>
          </a:p>
          <a:p>
            <a:pPr lvl="1"/>
            <a:r>
              <a:rPr lang="en-IE" sz="1800" dirty="0"/>
              <a:t>How do you know if you are doing a good job?</a:t>
            </a:r>
          </a:p>
          <a:p>
            <a:pPr lvl="1"/>
            <a:r>
              <a:rPr lang="en-IE" sz="1800" dirty="0"/>
              <a:t>How do you know how to improve?</a:t>
            </a:r>
          </a:p>
          <a:p>
            <a:r>
              <a:rPr lang="en-IE" sz="1800" dirty="0"/>
              <a:t>One step towards the solution:</a:t>
            </a:r>
          </a:p>
          <a:p>
            <a:pPr lvl="1"/>
            <a:r>
              <a:rPr lang="en-IE" sz="1800" dirty="0"/>
              <a:t>A YANG model to standardize the way anomalies are described</a:t>
            </a:r>
          </a:p>
          <a:p>
            <a:r>
              <a:rPr lang="en-IE" sz="1800" dirty="0"/>
              <a:t>This can enables a structured and consistent exchange of data between:</a:t>
            </a:r>
          </a:p>
          <a:p>
            <a:pPr lvl="1"/>
            <a:r>
              <a:rPr lang="en-IE" sz="1800" dirty="0"/>
              <a:t>Network engineers investigating anomalies</a:t>
            </a:r>
          </a:p>
          <a:p>
            <a:pPr lvl="1"/>
            <a:r>
              <a:rPr lang="en-IE" sz="1800" dirty="0"/>
              <a:t>Human and Machines, for</a:t>
            </a:r>
          </a:p>
          <a:p>
            <a:pPr lvl="2"/>
            <a:r>
              <a:rPr lang="en-IE" sz="1800" dirty="0"/>
              <a:t>Ground Truth</a:t>
            </a:r>
          </a:p>
          <a:p>
            <a:pPr lvl="2"/>
            <a:r>
              <a:rPr lang="en-IE" sz="18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850961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88915"/>
            <a:ext cx="8137187" cy="35505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Finalize metadata </a:t>
            </a:r>
            <a:r>
              <a:rPr lang="en-US" sz="1800" b="1" i="0" dirty="0">
                <a:solidFill>
                  <a:srgbClr val="424242"/>
                </a:solidFill>
                <a:effectLst/>
              </a:rPr>
              <a:t>semantics and ontology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(</a:t>
            </a:r>
            <a:r>
              <a:rPr lang="de-CH" sz="1100" dirty="0">
                <a:solidFill>
                  <a:srgbClr val="888888"/>
                </a:solidFill>
              </a:rPr>
              <a:t>draft-netana-opsawg-nmrg-network-anomaly-semantics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)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Create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</a:t>
            </a:r>
            <a:r>
              <a:rPr lang="en-US" sz="1800" b="1" i="0" dirty="0">
                <a:solidFill>
                  <a:srgbClr val="424242"/>
                </a:solidFill>
                <a:effectLst/>
              </a:rPr>
              <a:t>YANG models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0" i="0" dirty="0" err="1">
                <a:solidFill>
                  <a:srgbClr val="424242"/>
                </a:solidFill>
                <a:effectLst/>
              </a:rPr>
              <a:t>ietf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-symptom-semantic-</a:t>
            </a:r>
            <a:r>
              <a:rPr lang="en-US" sz="1800" b="0" i="0" dirty="0" err="1">
                <a:solidFill>
                  <a:srgbClr val="424242"/>
                </a:solidFill>
                <a:effectLst/>
              </a:rPr>
              <a:t>metadata.yang</a:t>
            </a:r>
            <a:endParaRPr lang="en-US" sz="1800" dirty="0">
              <a:solidFill>
                <a:srgbClr val="424242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0" i="0" dirty="0" err="1">
                <a:solidFill>
                  <a:srgbClr val="424242"/>
                </a:solidFill>
                <a:effectLst/>
              </a:rPr>
              <a:t>ietf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-incident-semantic-</a:t>
            </a:r>
            <a:r>
              <a:rPr lang="en-US" sz="1800" b="0" i="0" dirty="0" err="1">
                <a:solidFill>
                  <a:srgbClr val="424242"/>
                </a:solidFill>
                <a:effectLst/>
              </a:rPr>
              <a:t>metadata.yang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Implement a </a:t>
            </a:r>
            <a:r>
              <a:rPr lang="en-US" sz="1800" b="1" dirty="0">
                <a:solidFill>
                  <a:srgbClr val="424242"/>
                </a:solidFill>
              </a:rPr>
              <a:t>Proof-of-concept</a:t>
            </a:r>
            <a:r>
              <a:rPr lang="en-US" sz="1800" dirty="0">
                <a:solidFill>
                  <a:srgbClr val="424242"/>
                </a:solidFill>
              </a:rPr>
              <a:t> to support annotation of operational Network Telemetry (RFC 9232) data.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Support the following </a:t>
            </a:r>
            <a:r>
              <a:rPr lang="en-US" sz="1800" b="1" dirty="0">
                <a:solidFill>
                  <a:srgbClr val="424242"/>
                </a:solidFill>
              </a:rPr>
              <a:t>two use cases</a:t>
            </a:r>
            <a:r>
              <a:rPr lang="en-US" sz="1800" dirty="0">
                <a:solidFill>
                  <a:srgbClr val="424242"/>
                </a:solidFill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Network operator annotates a network incident to generate </a:t>
            </a:r>
            <a:r>
              <a:rPr lang="en-US" sz="1800" b="1" dirty="0">
                <a:solidFill>
                  <a:srgbClr val="424242"/>
                </a:solidFill>
              </a:rPr>
              <a:t>ground truth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24242"/>
                </a:solidFill>
              </a:rPr>
              <a:t>Network operator </a:t>
            </a:r>
            <a:r>
              <a:rPr lang="en-US" sz="1800" b="1" dirty="0">
                <a:solidFill>
                  <a:srgbClr val="424242"/>
                </a:solidFill>
              </a:rPr>
              <a:t>validates (and corrects)</a:t>
            </a:r>
            <a:r>
              <a:rPr lang="en-US" sz="1800" dirty="0">
                <a:solidFill>
                  <a:srgbClr val="424242"/>
                </a:solidFill>
              </a:rPr>
              <a:t> network incidents annotated by anomaly detection algorithms.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7142922" cy="857251"/>
          </a:xfrm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      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1026" name="Picture 2" descr="File:Grafana logo.svg - Wikipedia">
            <a:extLst>
              <a:ext uri="{FF2B5EF4-FFF2-40B4-BE49-F238E27FC236}">
                <a16:creationId xmlns:a16="http://schemas.microsoft.com/office/drawing/2014/main" id="{A9BFA991-17E7-4F97-9132-2E7C9A8F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44" y="2824052"/>
            <a:ext cx="989763" cy="10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nfluxdb logo.svg - Wikipedia">
            <a:extLst>
              <a:ext uri="{FF2B5EF4-FFF2-40B4-BE49-F238E27FC236}">
                <a16:creationId xmlns:a16="http://schemas.microsoft.com/office/drawing/2014/main" id="{FA6304E4-E616-446D-B73D-646D88A16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" y="2977145"/>
            <a:ext cx="2305213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76161A-21BC-4027-90F5-8E102639768A}"/>
              </a:ext>
            </a:extLst>
          </p:cNvPr>
          <p:cNvSpPr/>
          <p:nvPr/>
        </p:nvSpPr>
        <p:spPr>
          <a:xfrm>
            <a:off x="5443023" y="2867559"/>
            <a:ext cx="3326889" cy="92333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/>
              <a:t>A</a:t>
            </a:r>
            <a:r>
              <a:rPr lang="en-US" dirty="0" err="1"/>
              <a:t>ntagonist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u="sng" dirty="0"/>
              <a:t>An</a:t>
            </a:r>
            <a:r>
              <a:rPr lang="en-US" sz="1400" dirty="0"/>
              <a:t>omaly </a:t>
            </a:r>
            <a:r>
              <a:rPr lang="en-US" sz="1400" u="sng" dirty="0"/>
              <a:t>tag</a:t>
            </a:r>
            <a:r>
              <a:rPr lang="en-US" sz="1400" dirty="0"/>
              <a:t>ging </a:t>
            </a:r>
            <a:r>
              <a:rPr lang="en-US" sz="1400" u="sng" dirty="0"/>
              <a:t>on</a:t>
            </a:r>
            <a:r>
              <a:rPr lang="en-US" sz="1400" dirty="0"/>
              <a:t> h</a:t>
            </a:r>
            <a:r>
              <a:rPr lang="en-US" sz="1400" u="sng" dirty="0"/>
              <a:t>ist</a:t>
            </a:r>
            <a:r>
              <a:rPr lang="en-US" sz="1400" dirty="0"/>
              <a:t>orical data)</a:t>
            </a:r>
            <a:br>
              <a:rPr lang="en-US" dirty="0"/>
            </a:br>
            <a:r>
              <a:rPr lang="en-US" sz="1200" dirty="0"/>
              <a:t>https://github.com/vriccobene/antagonist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413CF-E742-4D1E-AC38-227361041D02}"/>
              </a:ext>
            </a:extLst>
          </p:cNvPr>
          <p:cNvSpPr/>
          <p:nvPr/>
        </p:nvSpPr>
        <p:spPr>
          <a:xfrm>
            <a:off x="439227" y="3000043"/>
            <a:ext cx="1562519" cy="753627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F9AEE-5B8B-466E-9478-E60695D75463}"/>
              </a:ext>
            </a:extLst>
          </p:cNvPr>
          <p:cNvSpPr/>
          <p:nvPr/>
        </p:nvSpPr>
        <p:spPr>
          <a:xfrm>
            <a:off x="2621112" y="2712699"/>
            <a:ext cx="1562519" cy="1328316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C177F5-F091-41AE-AAC2-F249A3EDC70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001746" y="3376857"/>
            <a:ext cx="61936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86F5C5-26E8-4ED0-9657-2CD21D989672}"/>
              </a:ext>
            </a:extLst>
          </p:cNvPr>
          <p:cNvCxnSpPr/>
          <p:nvPr/>
        </p:nvCxnSpPr>
        <p:spPr>
          <a:xfrm>
            <a:off x="4181955" y="3089513"/>
            <a:ext cx="126106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25834-4F03-4B01-8E99-7992E658C68C}"/>
              </a:ext>
            </a:extLst>
          </p:cNvPr>
          <p:cNvCxnSpPr/>
          <p:nvPr/>
        </p:nvCxnSpPr>
        <p:spPr>
          <a:xfrm flipH="1">
            <a:off x="4181955" y="3608936"/>
            <a:ext cx="126609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0D3971-589A-4A94-91F9-5FE921AA4C3D}"/>
              </a:ext>
            </a:extLst>
          </p:cNvPr>
          <p:cNvSpPr txBox="1"/>
          <p:nvPr/>
        </p:nvSpPr>
        <p:spPr>
          <a:xfrm>
            <a:off x="4458509" y="3068764"/>
            <a:ext cx="669412" cy="577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Incidents</a:t>
            </a:r>
            <a:br>
              <a:rPr kumimoji="0" lang="en-IE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IE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&amp;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Symptoms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8D515-34B7-4B86-8EFC-4975F432E644}"/>
              </a:ext>
            </a:extLst>
          </p:cNvPr>
          <p:cNvSpPr txBox="1"/>
          <p:nvPr/>
        </p:nvSpPr>
        <p:spPr>
          <a:xfrm>
            <a:off x="5149353" y="3217335"/>
            <a:ext cx="547584" cy="25012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36" name="Picture 12" descr="Logo, Icon, and Brand Guidelines | Docker">
            <a:extLst>
              <a:ext uri="{FF2B5EF4-FFF2-40B4-BE49-F238E27FC236}">
                <a16:creationId xmlns:a16="http://schemas.microsoft.com/office/drawing/2014/main" id="{1C3CF2F0-0B0C-43DB-9A94-5BF2C8680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18192" r="7091" b="9635"/>
          <a:stretch/>
        </p:blipFill>
        <p:spPr bwMode="auto">
          <a:xfrm>
            <a:off x="3385243" y="4179028"/>
            <a:ext cx="2146531" cy="12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233530-5A85-4BDE-9D8E-6F73178F8316}"/>
              </a:ext>
            </a:extLst>
          </p:cNvPr>
          <p:cNvSpPr/>
          <p:nvPr/>
        </p:nvSpPr>
        <p:spPr>
          <a:xfrm>
            <a:off x="147270" y="2025339"/>
            <a:ext cx="1847850" cy="6211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Telemetry Data is stored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2E994C-9904-49C2-ABBB-C06C12D11778}"/>
              </a:ext>
            </a:extLst>
          </p:cNvPr>
          <p:cNvSpPr/>
          <p:nvPr/>
        </p:nvSpPr>
        <p:spPr>
          <a:xfrm>
            <a:off x="1953784" y="1098382"/>
            <a:ext cx="1847850" cy="8462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Symptom and Incident Data is visually annotated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73ADFB-1E87-4ABF-A34D-DD3909354E72}"/>
              </a:ext>
            </a:extLst>
          </p:cNvPr>
          <p:cNvSpPr/>
          <p:nvPr/>
        </p:nvSpPr>
        <p:spPr>
          <a:xfrm>
            <a:off x="31083" y="1717067"/>
            <a:ext cx="432610" cy="4406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EC32A1-3ED0-47C6-845F-F44C030365D7}"/>
              </a:ext>
            </a:extLst>
          </p:cNvPr>
          <p:cNvSpPr/>
          <p:nvPr/>
        </p:nvSpPr>
        <p:spPr>
          <a:xfrm>
            <a:off x="1737479" y="868796"/>
            <a:ext cx="432610" cy="4406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7ACE03-A0CC-4A6F-8D58-0CC5099C9AE9}"/>
              </a:ext>
            </a:extLst>
          </p:cNvPr>
          <p:cNvSpPr/>
          <p:nvPr/>
        </p:nvSpPr>
        <p:spPr>
          <a:xfrm>
            <a:off x="4245306" y="1424419"/>
            <a:ext cx="1847850" cy="90995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Symptoms and Incidents are processed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AECF32-8708-422C-A22D-A13161D5AD6B}"/>
              </a:ext>
            </a:extLst>
          </p:cNvPr>
          <p:cNvSpPr/>
          <p:nvPr/>
        </p:nvSpPr>
        <p:spPr>
          <a:xfrm>
            <a:off x="4029001" y="1194833"/>
            <a:ext cx="432610" cy="4406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D50105-9FBD-4DCA-B2A6-AE25430513F1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1071195" y="2646439"/>
            <a:ext cx="149292" cy="353604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8D3214-48CA-4525-9484-F67F92794FE4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2877709" y="1944612"/>
            <a:ext cx="524663" cy="76808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840DE8-2852-4090-97BE-3FF02BDB90E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169231" y="2334374"/>
            <a:ext cx="547584" cy="48967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87A6F72-B3D2-448D-A963-C0A4212DE6B4}"/>
              </a:ext>
            </a:extLst>
          </p:cNvPr>
          <p:cNvSpPr/>
          <p:nvPr/>
        </p:nvSpPr>
        <p:spPr>
          <a:xfrm>
            <a:off x="7023037" y="631247"/>
            <a:ext cx="1847850" cy="11271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Ground Truth is exposed through the YANG format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4E7ABF-E921-407B-91FE-A7D2EE6AB872}"/>
              </a:ext>
            </a:extLst>
          </p:cNvPr>
          <p:cNvSpPr/>
          <p:nvPr/>
        </p:nvSpPr>
        <p:spPr>
          <a:xfrm>
            <a:off x="6806732" y="401661"/>
            <a:ext cx="432610" cy="44064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8AAAED-E72F-4FB7-B190-A3BC75E5F7BC}"/>
              </a:ext>
            </a:extLst>
          </p:cNvPr>
          <p:cNvSpPr txBox="1"/>
          <p:nvPr/>
        </p:nvSpPr>
        <p:spPr>
          <a:xfrm>
            <a:off x="8044949" y="2694316"/>
            <a:ext cx="547584" cy="25012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9BD881-4FAC-488D-9092-A110FE15E63D}"/>
              </a:ext>
            </a:extLst>
          </p:cNvPr>
          <p:cNvCxnSpPr>
            <a:stCxn id="42" idx="0"/>
          </p:cNvCxnSpPr>
          <p:nvPr/>
        </p:nvCxnSpPr>
        <p:spPr>
          <a:xfrm flipV="1">
            <a:off x="8318741" y="2264635"/>
            <a:ext cx="0" cy="42968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E502E7-627C-4098-B6A1-73C3B834B5BE}"/>
              </a:ext>
            </a:extLst>
          </p:cNvPr>
          <p:cNvCxnSpPr>
            <a:cxnSpLocks/>
          </p:cNvCxnSpPr>
          <p:nvPr/>
        </p:nvCxnSpPr>
        <p:spPr>
          <a:xfrm>
            <a:off x="7383817" y="1749345"/>
            <a:ext cx="476198" cy="897094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.png">
            <a:extLst>
              <a:ext uri="{FF2B5EF4-FFF2-40B4-BE49-F238E27FC236}">
                <a16:creationId xmlns:a16="http://schemas.microsoft.com/office/drawing/2014/main" id="{7EBCE0F2-8F72-4E7A-B94A-D9D81A81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2" y="1121441"/>
            <a:ext cx="6743858" cy="380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Vertical dotted lines are the tagged incidents.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Once the incident is selected, the user can add all the details.</a:t>
            </a:r>
          </a:p>
          <a:p>
            <a:pPr marL="0" indent="0">
              <a:spcBef>
                <a:spcPts val="450"/>
              </a:spcBef>
              <a:buNone/>
            </a:pPr>
            <a:endParaRPr lang="en-IE" sz="1275" dirty="0"/>
          </a:p>
          <a:p>
            <a:pPr marL="0" indent="0">
              <a:spcBef>
                <a:spcPts val="450"/>
              </a:spcBef>
              <a:buNone/>
            </a:pPr>
            <a:r>
              <a:rPr lang="en-IE" sz="1275" dirty="0"/>
              <a:t>Once the incident is defined it gets submitted to Antagonist.</a:t>
            </a:r>
          </a:p>
          <a:p>
            <a:pPr marL="0" indent="0">
              <a:spcBef>
                <a:spcPts val="450"/>
              </a:spcBef>
              <a:buNone/>
            </a:pPr>
            <a:endParaRPr lang="en-US" sz="1275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341570" y="10929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Antagonist – Labelling incidents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15995E-4BCC-4135-8F2C-17BB6AEEE0D8}"/>
              </a:ext>
            </a:extLst>
          </p:cNvPr>
          <p:cNvSpPr/>
          <p:nvPr/>
        </p:nvSpPr>
        <p:spPr>
          <a:xfrm>
            <a:off x="3240594" y="2571750"/>
            <a:ext cx="331596" cy="33801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03F9FA-1BE1-4654-A3D2-BE4AB7C7224E}"/>
              </a:ext>
            </a:extLst>
          </p:cNvPr>
          <p:cNvSpPr/>
          <p:nvPr/>
        </p:nvSpPr>
        <p:spPr>
          <a:xfrm>
            <a:off x="6229981" y="2571749"/>
            <a:ext cx="331596" cy="33801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1983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id="{2B7792CE-A79F-4F75-84B4-5BC77E72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9" y="1021936"/>
            <a:ext cx="6784110" cy="38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Vertical dotted lines are the tagged symptoms.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Once the symptom is selected, the user can add all the details.</a:t>
            </a:r>
          </a:p>
          <a:p>
            <a:pPr marL="0" indent="0">
              <a:spcBef>
                <a:spcPts val="450"/>
              </a:spcBef>
              <a:buNone/>
            </a:pPr>
            <a:endParaRPr lang="en-IE" sz="1275" dirty="0"/>
          </a:p>
          <a:p>
            <a:pPr marL="0" indent="0">
              <a:spcBef>
                <a:spcPts val="450"/>
              </a:spcBef>
              <a:buNone/>
            </a:pPr>
            <a:r>
              <a:rPr lang="en-IE" sz="1275" dirty="0"/>
              <a:t>Once the symptom is defined it gets submitted to Antagonist.</a:t>
            </a:r>
          </a:p>
          <a:p>
            <a:pPr marL="0" indent="0">
              <a:spcBef>
                <a:spcPts val="450"/>
              </a:spcBef>
              <a:buNone/>
            </a:pPr>
            <a:endParaRPr lang="en-US" sz="1275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341570" y="10929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Antagonist – Labelling a Symptom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15995E-4BCC-4135-8F2C-17BB6AEEE0D8}"/>
              </a:ext>
            </a:extLst>
          </p:cNvPr>
          <p:cNvSpPr/>
          <p:nvPr/>
        </p:nvSpPr>
        <p:spPr>
          <a:xfrm>
            <a:off x="2883877" y="1827407"/>
            <a:ext cx="331596" cy="33801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03F9FA-1BE1-4654-A3D2-BE4AB7C7224E}"/>
              </a:ext>
            </a:extLst>
          </p:cNvPr>
          <p:cNvSpPr/>
          <p:nvPr/>
        </p:nvSpPr>
        <p:spPr>
          <a:xfrm>
            <a:off x="6369331" y="1482554"/>
            <a:ext cx="331596" cy="33801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6807-BA8B-4B71-884F-67B5B87D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next?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FBA4-3232-4F72-B9FC-A96A7F85E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000" dirty="0"/>
              <a:t>Improve the project and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000" dirty="0"/>
              <a:t>Integrate this framework with some real anomaly detection system to do:</a:t>
            </a:r>
          </a:p>
          <a:p>
            <a:pPr marL="955221" lvl="1" indent="-514350"/>
            <a:r>
              <a:rPr lang="en-IE" sz="2000" dirty="0"/>
              <a:t>Use the ground truth as label data</a:t>
            </a:r>
          </a:p>
          <a:p>
            <a:pPr marL="955221" lvl="1" indent="-514350"/>
            <a:r>
              <a:rPr lang="en-IE" sz="2000" dirty="0"/>
              <a:t>Upload detected anomalies on the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1833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Vincenzo Riccobene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– Swisscom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1E51B25-5B1C-9EB7-0EE4-654E0765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70" y="437322"/>
            <a:ext cx="4640469" cy="34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purl.org/dc/elements/1.1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terms/"/>
    <ds:schemaRef ds:uri="1405d6e0-8097-4962-a335-478dac259ee9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On-screen Show (16:9)</PresentationFormat>
  <Paragraphs>69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Wingdings</vt:lpstr>
      <vt:lpstr>Office Theme</vt:lpstr>
      <vt:lpstr>Semantic Metadata Annotation for Network Anomaly Detection OPSAWG/NMRG WG</vt:lpstr>
      <vt:lpstr>Problem Statement</vt:lpstr>
      <vt:lpstr>Hackathon - Plan</vt:lpstr>
      <vt:lpstr>Hackathon – Software      </vt:lpstr>
      <vt:lpstr>PowerPoint Presentation</vt:lpstr>
      <vt:lpstr>PowerPoint Presentation</vt:lpstr>
      <vt:lpstr>What’s next?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25</cp:revision>
  <dcterms:modified xsi:type="dcterms:W3CDTF">2023-11-05T12:26:33Z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