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6D4ADE-4B23-5E78-785B-F669CA9BB330}" name="t44" initials="t" userId="S::t44@xxsvip.top::9321fa72-bc5d-48ca-aa02-39c913937b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217B-A203-4FA3-ADFD-38150422AFDF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3E556-50EC-48E4-BE96-1E499B24F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65DF-D115-E33F-164E-5AC7020B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5876F-F24B-4F0E-7357-18D2BA39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AE6E9-8D58-6F8B-1E13-142D4C36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7F328-2340-96EF-0DB6-659B6AD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9A50D-0BA8-02C6-5676-1C15E6FF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994A-1B66-EBF7-2061-FD1F4B0F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50158-FF4F-10A0-0414-FB5FE3CD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4739-C7BD-0850-2B40-C4C56C0B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70FF-4254-5BD8-0B61-4DF6211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42589-10AD-66A9-8B7B-DA013B4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B0962-C6C5-4F94-A6BF-5BFB3D908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CA84F-1D26-6DFD-6EF5-40D8AF6C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69A48-32F6-C3FF-1B2D-BA2460C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0943-9B1C-82B5-2F71-AB49CB0C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CDF24-5FB0-9EE2-A58F-6F513324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93785" y="79377"/>
            <a:ext cx="11939955" cy="6640513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377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2133"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377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 sz="2133"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6" y="5661025"/>
            <a:ext cx="1303215" cy="587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7"/>
          </a:xfrm>
          <a:prstGeom prst="rect">
            <a:avLst/>
          </a:prstGeom>
        </p:spPr>
        <p:txBody>
          <a:bodyPr lIns="44450" tIns="44450" rIns="44450" bIns="44450"/>
          <a:lstStyle>
            <a:lvl1pPr defTabSz="1219170">
              <a:lnSpc>
                <a:spcPct val="90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457189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914377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1371566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1828754" algn="ctr" defTabSz="121917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5492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3EB48-F5A2-0BA2-FAFB-FB613E22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01A6C-B86E-79A9-9D1C-178B1EC2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4F0D-2F18-828A-5A72-8AADB8A1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B038B-0114-1C21-F57E-0C701CC0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D3D14-0FEF-F819-211C-B8F2CAB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A78BD-EFA5-149B-7541-66F1D7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06222-09D9-DD59-2ED8-F44D0418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DC60-00A1-F333-6C78-CDC5E916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E657F-0752-3D37-363C-267468C9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3EDB2-805E-EF22-55A7-3AD5833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85A8A-0683-BFCC-D87F-D8F255A7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1EE60-49B6-2BA7-31EB-000275CE9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DA2A-DE0E-B5B2-38DB-395F8283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77E6D-B053-69AB-ACF7-D6D7B05B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830B3-12EB-9E7C-9570-DA00B58A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12E3E-6B74-A107-CAFB-904A3C2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DE4B-4A0A-EB6F-146C-9FE7B845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7F205-24AF-D125-A6B6-BB9B5035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941B6-BF43-3111-C706-4653E3B1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9BB963-EF9D-2703-A857-FEA744002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214B04-A22A-0DEB-8A2A-BF10D23E8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C5F68-E8C8-E7C6-4577-A42A99A4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9C602-1881-EFA2-EBDD-5DCE048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C87D79-D7B7-8EA5-99FD-BB128FF6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15C9-ECAE-EB93-DF88-C7C79950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3F402-0A1A-D32B-7634-640F708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25E0E-3073-E81C-0DCF-0AA77F89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B365B-7B76-EE8E-F25B-8EF99B0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7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A9F0E-C730-D7B3-744D-91386ED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1BCB4-7771-D763-F86A-9B30C1D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639E-39EC-EE12-1424-403B8725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6A-8E96-6770-494A-25CDB736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D8AF-843A-4F97-5A4D-0386201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AA1AA-4A5A-410B-69F7-7A31970B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39070-E941-E6F5-3FF6-2A7C299D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1B9F0-2C36-5FB6-C915-6C35F08F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FA9F-B69E-FECE-D8C8-0E1B197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017BD-6E92-F509-DCD1-72AD2FC4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3CF55-2725-922D-4286-C39DFA57B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1EFFF-ED61-CFE7-43D5-4339A5E1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B03DE-8EAA-CB68-EE65-D136B14D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505EE-A1AA-1327-E4B6-9D0450AE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59369-104F-CCEF-D60A-291EB92B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1E6AF-6D27-CB2B-9924-F33ACA3C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0C850-51EC-4B87-1708-6DDDE0BA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0C23-C5D6-3307-53A7-A960EAD3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66A5-6203-43AB-B735-14AD90A2FF34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8CEA6-42CA-41F0-9B80-5A7D2B01E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A5E5A-6A5F-212B-01D1-A41305D2F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4FD0-04DB-4A87-817B-7C0218C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cui-savnet-anti-ddo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057185" y="358046"/>
            <a:ext cx="448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IETF 119 Hackathon 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AB6EDF-314A-8528-7CD6-469CA9D3FC7D}"/>
              </a:ext>
            </a:extLst>
          </p:cNvPr>
          <p:cNvSpPr txBox="1">
            <a:spLocks/>
          </p:cNvSpPr>
          <p:nvPr/>
        </p:nvSpPr>
        <p:spPr>
          <a:xfrm>
            <a:off x="279400" y="1883410"/>
            <a:ext cx="11687175" cy="17278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SAV-based Anti-DDoS Architecture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(SAV-D)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65DFA60-2BD2-8A8D-343F-0F189D465B3B}"/>
              </a:ext>
            </a:extLst>
          </p:cNvPr>
          <p:cNvSpPr txBox="1">
            <a:spLocks/>
          </p:cNvSpPr>
          <p:nvPr/>
        </p:nvSpPr>
        <p:spPr>
          <a:xfrm>
            <a:off x="1551305" y="3986530"/>
            <a:ext cx="9144000" cy="180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Haoran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Luo, Shuisong Hu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Tsinghua University,  Beijing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Zhongguancun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Laboratory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16-17 March 2024</a:t>
            </a:r>
          </a:p>
        </p:txBody>
      </p:sp>
    </p:spTree>
    <p:extLst>
      <p:ext uri="{BB962C8B-B14F-4D97-AF65-F5344CB8AC3E}">
        <p14:creationId xmlns:p14="http://schemas.microsoft.com/office/powerpoint/2010/main" val="4057852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Hackathon Plan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369F6-035F-0A72-E888-6C99BE0E24CB}"/>
              </a:ext>
            </a:extLst>
          </p:cNvPr>
          <p:cNvSpPr txBox="1"/>
          <p:nvPr/>
        </p:nvSpPr>
        <p:spPr>
          <a:xfrm>
            <a:off x="1141281" y="1297866"/>
            <a:ext cx="9989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Relevant Draft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SAV-based Anti-DDoS Architecture.</a:t>
            </a:r>
          </a:p>
          <a:p>
            <a:pPr lvl="2"/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—  </a:t>
            </a: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  <a:hlinkClick r:id="rId2"/>
              </a:rPr>
              <a:t>draft-cui-savnet-anti-ddos-03 - SAV-based Anti-DDoS Architecture (ietf.org)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F56132-7C7D-43F7-D720-7E3A10AA8136}"/>
              </a:ext>
            </a:extLst>
          </p:cNvPr>
          <p:cNvSpPr txBox="1"/>
          <p:nvPr/>
        </p:nvSpPr>
        <p:spPr>
          <a:xfrm>
            <a:off x="1141281" y="2385292"/>
            <a:ext cx="9989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Implementation of each component of the SAV-D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Design an experiment to simulate the working process of SAV-D.</a:t>
            </a:r>
          </a:p>
          <a:p>
            <a:pPr lvl="1"/>
            <a:endParaRPr lang="en-US" altLang="zh-CN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Demonstrate the effectiveness of the SAV-D architecture in addressing DDoS reflection amplification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0D587D-B63F-636D-175D-87E5246DF99E}"/>
              </a:ext>
            </a:extLst>
          </p:cNvPr>
          <p:cNvSpPr/>
          <p:nvPr/>
        </p:nvSpPr>
        <p:spPr>
          <a:xfrm>
            <a:off x="401683" y="1343299"/>
            <a:ext cx="6891823" cy="2251722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A1B5D39-94DF-E937-4572-EE5CB237A92E}"/>
              </a:ext>
            </a:extLst>
          </p:cNvPr>
          <p:cNvSpPr/>
          <p:nvPr/>
        </p:nvSpPr>
        <p:spPr>
          <a:xfrm>
            <a:off x="564108" y="2823375"/>
            <a:ext cx="1689936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Detecting DDoS Attack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8EFBD3A-0834-19A6-92F1-FE4579D20038}"/>
              </a:ext>
            </a:extLst>
          </p:cNvPr>
          <p:cNvSpPr/>
          <p:nvPr/>
        </p:nvSpPr>
        <p:spPr>
          <a:xfrm>
            <a:off x="2865576" y="1837877"/>
            <a:ext cx="1689937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Generating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D84094D-5582-EFE1-27EA-F46680AF7C08}"/>
              </a:ext>
            </a:extLst>
          </p:cNvPr>
          <p:cNvSpPr/>
          <p:nvPr/>
        </p:nvSpPr>
        <p:spPr>
          <a:xfrm>
            <a:off x="2865575" y="2811499"/>
            <a:ext cx="1689937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Maintain IP blacklists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E6AA12-86D3-6332-6065-F3B52C707D15}"/>
              </a:ext>
            </a:extLst>
          </p:cNvPr>
          <p:cNvSpPr/>
          <p:nvPr/>
        </p:nvSpPr>
        <p:spPr>
          <a:xfrm>
            <a:off x="5170369" y="1837877"/>
            <a:ext cx="1857873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Issuing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A68CFD5-85D7-AE05-E0DA-08D0476DB555}"/>
              </a:ext>
            </a:extLst>
          </p:cNvPr>
          <p:cNvSpPr/>
          <p:nvPr/>
        </p:nvSpPr>
        <p:spPr>
          <a:xfrm>
            <a:off x="5170369" y="2825581"/>
            <a:ext cx="1857873" cy="684286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Sharing Threat Information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7CD12A4-6433-20BA-36DC-422DA2A3E608}"/>
              </a:ext>
            </a:extLst>
          </p:cNvPr>
          <p:cNvSpPr/>
          <p:nvPr/>
        </p:nvSpPr>
        <p:spPr>
          <a:xfrm>
            <a:off x="2404012" y="2403121"/>
            <a:ext cx="358846" cy="4178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1285FFB-C81C-78C6-13BA-F2959C3741FA}"/>
              </a:ext>
            </a:extLst>
          </p:cNvPr>
          <p:cNvSpPr/>
          <p:nvPr/>
        </p:nvSpPr>
        <p:spPr>
          <a:xfrm>
            <a:off x="4716127" y="2424242"/>
            <a:ext cx="358846" cy="4178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915D01-68C4-FC0A-03D9-C02CED9C5F4D}"/>
              </a:ext>
            </a:extLst>
          </p:cNvPr>
          <p:cNvSpPr txBox="1"/>
          <p:nvPr/>
        </p:nvSpPr>
        <p:spPr>
          <a:xfrm>
            <a:off x="2791689" y="1320562"/>
            <a:ext cx="2378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controller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3C68CF9-0C15-4C77-8399-3175BE939E2A}"/>
              </a:ext>
            </a:extLst>
          </p:cNvPr>
          <p:cNvSpPr/>
          <p:nvPr/>
        </p:nvSpPr>
        <p:spPr>
          <a:xfrm>
            <a:off x="401683" y="4070801"/>
            <a:ext cx="3311351" cy="2453157"/>
          </a:xfrm>
          <a:prstGeom prst="rect">
            <a:avLst/>
          </a:prstGeom>
          <a:solidFill>
            <a:srgbClr val="9BC2F7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 Devices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CC98C0-A6B2-B334-A753-9BE62B0C6A6B}"/>
              </a:ext>
            </a:extLst>
          </p:cNvPr>
          <p:cNvSpPr/>
          <p:nvPr/>
        </p:nvSpPr>
        <p:spPr>
          <a:xfrm>
            <a:off x="3918295" y="4074664"/>
            <a:ext cx="3375211" cy="2449294"/>
          </a:xfrm>
          <a:prstGeom prst="rect">
            <a:avLst/>
          </a:prstGeom>
          <a:solidFill>
            <a:srgbClr val="9BC2F7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Non-SAV Devices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Victim’s Defense System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9F5AD0B-AF22-C7F6-003C-95030262F4E7}"/>
              </a:ext>
            </a:extLst>
          </p:cNvPr>
          <p:cNvSpPr/>
          <p:nvPr/>
        </p:nvSpPr>
        <p:spPr>
          <a:xfrm>
            <a:off x="510817" y="4804435"/>
            <a:ext cx="1525578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Monitoring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240BD14-AF0A-B600-676B-3BE27605B54D}"/>
              </a:ext>
            </a:extLst>
          </p:cNvPr>
          <p:cNvSpPr/>
          <p:nvPr/>
        </p:nvSpPr>
        <p:spPr>
          <a:xfrm>
            <a:off x="2128526" y="4804435"/>
            <a:ext cx="1474097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Receiving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03ADA4B-FAF1-C4A3-B46E-997F66659E30}"/>
              </a:ext>
            </a:extLst>
          </p:cNvPr>
          <p:cNvSpPr/>
          <p:nvPr/>
        </p:nvSpPr>
        <p:spPr>
          <a:xfrm>
            <a:off x="2128525" y="5681868"/>
            <a:ext cx="1474097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Filtering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010761A-B87E-24FD-904E-1179193720B7}"/>
              </a:ext>
            </a:extLst>
          </p:cNvPr>
          <p:cNvSpPr/>
          <p:nvPr/>
        </p:nvSpPr>
        <p:spPr>
          <a:xfrm>
            <a:off x="4527553" y="4804435"/>
            <a:ext cx="2183592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Receiving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F44CE24-C009-267C-F450-5FE62DD61D57}"/>
              </a:ext>
            </a:extLst>
          </p:cNvPr>
          <p:cNvSpPr/>
          <p:nvPr/>
        </p:nvSpPr>
        <p:spPr>
          <a:xfrm>
            <a:off x="4527552" y="5681868"/>
            <a:ext cx="2183592" cy="662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Filtering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A1238477-B44F-4F48-A907-18E3A4D5F772}"/>
              </a:ext>
            </a:extLst>
          </p:cNvPr>
          <p:cNvSpPr/>
          <p:nvPr/>
        </p:nvSpPr>
        <p:spPr>
          <a:xfrm>
            <a:off x="1961747" y="3595021"/>
            <a:ext cx="385929" cy="475780"/>
          </a:xfrm>
          <a:prstGeom prst="upDownArrow">
            <a:avLst>
              <a:gd name="adj1" fmla="val 50000"/>
              <a:gd name="adj2" fmla="val 35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78F4DCE1-FD1A-BD15-9416-ED58EC40043A}"/>
              </a:ext>
            </a:extLst>
          </p:cNvPr>
          <p:cNvSpPr/>
          <p:nvPr/>
        </p:nvSpPr>
        <p:spPr>
          <a:xfrm>
            <a:off x="5619349" y="3613499"/>
            <a:ext cx="385929" cy="45730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内容占位符">
            <a:extLst>
              <a:ext uri="{FF2B5EF4-FFF2-40B4-BE49-F238E27FC236}">
                <a16:creationId xmlns:a16="http://schemas.microsoft.com/office/drawing/2014/main" id="{3AED91AC-C7DF-4FA6-9641-448D30D7CA65}"/>
              </a:ext>
            </a:extLst>
          </p:cNvPr>
          <p:cNvSpPr txBox="1">
            <a:spLocks/>
          </p:cNvSpPr>
          <p:nvPr/>
        </p:nvSpPr>
        <p:spPr>
          <a:xfrm>
            <a:off x="7613838" y="1381554"/>
            <a:ext cx="4235008" cy="4434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 devices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and report forged source address packets.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Based on the collected information, the SAV-D controller identifies security intelligence.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security intelligence can be distributed through the SAV-D controller, benefiting the entire network.</a:t>
            </a:r>
          </a:p>
        </p:txBody>
      </p:sp>
    </p:spTree>
    <p:extLst>
      <p:ext uri="{BB962C8B-B14F-4D97-AF65-F5344CB8AC3E}">
        <p14:creationId xmlns:p14="http://schemas.microsoft.com/office/powerpoint/2010/main" val="403737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F74229-77F4-49A9-6E2B-EE74E26DDD53}"/>
              </a:ext>
            </a:extLst>
          </p:cNvPr>
          <p:cNvSpPr txBox="1"/>
          <p:nvPr/>
        </p:nvSpPr>
        <p:spPr>
          <a:xfrm>
            <a:off x="8315864" y="1497120"/>
            <a:ext cx="3765876" cy="505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SAVA switch(r2) reports spoofed source address information to SAV-D controller 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near the source of the attack.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detects DDoS attack using the reported information.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 generates filtering rules.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sends rules to chosen devices(r6) 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Chosen devices execute filtering rules.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A8F0D7-6E7B-440D-8D4C-E5B929B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0" y="1526307"/>
            <a:ext cx="8668151" cy="4889179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9DCD95-3965-4A18-9B16-7357B632C607}"/>
              </a:ext>
            </a:extLst>
          </p:cNvPr>
          <p:cNvSpPr txBox="1"/>
          <p:nvPr/>
        </p:nvSpPr>
        <p:spPr>
          <a:xfrm>
            <a:off x="7952384" y="1497120"/>
            <a:ext cx="9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B0AE64-D4AA-4A2C-AFE3-B7935C63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7249">
            <a:off x="1841036" y="1825742"/>
            <a:ext cx="385356" cy="3853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80E9F4-101E-4826-A14E-796A6BA9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7249">
            <a:off x="1870472" y="5260524"/>
            <a:ext cx="385356" cy="3853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4A99C1-9763-4237-A418-67E2F277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88" y="4813009"/>
            <a:ext cx="368300" cy="368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C93EF3-A58D-492C-BB7A-F3218C3C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927" y="4765652"/>
            <a:ext cx="368300" cy="368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6B9949-3488-4D01-B542-3A29AB9F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423" y="2209111"/>
            <a:ext cx="239127" cy="237937"/>
          </a:xfrm>
          <a:prstGeom prst="rect">
            <a:avLst/>
          </a:prstGeom>
        </p:spPr>
      </p:pic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1528DC5-C7BE-4A24-8A57-947813AFA331}"/>
              </a:ext>
            </a:extLst>
          </p:cNvPr>
          <p:cNvSpPr/>
          <p:nvPr/>
        </p:nvSpPr>
        <p:spPr>
          <a:xfrm>
            <a:off x="3660472" y="2241259"/>
            <a:ext cx="838200" cy="673100"/>
          </a:xfrm>
          <a:custGeom>
            <a:avLst/>
            <a:gdLst>
              <a:gd name="connsiteX0" fmla="*/ 0 w 838200"/>
              <a:gd name="connsiteY0" fmla="*/ 0 h 673100"/>
              <a:gd name="connsiteX1" fmla="*/ 495300 w 838200"/>
              <a:gd name="connsiteY1" fmla="*/ 190500 h 673100"/>
              <a:gd name="connsiteX2" fmla="*/ 838200 w 8382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673100">
                <a:moveTo>
                  <a:pt x="0" y="0"/>
                </a:moveTo>
                <a:cubicBezTo>
                  <a:pt x="177800" y="39158"/>
                  <a:pt x="355600" y="78317"/>
                  <a:pt x="495300" y="190500"/>
                </a:cubicBezTo>
                <a:cubicBezTo>
                  <a:pt x="635000" y="302683"/>
                  <a:pt x="766233" y="601133"/>
                  <a:pt x="838200" y="67310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C53E75F-DA88-4D74-9B12-AF40E0B83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008" y="3507023"/>
            <a:ext cx="239127" cy="237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6BDF91-609E-48D0-B136-69BA06DC9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168" y="5127201"/>
            <a:ext cx="777262" cy="345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0FD46C1-607B-4E1C-ADCB-0F9A952C5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588" y="5127201"/>
            <a:ext cx="646247" cy="2872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BB43DA-103B-4E1D-B151-C6729B58F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331" y="3295435"/>
            <a:ext cx="885832" cy="2567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261071-FDA3-4530-9EAF-0CA1C0DC8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81" y="2530503"/>
            <a:ext cx="777262" cy="3454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AFFD9E1-5E99-4A3E-9655-53E9576D4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35" y="4704633"/>
            <a:ext cx="446978" cy="19865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C5237F4-1E27-4E4A-8B81-05C1371A3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712" y="5999141"/>
            <a:ext cx="390060" cy="1733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AF69A63-DF69-4251-BEE5-8A632D5F4315}"/>
              </a:ext>
            </a:extLst>
          </p:cNvPr>
          <p:cNvSpPr txBox="1"/>
          <p:nvPr/>
        </p:nvSpPr>
        <p:spPr>
          <a:xfrm>
            <a:off x="667669" y="5086771"/>
            <a:ext cx="1107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Attacker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C7AAD8-6C7F-4905-9830-FF01CF03BF66}"/>
              </a:ext>
            </a:extLst>
          </p:cNvPr>
          <p:cNvSpPr txBox="1"/>
          <p:nvPr/>
        </p:nvSpPr>
        <p:spPr>
          <a:xfrm>
            <a:off x="1987638" y="5944289"/>
            <a:ext cx="17172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Zombie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osts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72DBF8-D107-4491-89A0-D28291CBD213}"/>
              </a:ext>
            </a:extLst>
          </p:cNvPr>
          <p:cNvSpPr txBox="1"/>
          <p:nvPr/>
        </p:nvSpPr>
        <p:spPr>
          <a:xfrm>
            <a:off x="1987638" y="2468138"/>
            <a:ext cx="17172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Zombie </a:t>
            </a:r>
            <a:r>
              <a:rPr lang="en-US" altLang="zh-CN" sz="90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</a:t>
            </a:r>
            <a:r>
              <a:rPr lang="zh-CN" altLang="en-US" sz="900">
                <a:latin typeface="Calibri" panose="020F0502020204030204" pitchFamily="34" charset="0"/>
                <a:cs typeface="Calibri" panose="020F0502020204030204" pitchFamily="34" charset="0"/>
              </a:rPr>
              <a:t>ost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1B864B-1DC0-4188-B0AB-B5C471012AD6}"/>
              </a:ext>
            </a:extLst>
          </p:cNvPr>
          <p:cNvSpPr txBox="1"/>
          <p:nvPr/>
        </p:nvSpPr>
        <p:spPr>
          <a:xfrm>
            <a:off x="5888077" y="5096148"/>
            <a:ext cx="13275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DNS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erver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107734-DF27-449A-917D-43F95DFE8D60}"/>
              </a:ext>
            </a:extLst>
          </p:cNvPr>
          <p:cNvSpPr txBox="1"/>
          <p:nvPr/>
        </p:nvSpPr>
        <p:spPr>
          <a:xfrm>
            <a:off x="7902272" y="5096148"/>
            <a:ext cx="8208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V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ictim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E1692A-C0EE-40A6-B0D1-8B173E418FBD}"/>
              </a:ext>
            </a:extLst>
          </p:cNvPr>
          <p:cNvSpPr txBox="1"/>
          <p:nvPr/>
        </p:nvSpPr>
        <p:spPr>
          <a:xfrm>
            <a:off x="3550537" y="1930786"/>
            <a:ext cx="9020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SAV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</a:t>
            </a:r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witch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F58088C-CC20-4633-AC10-F35648EE9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87" y="4765652"/>
            <a:ext cx="331203" cy="331203"/>
          </a:xfrm>
          <a:prstGeom prst="rect">
            <a:avLst/>
          </a:prstGeom>
        </p:spPr>
      </p:pic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BD6D471-5D9C-45AB-AF44-32B9AA859443}"/>
              </a:ext>
            </a:extLst>
          </p:cNvPr>
          <p:cNvSpPr/>
          <p:nvPr/>
        </p:nvSpPr>
        <p:spPr>
          <a:xfrm>
            <a:off x="2512710" y="2269558"/>
            <a:ext cx="733425" cy="1379814"/>
          </a:xfrm>
          <a:custGeom>
            <a:avLst/>
            <a:gdLst>
              <a:gd name="connsiteX0" fmla="*/ 0 w 733425"/>
              <a:gd name="connsiteY0" fmla="*/ 27264 h 1379814"/>
              <a:gd name="connsiteX1" fmla="*/ 566737 w 733425"/>
              <a:gd name="connsiteY1" fmla="*/ 179664 h 1379814"/>
              <a:gd name="connsiteX2" fmla="*/ 733425 w 733425"/>
              <a:gd name="connsiteY2" fmla="*/ 1379814 h 137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425" h="1379814">
                <a:moveTo>
                  <a:pt x="0" y="27264"/>
                </a:moveTo>
                <a:cubicBezTo>
                  <a:pt x="222250" y="-9249"/>
                  <a:pt x="444500" y="-45761"/>
                  <a:pt x="566737" y="179664"/>
                </a:cubicBezTo>
                <a:cubicBezTo>
                  <a:pt x="688974" y="405089"/>
                  <a:pt x="667544" y="1153595"/>
                  <a:pt x="733425" y="1379814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968FF4-C021-4B29-AA32-B7362C402754}"/>
              </a:ext>
            </a:extLst>
          </p:cNvPr>
          <p:cNvSpPr txBox="1"/>
          <p:nvPr/>
        </p:nvSpPr>
        <p:spPr>
          <a:xfrm>
            <a:off x="4111550" y="3250108"/>
            <a:ext cx="9813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SAV-D </a:t>
            </a:r>
            <a:r>
              <a:rPr lang="en-US" altLang="zh-CN" sz="9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Controller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76070D19-4705-4A2D-8D73-EAEED5F0054A}"/>
              </a:ext>
            </a:extLst>
          </p:cNvPr>
          <p:cNvSpPr/>
          <p:nvPr/>
        </p:nvSpPr>
        <p:spPr>
          <a:xfrm>
            <a:off x="3382417" y="3472146"/>
            <a:ext cx="398255" cy="41129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39290F4-A0D9-4CE5-8F2C-A837EF1C9F9D}"/>
              </a:ext>
            </a:extLst>
          </p:cNvPr>
          <p:cNvSpPr/>
          <p:nvPr/>
        </p:nvSpPr>
        <p:spPr>
          <a:xfrm>
            <a:off x="2512710" y="4178009"/>
            <a:ext cx="838200" cy="1283540"/>
          </a:xfrm>
          <a:custGeom>
            <a:avLst/>
            <a:gdLst>
              <a:gd name="connsiteX0" fmla="*/ 0 w 838200"/>
              <a:gd name="connsiteY0" fmla="*/ 1271588 h 1283540"/>
              <a:gd name="connsiteX1" fmla="*/ 600075 w 838200"/>
              <a:gd name="connsiteY1" fmla="*/ 1100138 h 1283540"/>
              <a:gd name="connsiteX2" fmla="*/ 838200 w 838200"/>
              <a:gd name="connsiteY2" fmla="*/ 0 h 12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283540">
                <a:moveTo>
                  <a:pt x="0" y="1271588"/>
                </a:moveTo>
                <a:cubicBezTo>
                  <a:pt x="230187" y="1291828"/>
                  <a:pt x="460375" y="1312069"/>
                  <a:pt x="600075" y="1100138"/>
                </a:cubicBezTo>
                <a:cubicBezTo>
                  <a:pt x="739775" y="888207"/>
                  <a:pt x="762000" y="186531"/>
                  <a:pt x="83820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5D3304D-77A7-492C-B5AE-27651BC11A3D}"/>
              </a:ext>
            </a:extLst>
          </p:cNvPr>
          <p:cNvSpPr/>
          <p:nvPr/>
        </p:nvSpPr>
        <p:spPr>
          <a:xfrm>
            <a:off x="3660472" y="3492209"/>
            <a:ext cx="995363" cy="654604"/>
          </a:xfrm>
          <a:custGeom>
            <a:avLst/>
            <a:gdLst>
              <a:gd name="connsiteX0" fmla="*/ 995363 w 995363"/>
              <a:gd name="connsiteY0" fmla="*/ 0 h 654604"/>
              <a:gd name="connsiteX1" fmla="*/ 804863 w 995363"/>
              <a:gd name="connsiteY1" fmla="*/ 623888 h 654604"/>
              <a:gd name="connsiteX2" fmla="*/ 0 w 995363"/>
              <a:gd name="connsiteY2" fmla="*/ 557213 h 65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363" h="654604">
                <a:moveTo>
                  <a:pt x="995363" y="0"/>
                </a:moveTo>
                <a:cubicBezTo>
                  <a:pt x="983060" y="265509"/>
                  <a:pt x="970757" y="531019"/>
                  <a:pt x="804863" y="623888"/>
                </a:cubicBezTo>
                <a:cubicBezTo>
                  <a:pt x="638969" y="716757"/>
                  <a:pt x="118269" y="570707"/>
                  <a:pt x="0" y="557213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254D79-A8EB-4157-9CFB-0A8F3401B56C}"/>
              </a:ext>
            </a:extLst>
          </p:cNvPr>
          <p:cNvCxnSpPr>
            <a:cxnSpLocks/>
          </p:cNvCxnSpPr>
          <p:nvPr/>
        </p:nvCxnSpPr>
        <p:spPr>
          <a:xfrm flipV="1">
            <a:off x="589935" y="2241259"/>
            <a:ext cx="1342764" cy="24633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43DFF8-0D24-431B-AAD3-033093BDDFCE}"/>
              </a:ext>
            </a:extLst>
          </p:cNvPr>
          <p:cNvCxnSpPr>
            <a:endCxn id="13" idx="1"/>
          </p:cNvCxnSpPr>
          <p:nvPr/>
        </p:nvCxnSpPr>
        <p:spPr>
          <a:xfrm>
            <a:off x="589935" y="5126042"/>
            <a:ext cx="1328269" cy="4541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E38D06C-65DA-41E5-8956-5230B920BF0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09350" y="3735152"/>
            <a:ext cx="2078727" cy="1030500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25C3BA9-62B1-42A8-A2B1-F4389F3CDE7D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6565430" y="4813009"/>
            <a:ext cx="1171008" cy="90281"/>
          </a:xfrm>
          <a:prstGeom prst="bentConnector4">
            <a:avLst>
              <a:gd name="adj1" fmla="val 995"/>
              <a:gd name="adj2" fmla="val 930417"/>
            </a:avLst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5AC2A4-D563-9903-AEC5-F62634C6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9154"/>
          <a:stretch/>
        </p:blipFill>
        <p:spPr>
          <a:xfrm>
            <a:off x="236334" y="1426264"/>
            <a:ext cx="11527251" cy="350804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B76C20-3D7A-FF14-6643-D630BD6122C9}"/>
              </a:ext>
            </a:extLst>
          </p:cNvPr>
          <p:cNvCxnSpPr>
            <a:cxnSpLocks/>
          </p:cNvCxnSpPr>
          <p:nvPr/>
        </p:nvCxnSpPr>
        <p:spPr>
          <a:xfrm>
            <a:off x="2691622" y="3634864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059ABF3-4849-B643-F028-A1D42EE733C6}"/>
              </a:ext>
            </a:extLst>
          </p:cNvPr>
          <p:cNvSpPr txBox="1"/>
          <p:nvPr/>
        </p:nvSpPr>
        <p:spPr>
          <a:xfrm>
            <a:off x="2533890" y="3373254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DACA4-1FC2-41D5-D05C-03225A3B1586}"/>
              </a:ext>
            </a:extLst>
          </p:cNvPr>
          <p:cNvSpPr txBox="1"/>
          <p:nvPr/>
        </p:nvSpPr>
        <p:spPr>
          <a:xfrm>
            <a:off x="-157130" y="4847193"/>
            <a:ext cx="1204148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Information uploading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instead of direct dropping.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DDoS attacks are detected and blocked at r2 first.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controller selects the device that will receive the filtering rule.</a:t>
            </a:r>
          </a:p>
          <a:p>
            <a:pPr marL="1142966" lvl="1" indent="-457200" defTabSz="914354">
              <a:lnSpc>
                <a:spcPct val="90000"/>
              </a:lnSpc>
              <a:spcBef>
                <a:spcPts val="500"/>
              </a:spcBef>
              <a:buFont typeface="+mj-ea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R6 receives filtering rules and executes blocking. As a result, normal traffic returns to normal levels.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235348-57C1-A13B-F86B-FF9A32896B37}"/>
              </a:ext>
            </a:extLst>
          </p:cNvPr>
          <p:cNvCxnSpPr>
            <a:cxnSpLocks/>
          </p:cNvCxnSpPr>
          <p:nvPr/>
        </p:nvCxnSpPr>
        <p:spPr>
          <a:xfrm>
            <a:off x="4316264" y="3634863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ED8C21B-2939-A7CC-E0F2-CA88498A8F15}"/>
              </a:ext>
            </a:extLst>
          </p:cNvPr>
          <p:cNvSpPr txBox="1"/>
          <p:nvPr/>
        </p:nvSpPr>
        <p:spPr>
          <a:xfrm>
            <a:off x="4164508" y="3331771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4A4D07-8E15-B5B8-81B5-7C85417B9079}"/>
              </a:ext>
            </a:extLst>
          </p:cNvPr>
          <p:cNvCxnSpPr>
            <a:cxnSpLocks/>
          </p:cNvCxnSpPr>
          <p:nvPr/>
        </p:nvCxnSpPr>
        <p:spPr>
          <a:xfrm>
            <a:off x="5848300" y="3634862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5EDDD39-C30E-EC3C-87AA-C4CC3BA34866}"/>
              </a:ext>
            </a:extLst>
          </p:cNvPr>
          <p:cNvSpPr txBox="1"/>
          <p:nvPr/>
        </p:nvSpPr>
        <p:spPr>
          <a:xfrm>
            <a:off x="5631023" y="3352512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E856F2-0E18-5A45-1B65-34DBC9EAF979}"/>
              </a:ext>
            </a:extLst>
          </p:cNvPr>
          <p:cNvCxnSpPr>
            <a:cxnSpLocks/>
          </p:cNvCxnSpPr>
          <p:nvPr/>
        </p:nvCxnSpPr>
        <p:spPr>
          <a:xfrm>
            <a:off x="7189148" y="3618495"/>
            <a:ext cx="303318" cy="375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E94032-0E1D-5B63-472E-28DA567F2A3A}"/>
              </a:ext>
            </a:extLst>
          </p:cNvPr>
          <p:cNvSpPr txBox="1"/>
          <p:nvPr/>
        </p:nvSpPr>
        <p:spPr>
          <a:xfrm>
            <a:off x="6970491" y="3373254"/>
            <a:ext cx="2509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24C645-3DF9-7633-C563-9C4658226070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got done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01E1C5-DFD2-50C8-EE50-74BDB25AA2B7}"/>
              </a:ext>
            </a:extLst>
          </p:cNvPr>
          <p:cNvSpPr txBox="1"/>
          <p:nvPr/>
        </p:nvSpPr>
        <p:spPr>
          <a:xfrm>
            <a:off x="4461998" y="343759"/>
            <a:ext cx="369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What we learned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5CDFAB-B17A-A169-8074-B6A72A1D3CAE}"/>
              </a:ext>
            </a:extLst>
          </p:cNvPr>
          <p:cNvSpPr txBox="1"/>
          <p:nvPr/>
        </p:nvSpPr>
        <p:spPr>
          <a:xfrm>
            <a:off x="1604247" y="1513309"/>
            <a:ext cx="923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SAV-D acts as a defense amplifier, and its goal is to block attack flows as close to the source as possible.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2807F0-18E3-805C-9CB5-3B86946C7BAC}"/>
              </a:ext>
            </a:extLst>
          </p:cNvPr>
          <p:cNvSpPr txBox="1"/>
          <p:nvPr/>
        </p:nvSpPr>
        <p:spPr>
          <a:xfrm>
            <a:off x="1604247" y="2505670"/>
            <a:ext cx="923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During incremental SAV deployment, information uploading instead of direct dropping can help collect more threaten intelligence.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6889B-41A1-8D0A-36AE-15A5BE88EB3F}"/>
              </a:ext>
            </a:extLst>
          </p:cNvPr>
          <p:cNvSpPr txBox="1"/>
          <p:nvPr/>
        </p:nvSpPr>
        <p:spPr>
          <a:xfrm>
            <a:off x="4989937" y="3661756"/>
            <a:ext cx="211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Next Step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2538D4-F50C-83C9-46EC-73E445BB5F29}"/>
              </a:ext>
            </a:extLst>
          </p:cNvPr>
          <p:cNvSpPr txBox="1"/>
          <p:nvPr/>
        </p:nvSpPr>
        <p:spPr>
          <a:xfrm>
            <a:off x="1644858" y="4199531"/>
            <a:ext cx="9193877" cy="12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Supplement the source of attack intelligence at the target endpoint.</a:t>
            </a:r>
          </a:p>
          <a:p>
            <a:pPr marL="1028666" lvl="1" indent="-342900" algn="just" defTabSz="9144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Like design a forward mechanism on the victim's side to detect spoofed source information (SAV-Bidirectional).</a:t>
            </a:r>
          </a:p>
        </p:txBody>
      </p:sp>
    </p:spTree>
    <p:extLst>
      <p:ext uri="{BB962C8B-B14F-4D97-AF65-F5344CB8AC3E}">
        <p14:creationId xmlns:p14="http://schemas.microsoft.com/office/powerpoint/2010/main" val="2183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363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Luo</dc:creator>
  <cp:lastModifiedBy>Shuisong HU</cp:lastModifiedBy>
  <cp:revision>72</cp:revision>
  <dcterms:created xsi:type="dcterms:W3CDTF">2024-03-11T13:08:36Z</dcterms:created>
  <dcterms:modified xsi:type="dcterms:W3CDTF">2024-03-17T01:37:13Z</dcterms:modified>
</cp:coreProperties>
</file>