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2"/>
  </p:sldMasterIdLst>
  <p:notesMasterIdLst>
    <p:notesMasterId r:id="rId12"/>
  </p:notesMasterIdLst>
  <p:handoutMasterIdLst>
    <p:handoutMasterId r:id="rId13"/>
  </p:handoutMasterIdLst>
  <p:sldIdLst>
    <p:sldId id="266" r:id="rId3"/>
    <p:sldId id="270" r:id="rId4"/>
    <p:sldId id="272" r:id="rId5"/>
    <p:sldId id="268" r:id="rId6"/>
    <p:sldId id="275" r:id="rId7"/>
    <p:sldId id="276" r:id="rId8"/>
    <p:sldId id="277" r:id="rId9"/>
    <p:sldId id="278" r:id="rId10"/>
    <p:sldId id="28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316"/>
  </p:normalViewPr>
  <p:slideViewPr>
    <p:cSldViewPr snapToGrid="0" snapToObjects="1">
      <p:cViewPr varScale="1">
        <p:scale>
          <a:sx n="100" d="100"/>
          <a:sy n="10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9B47A-38E3-4D48-8FB5-621460734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DC71-2DB7-489D-A59F-278AA6892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D4046-5BB4-45A0-9003-DA4E66D135EE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FE7FD-9A88-4519-B247-8AF0E77C7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hbh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56D4F-04C6-4D16-98F9-EA609BE963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2D1E9-5E8C-4D00-89D3-3A519A4F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90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802-30FC-49F0-BDE9-60172132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D603-CB26-4016-A267-D66C2ED0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774D-6F6B-425A-8C9B-6AFDDCA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619-C760-47EF-A237-2357B5B450C2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4805-F9D5-4A7A-88CD-FFD42F0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4A2A-3DD6-49A4-844E-8B663062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46AF-8CAE-4F7C-90DD-FCAA56F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9201-F661-42C8-B30A-CDDB30A4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5C7E-ABAA-4A43-B7AD-C067804B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421-B9C2-46DB-87C3-F98847BEF911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C3B5-C4D0-42BA-A7ED-928518E8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D784-A46C-4477-8F67-C9CDE57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6E66-CDCC-42FC-B2F6-B8D2C4E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82E6-2864-495C-A4AD-078601E0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1D13-0569-4836-9DFF-36727A89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CFC-5C9A-4EA9-B51C-E14E99BF67B2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2B06-ADB1-4A48-BE7F-A90CE76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B09E-397A-4644-A9B0-B728784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4110-F03A-4E7B-A312-D272DB06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7080-A94D-41D1-8111-9AB0E8A2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C4F7-F7CB-4412-8B18-5040B1B9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A990-9361-4AF3-A857-6F9012E6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1A4-8916-4CD7-B75F-8AB049C34224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2302-CA6B-4B72-9811-82F6F87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345F-04B2-46FA-AAC3-6956571C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92-BEC2-4BC4-B217-61EDF9E4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87A5-F9B4-4BF6-B92C-F392553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287E-1265-4CCA-B4C4-7FA801EF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D77CA-E5EB-4514-8AD4-46D64682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043-D34F-4044-AB12-7EEA1107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E936C-B66E-4DA0-97EC-9FE66B28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88-8EF3-4CCA-9457-3F706551EDED}" type="datetime1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8C3D-1381-4CA4-B927-4423C7C5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2F0FB-75BF-4285-BDD4-76E97EBA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1645-995B-4C03-8962-2E90452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627B-A653-4509-90EB-3CA0BDD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CEF2-D688-4904-99EE-906FF5E8E6E1}" type="datetime1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F86F-17A2-4AAD-A6C8-18296218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AEC3-32E8-4D31-B051-3655F3C2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2FA8F-F427-428A-A173-150A6DC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349E-7D89-4087-80C3-7F984DC5942E}" type="datetime1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AF6-F510-43AF-8CC5-15BE1C0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70F5-5908-4C77-B066-9C4D5D5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7084-07C5-4E77-AB80-6DA77803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EB29-CFAD-432A-ACE0-F428FD0D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0CBE-2A46-423E-8412-26CC948F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EC4F9-D719-4989-B7C1-082456C2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5868-EBBD-44F0-9FFC-FCD0305DA70B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7A1C-7DD1-44C3-B52C-7CA29924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9131-35AE-476A-8339-AAD9999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6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6FF7-B10A-4EB3-96CB-CE557236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0F09D-E4CF-4928-AC50-9578CD4A3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741D5-4E55-418F-880E-7DA1949A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CE5C-9DB7-4BB5-9951-B79A2CF4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890-8E0D-4C39-8129-B32F3C51F8B3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9D0E-9BE7-4F37-989F-E0E32AE9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C084-44B5-473E-921A-342A314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9210-7382-4623-A8E6-EDAC7A0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1782C-CA47-4F9C-B8AB-DAC93172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9CD8-D05D-45C2-860B-BE2F6C3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96F-31C7-4241-935F-6FE0D45D90E5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78F5-2924-4D9B-9468-CFBFB59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533E-7942-45D9-AE4C-F82B931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FFBEA-E2A9-4D06-84AE-B0036BB5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6E1C-9938-4507-B53E-E59330C1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1FA9-1002-47AB-9998-BBA5A7C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9034-BE30-4095-958A-6FB2CA0FF45B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23B4-75EA-40D4-80A3-B0963BB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57D2-36E3-48FD-B206-38B5EFA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B01DA-08F3-4795-A381-551C57A7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C90F-480D-4434-B3E7-9CE8F361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A676-3BC2-40D2-A53C-66EF49E3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EA72-83B6-4412-8BFD-5F0514E5B5EE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DC6-5CD7-4160-ADB9-BFCA3C5D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CF9F-DF26-4F8E-BF70-1CB869BEE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9FED-8521-4264-9163-F8082FEE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ncla-netconf-yang-library-augmen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phyre777/libyang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Zephyre777/sysrep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649" y="1118814"/>
            <a:ext cx="6550702" cy="1265748"/>
          </a:xfrm>
        </p:spPr>
        <p:txBody>
          <a:bodyPr anchor="b"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Augmented-by Addition into the </a:t>
            </a:r>
            <a:r>
              <a:rPr lang="en-US" altLang="zh-CN" sz="4000" dirty="0" err="1">
                <a:solidFill>
                  <a:schemeClr val="bg2"/>
                </a:solidFill>
              </a:rPr>
              <a:t>ietf</a:t>
            </a:r>
            <a:r>
              <a:rPr lang="en-US" altLang="zh-CN" sz="4000" dirty="0">
                <a:solidFill>
                  <a:schemeClr val="bg2"/>
                </a:solidFill>
              </a:rPr>
              <a:t>-yang-library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2657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119 Hackathon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16–17 March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Brisbane, Australia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Presenter: Zhuoyao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Lin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5D218-EA29-47B4-B9EC-FE3F167840D4}"/>
              </a:ext>
            </a:extLst>
          </p:cNvPr>
          <p:cNvSpPr txBox="1"/>
          <p:nvPr/>
        </p:nvSpPr>
        <p:spPr>
          <a:xfrm>
            <a:off x="2153704" y="2334002"/>
            <a:ext cx="48365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rgbClr val="535353"/>
                </a:solidFill>
                <a:cs typeface="Times New Roman" panose="02020603050405020304" pitchFamily="18" charset="0"/>
              </a:rPr>
              <a:t>draft-lincla-netconf-yang-library-augmentation-01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BF4689-5437-44B8-AD38-3114A01334BE}"/>
              </a:ext>
            </a:extLst>
          </p:cNvPr>
          <p:cNvSpPr txBox="1"/>
          <p:nvPr/>
        </p:nvSpPr>
        <p:spPr>
          <a:xfrm>
            <a:off x="367822" y="1177529"/>
            <a:ext cx="344887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The YANG library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[RFC8525] specifies a YANG module that provides the information about the YANG models and datastores to facilitate a client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application to fully utilize and understand the YANG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data modelling language.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With the requirement of automated network management arises, more and more scenarios appears where the </a:t>
            </a: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real-time knowledge of YANG dependencies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are needed.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While the deviation is used to understand the API contract of server and client, the augmentation is required to directly understand YANG dependency from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 [RFC8525], and obviously it </a:t>
            </a:r>
            <a:r>
              <a:rPr lang="en-US" sz="1350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is missing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 for the moment.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C283D-598C-47DB-81F7-1C521851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2" y="912566"/>
            <a:ext cx="2244235" cy="3318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AB9779-8D4B-4442-BE8E-820C0B64DC41}"/>
              </a:ext>
            </a:extLst>
          </p:cNvPr>
          <p:cNvSpPr txBox="1"/>
          <p:nvPr/>
        </p:nvSpPr>
        <p:spPr>
          <a:xfrm>
            <a:off x="6120210" y="148010"/>
            <a:ext cx="2377936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Import: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</a:t>
            </a: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Include: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Parse from module source code/&lt;get&gt;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Deviation: 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&lt;get&gt; request to </a:t>
            </a:r>
            <a:r>
              <a:rPr lang="en-US" sz="1350" kern="1200" dirty="0" err="1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ietf</a:t>
            </a:r>
            <a:r>
              <a:rPr lang="en-US" sz="1350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-yang-library</a:t>
            </a:r>
            <a:endParaRPr lang="en-US" sz="1350" b="1" kern="1200" dirty="0">
              <a:solidFill>
                <a:srgbClr val="FF0000"/>
              </a:solidFill>
              <a:latin typeface="Calibri(Body)"/>
              <a:ea typeface="+mn-ea"/>
              <a:cs typeface="+mn-cs"/>
            </a:endParaRPr>
          </a:p>
          <a:p>
            <a:pPr defTabSz="685800" hangingPunct="1">
              <a:spcAft>
                <a:spcPts val="900"/>
              </a:spcAft>
            </a:pPr>
            <a:r>
              <a:rPr lang="en-US" sz="1350" b="1" kern="1200" dirty="0">
                <a:solidFill>
                  <a:srgbClr val="FF0000"/>
                </a:solidFill>
                <a:latin typeface="Calibri(Body)"/>
                <a:ea typeface="+mn-ea"/>
                <a:cs typeface="+mn-cs"/>
              </a:rPr>
              <a:t>Augmentation: </a:t>
            </a:r>
            <a:r>
              <a:rPr lang="en-US" sz="1350" b="1" kern="1200" dirty="0">
                <a:solidFill>
                  <a:prstClr val="black"/>
                </a:solidFill>
                <a:latin typeface="Calibri(Body)"/>
                <a:ea typeface="+mn-ea"/>
                <a:cs typeface="+mn-cs"/>
              </a:rPr>
              <a:t>missing</a:t>
            </a:r>
          </a:p>
          <a:p>
            <a:pPr defTabSz="685800" hangingPunct="1">
              <a:spcAft>
                <a:spcPts val="900"/>
              </a:spcAft>
            </a:pPr>
            <a:endParaRPr lang="en-US" sz="1350" kern="1200" dirty="0">
              <a:solidFill>
                <a:prstClr val="black"/>
              </a:solidFill>
              <a:latin typeface="Calibri(Body)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36233C-62E8-40F2-A258-FBF76968E426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Background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8EF6BB-2462-4B90-969D-8A58CB7E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C0C02-5BA6-4F1A-B475-82418BF24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09" y="2352835"/>
            <a:ext cx="2903167" cy="25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A06C03-EF41-441B-AB86-304F47BA05D4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Current solution &amp; Limitation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2505AB-E534-40B1-86D5-BE7952DE629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Get-all-schemas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726876D-FC02-454D-8831-772164EA492F}"/>
              </a:ext>
            </a:extLst>
          </p:cNvPr>
          <p:cNvSpPr txBox="1">
            <a:spLocks/>
          </p:cNvSpPr>
          <p:nvPr/>
        </p:nvSpPr>
        <p:spPr>
          <a:xfrm>
            <a:off x="4762500" y="1651146"/>
            <a:ext cx="4038600" cy="33944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Real-time parse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1AC66-4160-4277-A95D-8582A35D9A56}"/>
              </a:ext>
            </a:extLst>
          </p:cNvPr>
          <p:cNvSpPr txBox="1"/>
          <p:nvPr/>
        </p:nvSpPr>
        <p:spPr>
          <a:xfrm>
            <a:off x="571501" y="1602685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Fetch </a:t>
            </a:r>
            <a:r>
              <a:rPr lang="en-US" sz="1350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all YANG models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and parse them to fully understand their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373C-5A81-40FF-B0F8-3EE871D1FDE0}"/>
              </a:ext>
            </a:extLst>
          </p:cNvPr>
          <p:cNvSpPr txBox="1"/>
          <p:nvPr/>
        </p:nvSpPr>
        <p:spPr>
          <a:xfrm>
            <a:off x="571501" y="2110054"/>
            <a:ext cx="33320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Limitation: </a:t>
            </a:r>
            <a:r>
              <a:rPr lang="en-US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Time-consuming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Hard to reflect module changes. Require extra procession of all modules.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E53A-1B57-4097-891D-AD9E53C7378A}"/>
              </a:ext>
            </a:extLst>
          </p:cNvPr>
          <p:cNvSpPr txBox="1"/>
          <p:nvPr/>
        </p:nvSpPr>
        <p:spPr>
          <a:xfrm>
            <a:off x="571501" y="2825173"/>
            <a:ext cx="33320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Performance</a:t>
            </a:r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:</a:t>
            </a:r>
            <a:endParaRPr lang="en-US" sz="135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A1D337-5C6B-46C5-BEDB-5DDCA8975EAC}"/>
              </a:ext>
            </a:extLst>
          </p:cNvPr>
          <p:cNvGraphicFramePr>
            <a:graphicFrameLocks noGrp="1"/>
          </p:cNvGraphicFramePr>
          <p:nvPr/>
        </p:nvGraphicFramePr>
        <p:xfrm>
          <a:off x="810453" y="3184428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47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666047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94296A-849F-4057-8840-FC02A15C2A76}"/>
              </a:ext>
            </a:extLst>
          </p:cNvPr>
          <p:cNvSpPr txBox="1"/>
          <p:nvPr/>
        </p:nvSpPr>
        <p:spPr>
          <a:xfrm>
            <a:off x="4901233" y="4113996"/>
            <a:ext cx="349981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Dependency missing are highly possible, since not all augments will appear in the first message but it may do in the following.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AA01-432F-44F5-88B1-CF723D8D5FED}"/>
              </a:ext>
            </a:extLst>
          </p:cNvPr>
          <p:cNvSpPr txBox="1"/>
          <p:nvPr/>
        </p:nvSpPr>
        <p:spPr>
          <a:xfrm>
            <a:off x="4901234" y="2053679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What it is: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Parse prefix in the message to know the augmentation.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BE37E-03CA-4062-A39D-0BA34DA0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43" y="2347914"/>
            <a:ext cx="1781458" cy="1736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3EBFF-4B57-4FAC-BAB7-ECCBD6D7E615}"/>
              </a:ext>
            </a:extLst>
          </p:cNvPr>
          <p:cNvSpPr txBox="1"/>
          <p:nvPr/>
        </p:nvSpPr>
        <p:spPr>
          <a:xfrm>
            <a:off x="4901234" y="2651565"/>
            <a:ext cx="21393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Principle: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the received YANG-push message, fields name with prefix(Or element with namespace) are from the augment module.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9FEC-3483-49F1-A52D-656334DEE380}"/>
              </a:ext>
            </a:extLst>
          </p:cNvPr>
          <p:cNvSpPr txBox="1"/>
          <p:nvPr/>
        </p:nvSpPr>
        <p:spPr>
          <a:xfrm>
            <a:off x="571500" y="3824616"/>
            <a:ext cx="33320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Evaluation: 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Not ideal in the data real-time ingestion background</a:t>
            </a:r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7472A-DB0A-4C7F-94AC-23060121F19F}"/>
              </a:ext>
            </a:extLst>
          </p:cNvPr>
          <p:cNvSpPr txBox="1"/>
          <p:nvPr/>
        </p:nvSpPr>
        <p:spPr>
          <a:xfrm>
            <a:off x="115543" y="4763357"/>
            <a:ext cx="53112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libyangpush</a:t>
            </a: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 https://github.com/network-analytics/libyangpush</a:t>
            </a:r>
          </a:p>
        </p:txBody>
      </p:sp>
      <p:pic>
        <p:nvPicPr>
          <p:cNvPr id="17" name="Picture 2" descr="替代文本">
            <a:extLst>
              <a:ext uri="{FF2B5EF4-FFF2-40B4-BE49-F238E27FC236}">
                <a16:creationId xmlns:a16="http://schemas.microsoft.com/office/drawing/2014/main" id="{0462ACBF-A606-4D6E-93E2-22177B4C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72" y="54019"/>
            <a:ext cx="2604053" cy="15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C001293-C360-4617-A7DE-7F197719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7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F408BE-5773-4419-8550-7368A1E77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730"/>
            <a:ext cx="8229600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A490F-4E2C-4E1B-8ABB-F9951C948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767" y="1132840"/>
            <a:ext cx="7556086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Motivation&gt;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Augment the </a:t>
            </a:r>
            <a:r>
              <a:rPr lang="en-US" sz="2000" dirty="0" err="1"/>
              <a:t>ietf</a:t>
            </a:r>
            <a:r>
              <a:rPr lang="en-US" sz="2000" dirty="0"/>
              <a:t>-yang-library defined in  </a:t>
            </a:r>
            <a:r>
              <a:rPr lang="en-US" altLang="zh-CN" sz="2000" dirty="0"/>
              <a:t>RFC8525 to provide an </a:t>
            </a:r>
            <a:r>
              <a:rPr lang="en-US" altLang="zh-CN" sz="2000" dirty="0">
                <a:solidFill>
                  <a:srgbClr val="FF0000"/>
                </a:solidFill>
              </a:rPr>
              <a:t>augmented-by</a:t>
            </a:r>
            <a:r>
              <a:rPr lang="en-US" altLang="zh-CN" sz="2000" dirty="0"/>
              <a:t> list.</a:t>
            </a:r>
          </a:p>
          <a:p>
            <a:pPr lvl="1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/>
              <a:t>Prove how it facilitates obtaining the </a:t>
            </a:r>
            <a:r>
              <a:rPr lang="en-US" sz="2000" dirty="0">
                <a:solidFill>
                  <a:srgbClr val="FF0000"/>
                </a:solidFill>
              </a:rPr>
              <a:t>entire </a:t>
            </a:r>
            <a:r>
              <a:rPr lang="en-US" altLang="zh-CN" sz="2000" dirty="0">
                <a:solidFill>
                  <a:srgbClr val="FF0000"/>
                </a:solidFill>
              </a:rPr>
              <a:t>dependencies</a:t>
            </a:r>
            <a:r>
              <a:rPr lang="en-US" altLang="zh-CN" sz="2000" dirty="0"/>
              <a:t> of a YANG model.</a:t>
            </a:r>
            <a:endParaRPr sz="2000" dirty="0"/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</a:t>
            </a:r>
            <a:r>
              <a:rPr lang="en-US" sz="2000" b="1" dirty="0"/>
              <a:t>Draft&gt;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Augmented-by Addition into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-yang-library</a:t>
            </a:r>
            <a:endParaRPr lang="en-US" sz="2000" dirty="0">
              <a:solidFill>
                <a:srgbClr val="0070C0"/>
              </a:solidFill>
            </a:endParaRPr>
          </a:p>
          <a:p>
            <a:pPr marL="16329" indent="0">
              <a:lnSpc>
                <a:spcPct val="90000"/>
              </a:lnSpc>
              <a:spcBef>
                <a:spcPts val="1800"/>
              </a:spcBef>
              <a:buNone/>
              <a:defRPr sz="2400"/>
            </a:pPr>
            <a:r>
              <a:rPr sz="2000" b="1" dirty="0"/>
              <a:t>&lt;How </a:t>
            </a:r>
            <a:r>
              <a:rPr lang="en-US" sz="2000" b="1" dirty="0"/>
              <a:t>we </a:t>
            </a:r>
            <a:r>
              <a:rPr sz="2000" b="1" dirty="0"/>
              <a:t>planned to solve it?&gt;</a:t>
            </a:r>
            <a:endParaRPr lang="en-US" sz="2000" b="1" dirty="0"/>
          </a:p>
          <a:p>
            <a:pPr marL="473529" indent="-4572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/>
            </a:pPr>
            <a:r>
              <a:rPr lang="en-US" sz="2000" b="1" dirty="0"/>
              <a:t>Implement the feature to </a:t>
            </a:r>
            <a:r>
              <a:rPr lang="en-US" sz="2000" b="1" dirty="0" err="1"/>
              <a:t>libyang</a:t>
            </a:r>
            <a:r>
              <a:rPr lang="en-US" sz="2000" b="1" dirty="0"/>
              <a:t>/</a:t>
            </a:r>
            <a:r>
              <a:rPr lang="en-US" sz="2000" b="1" dirty="0" err="1"/>
              <a:t>sysrepo</a:t>
            </a:r>
            <a:r>
              <a:rPr lang="en-US" sz="2000" b="1" dirty="0"/>
              <a:t> and demonstrate it on netopeer2</a:t>
            </a:r>
          </a:p>
        </p:txBody>
      </p:sp>
    </p:spTree>
    <p:extLst>
      <p:ext uri="{BB962C8B-B14F-4D97-AF65-F5344CB8AC3E}">
        <p14:creationId xmlns:p14="http://schemas.microsoft.com/office/powerpoint/2010/main" val="130168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80377" y="471762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5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8EF57-515F-4544-B8B4-788B286C106F}"/>
              </a:ext>
            </a:extLst>
          </p:cNvPr>
          <p:cNvSpPr txBox="1"/>
          <p:nvPr/>
        </p:nvSpPr>
        <p:spPr>
          <a:xfrm>
            <a:off x="465897" y="369976"/>
            <a:ext cx="5806937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sz="3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7C02D-A669-4477-B338-8BD19CC5C5A9}"/>
              </a:ext>
            </a:extLst>
          </p:cNvPr>
          <p:cNvSpPr txBox="1"/>
          <p:nvPr/>
        </p:nvSpPr>
        <p:spPr>
          <a:xfrm>
            <a:off x="574848" y="1376165"/>
            <a:ext cx="2260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endParaRPr lang="en-US" kern="1200" dirty="0"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8FA68-162B-42D9-BA4B-371C4D2FB608}"/>
              </a:ext>
            </a:extLst>
          </p:cNvPr>
          <p:cNvSpPr/>
          <p:nvPr/>
        </p:nvSpPr>
        <p:spPr>
          <a:xfrm>
            <a:off x="465897" y="1362232"/>
            <a:ext cx="3887173" cy="28392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             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revision?   revision-identifier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location*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                 -&gt; ../../module/name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|  |  |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  -&gt; 					../../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0F8CC-1D13-40EA-B8B1-C354BF50ED6E}"/>
              </a:ext>
            </a:extLst>
          </p:cNvPr>
          <p:cNvSpPr/>
          <p:nvPr/>
        </p:nvSpPr>
        <p:spPr>
          <a:xfrm>
            <a:off x="4640902" y="1364436"/>
            <a:ext cx="45030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module: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modules-state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module-set-id    string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            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namespace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feature*            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deviation*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conformance-type            enumeration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submodule* [name revision]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name   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yang:yang-identifier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revision    union</a:t>
            </a:r>
          </a:p>
          <a:p>
            <a:pPr defTabSz="685800" hangingPunct="1"/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       |  +--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schema?     </a:t>
            </a:r>
            <a:r>
              <a:rPr lang="en-US" sz="10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inet:uri</a:t>
            </a:r>
            <a:endParaRPr lang="en-US" sz="10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x--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yanglib-aug:augmented-by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* [name revision]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yanglib-aug:name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/module/name</a:t>
            </a:r>
          </a:p>
          <a:p>
            <a:pPr defTabSz="685800" hangingPunct="1"/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       +--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ro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yanglib-aug:revision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   -&gt; /</a:t>
            </a:r>
            <a:r>
              <a:rPr lang="en-US" sz="105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yanglib:modules-state</a:t>
            </a:r>
            <a:r>
              <a:rPr lang="en-US" sz="10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/module/revision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E63FD-C3FF-47EB-B001-7D0616D2A4D4}"/>
              </a:ext>
            </a:extLst>
          </p:cNvPr>
          <p:cNvSpPr txBox="1"/>
          <p:nvPr/>
        </p:nvSpPr>
        <p:spPr>
          <a:xfrm>
            <a:off x="503778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RFC8525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A7E69-2B6B-4357-B55C-140E77BC5D2C}"/>
              </a:ext>
            </a:extLst>
          </p:cNvPr>
          <p:cNvSpPr txBox="1"/>
          <p:nvPr/>
        </p:nvSpPr>
        <p:spPr>
          <a:xfrm>
            <a:off x="4640902" y="1016144"/>
            <a:ext cx="26500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500" b="1" i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ietf</a:t>
            </a:r>
            <a:r>
              <a:rPr lang="en-US" sz="1500" b="1" i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-yang-library</a:t>
            </a:r>
            <a:r>
              <a:rPr lang="en-US" sz="15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RFC7895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B7B667-88F2-400E-BA38-258726F3E63A}"/>
              </a:ext>
            </a:extLst>
          </p:cNvPr>
          <p:cNvSpPr txBox="1">
            <a:spLocks/>
          </p:cNvSpPr>
          <p:nvPr/>
        </p:nvSpPr>
        <p:spPr>
          <a:xfrm>
            <a:off x="571500" y="320279"/>
            <a:ext cx="8229600" cy="8572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YANG tree of </a:t>
            </a:r>
            <a:r>
              <a:rPr lang="en-US" sz="3300" i="1" dirty="0" err="1">
                <a:solidFill>
                  <a:prstClr val="black"/>
                </a:solidFill>
                <a:latin typeface="Calibri Light" panose="020F0302020204030204"/>
              </a:rPr>
              <a:t>ietf</a:t>
            </a:r>
            <a:r>
              <a:rPr lang="en-US" sz="3300" i="1" dirty="0">
                <a:solidFill>
                  <a:prstClr val="black"/>
                </a:solidFill>
                <a:latin typeface="Calibri Light" panose="020F0302020204030204"/>
              </a:rPr>
              <a:t>-yang-library</a:t>
            </a:r>
          </a:p>
          <a:p>
            <a:pPr defTabSz="685800"/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9DB85-F7AA-4CBD-8EA8-37A04A3F59B0}"/>
              </a:ext>
            </a:extLst>
          </p:cNvPr>
          <p:cNvSpPr txBox="1"/>
          <p:nvPr/>
        </p:nvSpPr>
        <p:spPr>
          <a:xfrm>
            <a:off x="5579580" y="531557"/>
            <a:ext cx="2281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en-US" sz="135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Plus the augmentation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ACAC7-E6F2-4CE5-A5C9-D2091DB7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1" y="925987"/>
            <a:ext cx="7761218" cy="391439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8E250C-E63A-4A1E-961C-4A6CE1F4D81E}"/>
              </a:ext>
            </a:extLst>
          </p:cNvPr>
          <p:cNvSpPr/>
          <p:nvPr/>
        </p:nvSpPr>
        <p:spPr>
          <a:xfrm>
            <a:off x="691390" y="925987"/>
            <a:ext cx="4937760" cy="14276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7331B-7E71-4123-A6B8-C7C4F9E821CE}"/>
              </a:ext>
            </a:extLst>
          </p:cNvPr>
          <p:cNvSpPr/>
          <p:nvPr/>
        </p:nvSpPr>
        <p:spPr>
          <a:xfrm>
            <a:off x="1147864" y="1941641"/>
            <a:ext cx="6957222" cy="120623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6577E-8AFC-456A-A589-340665B2301B}"/>
              </a:ext>
            </a:extLst>
          </p:cNvPr>
          <p:cNvSpPr/>
          <p:nvPr/>
        </p:nvSpPr>
        <p:spPr>
          <a:xfrm>
            <a:off x="1147863" y="2425953"/>
            <a:ext cx="7304745" cy="145797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2FEF4-3463-482F-82F2-C922B2D2CC9A}"/>
              </a:ext>
            </a:extLst>
          </p:cNvPr>
          <p:cNvSpPr/>
          <p:nvPr/>
        </p:nvSpPr>
        <p:spPr>
          <a:xfrm>
            <a:off x="1147864" y="2935439"/>
            <a:ext cx="7096250" cy="273844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95490-3064-4E1A-BAC0-5FAA916BF1CF}"/>
              </a:ext>
            </a:extLst>
          </p:cNvPr>
          <p:cNvSpPr/>
          <p:nvPr/>
        </p:nvSpPr>
        <p:spPr>
          <a:xfrm>
            <a:off x="1147863" y="3559932"/>
            <a:ext cx="6854347" cy="273844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03073-3CB8-4A37-B26D-3D046282177F}"/>
              </a:ext>
            </a:extLst>
          </p:cNvPr>
          <p:cNvSpPr/>
          <p:nvPr/>
        </p:nvSpPr>
        <p:spPr>
          <a:xfrm>
            <a:off x="1147863" y="4197465"/>
            <a:ext cx="6443108" cy="120623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4C5A22-32BC-4DC3-8F7D-041CF7D4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" y="1190172"/>
            <a:ext cx="4179876" cy="3328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DA2E87-9B2A-4D07-B756-E0AE76BCAB88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2E90-EED8-40CE-979B-BBA82299FE95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DF0E-312B-4B15-995A-2BD0C5C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7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BB230-1FAF-488F-AF36-9451D943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86383"/>
            <a:ext cx="4459061" cy="2451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D6E2C1-D1F8-4AA1-A069-B792CCBD78A3}"/>
              </a:ext>
            </a:extLst>
          </p:cNvPr>
          <p:cNvSpPr/>
          <p:nvPr/>
        </p:nvSpPr>
        <p:spPr>
          <a:xfrm>
            <a:off x="426987" y="1902583"/>
            <a:ext cx="3941813" cy="41486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94C30-AF7D-401C-8E3E-D574FC3D7AA7}"/>
              </a:ext>
            </a:extLst>
          </p:cNvPr>
          <p:cNvSpPr/>
          <p:nvPr/>
        </p:nvSpPr>
        <p:spPr>
          <a:xfrm>
            <a:off x="487453" y="2733526"/>
            <a:ext cx="3941813" cy="41486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EDB75-3F05-49D6-AA53-A8ED5D491F38}"/>
              </a:ext>
            </a:extLst>
          </p:cNvPr>
          <p:cNvSpPr/>
          <p:nvPr/>
        </p:nvSpPr>
        <p:spPr>
          <a:xfrm>
            <a:off x="426987" y="3564469"/>
            <a:ext cx="3941813" cy="828521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86E2B-4704-451A-8E52-DB4034DD1F81}"/>
              </a:ext>
            </a:extLst>
          </p:cNvPr>
          <p:cNvSpPr/>
          <p:nvPr/>
        </p:nvSpPr>
        <p:spPr>
          <a:xfrm>
            <a:off x="4875615" y="1902583"/>
            <a:ext cx="4115407" cy="893836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90D5A-4CC5-4015-AD50-EB915245D13F}"/>
              </a:ext>
            </a:extLst>
          </p:cNvPr>
          <p:cNvSpPr/>
          <p:nvPr/>
        </p:nvSpPr>
        <p:spPr>
          <a:xfrm>
            <a:off x="4875616" y="3211288"/>
            <a:ext cx="4115407" cy="463246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53F60-F21A-4B26-82F8-FB9454976013}"/>
              </a:ext>
            </a:extLst>
          </p:cNvPr>
          <p:cNvSpPr/>
          <p:nvPr/>
        </p:nvSpPr>
        <p:spPr>
          <a:xfrm>
            <a:off x="275314" y="1170305"/>
            <a:ext cx="3580648" cy="142768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BEB52-57FF-4380-9221-5ED766A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hangingPunct="1"/>
            <a:fld id="{14069FED-8521-4264-9163-F8082FEE273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B531BD-F8A7-4255-93F2-CE861D02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12129"/>
              </p:ext>
            </p:extLst>
          </p:nvPr>
        </p:nvGraphicFramePr>
        <p:xfrm>
          <a:off x="2819400" y="4392033"/>
          <a:ext cx="3332094" cy="52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98">
                  <a:extLst>
                    <a:ext uri="{9D8B030D-6E8A-4147-A177-3AD203B41FA5}">
                      <a16:colId xmlns:a16="http://schemas.microsoft.com/office/drawing/2014/main" val="412787055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743067712"/>
                    </a:ext>
                  </a:extLst>
                </a:gridCol>
                <a:gridCol w="1110698">
                  <a:extLst>
                    <a:ext uri="{9D8B030D-6E8A-4147-A177-3AD203B41FA5}">
                      <a16:colId xmlns:a16="http://schemas.microsoft.com/office/drawing/2014/main" val="193376248"/>
                    </a:ext>
                  </a:extLst>
                </a:gridCol>
              </a:tblGrid>
              <a:tr h="2836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Device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One &lt;get&gt;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125959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5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Around 3 min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0.46s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19911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4736EA1-3F39-4A79-998E-A81CE21C19FA}"/>
              </a:ext>
            </a:extLst>
          </p:cNvPr>
          <p:cNvSpPr txBox="1">
            <a:spLocks/>
          </p:cNvSpPr>
          <p:nvPr/>
        </p:nvSpPr>
        <p:spPr>
          <a:xfrm>
            <a:off x="465897" y="23954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dirty="0">
                <a:solidFill>
                  <a:prstClr val="black"/>
                </a:solidFill>
                <a:latin typeface="Calibri Light" panose="020F0302020204030204"/>
              </a:rPr>
              <a:t>Hackathon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03777-D4EE-42D1-A7CA-94018DB680AF}"/>
              </a:ext>
            </a:extLst>
          </p:cNvPr>
          <p:cNvSpPr txBox="1"/>
          <p:nvPr/>
        </p:nvSpPr>
        <p:spPr>
          <a:xfrm>
            <a:off x="3595494" y="239546"/>
            <a:ext cx="29182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Based on </a:t>
            </a:r>
            <a:r>
              <a:rPr lang="en-US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 Light" panose="020F0302020204030204"/>
                <a:ea typeface="+mn-ea"/>
                <a:cs typeface="+mn-cs"/>
              </a:rPr>
              <a:t>libyang&amp;sysrepo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  <a:p>
            <a:pPr defTabSz="457189"/>
            <a:r>
              <a:rPr lang="en-US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Run on netopeer2</a:t>
            </a:r>
            <a:endParaRPr lang="en-US" kern="1200" dirty="0">
              <a:solidFill>
                <a:prstClr val="black">
                  <a:lumMod val="50000"/>
                  <a:lumOff val="5000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F6A24-39DC-46AE-9659-7A64102A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6" y="1030323"/>
            <a:ext cx="6963603" cy="31898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6B88E4-FC9A-4D0F-9051-73806CA71E74}"/>
              </a:ext>
            </a:extLst>
          </p:cNvPr>
          <p:cNvSpPr/>
          <p:nvPr/>
        </p:nvSpPr>
        <p:spPr>
          <a:xfrm>
            <a:off x="1039733" y="4091964"/>
            <a:ext cx="1843772" cy="128235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7F46-A831-4F68-8B0E-EC54813E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6" y="213981"/>
            <a:ext cx="3018593" cy="7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200151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spcBef>
                <a:spcPts val="500"/>
              </a:spcBef>
              <a:buNone/>
              <a:defRPr sz="2400"/>
            </a:pPr>
            <a:r>
              <a:rPr b="1" dirty="0"/>
              <a:t>Team members: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Zhuoyao Lin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&lt;zephyre888@gmail.com&gt;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Benoit </a:t>
            </a:r>
            <a:r>
              <a:rPr lang="en-US" dirty="0" err="1"/>
              <a:t>Claise</a:t>
            </a:r>
            <a:endParaRPr lang="en-US" dirty="0"/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&lt;benoit.claise@huawei.com&gt;</a:t>
            </a:r>
          </a:p>
          <a:p>
            <a:pPr marL="0" indent="0">
              <a:spcBef>
                <a:spcPts val="500"/>
              </a:spcBef>
              <a:buNone/>
              <a:defRPr sz="2200"/>
            </a:pPr>
            <a:r>
              <a:rPr lang="en-US" dirty="0"/>
              <a:t>IGNACIO DOMINGUEZ MARTINEZ-CASANUEVA &lt;ignacio.dominguezmartinez@telefonica.com&gt;</a:t>
            </a: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40" y="476956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defTabSz="685800" hangingPunct="1"/>
            <a:fld id="{86CB4B4D-7CA3-9044-876B-883B54F8677D}" type="slidenum">
              <a:rPr sz="9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defTabSz="685800" hangingPunct="1"/>
              <a:t>9</a:t>
            </a:fld>
            <a:endParaRPr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9" y="1162051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lang="en-US" sz="1600" b="1" dirty="0">
                <a:latin typeface="+mn-lt"/>
              </a:rPr>
              <a:t>Repository links: </a:t>
            </a:r>
          </a:p>
          <a:p>
            <a:endParaRPr lang="en-US" sz="1600" b="1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Libyang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3"/>
              </a:rPr>
              <a:t>https://github.com/Zephyre777/libyang.git</a:t>
            </a:r>
            <a:endParaRPr lang="en-US" sz="1600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Sysrepo</a:t>
            </a:r>
            <a:r>
              <a:rPr lang="en-US" sz="1600" dirty="0">
                <a:latin typeface="+mn-lt"/>
              </a:rPr>
              <a:t> with augmented-by: </a:t>
            </a:r>
            <a:r>
              <a:rPr lang="en-US" sz="1600" dirty="0">
                <a:latin typeface="+mn-lt"/>
                <a:hlinkClick r:id="rId4"/>
              </a:rPr>
              <a:t>https://github.com/Zephyre777/sysrepo.git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Draft repo: https://github.com/Zephyre777/draft-lincla-netconf-yang-library-augmentation.git</a:t>
            </a:r>
          </a:p>
        </p:txBody>
      </p:sp>
    </p:spTree>
    <p:extLst>
      <p:ext uri="{BB962C8B-B14F-4D97-AF65-F5344CB8AC3E}">
        <p14:creationId xmlns:p14="http://schemas.microsoft.com/office/powerpoint/2010/main" val="10805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816</Words>
  <Application>Microsoft Macintosh PowerPoint</Application>
  <PresentationFormat>On-screen Show (16:9)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Calibri(Body)</vt:lpstr>
      <vt:lpstr>Arial</vt:lpstr>
      <vt:lpstr>Calibri</vt:lpstr>
      <vt:lpstr>Calibri Light</vt:lpstr>
      <vt:lpstr>Times New Roman</vt:lpstr>
      <vt:lpstr>Wingdings</vt:lpstr>
      <vt:lpstr>Office Theme</vt:lpstr>
      <vt:lpstr>2_Office Theme</vt:lpstr>
      <vt:lpstr>Augmented-by Addition into the ietf-yang-library</vt:lpstr>
      <vt:lpstr>PowerPoint Presentation</vt:lpstr>
      <vt:lpstr>PowerPoint Presentation</vt:lpstr>
      <vt:lpstr>Hackathon Plan</vt:lpstr>
      <vt:lpstr>PowerPoint Presentation</vt:lpstr>
      <vt:lpstr>PowerPoint Presentation</vt:lpstr>
      <vt:lpstr>PowerPoint Presentation</vt:lpstr>
      <vt:lpstr>PowerPoint Presentation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Zhuoyao Lin</dc:creator>
  <cp:lastModifiedBy>Zhuoyao Lin MSCT 2021</cp:lastModifiedBy>
  <cp:revision>51</cp:revision>
  <dcterms:modified xsi:type="dcterms:W3CDTF">2024-03-17T03:04:58Z</dcterms:modified>
</cp:coreProperties>
</file>