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4" r:id="rId4"/>
    <p:sldId id="275" r:id="rId5"/>
    <p:sldId id="276" r:id="rId6"/>
    <p:sldId id="277" r:id="rId7"/>
    <p:sldId id="278" r:id="rId8"/>
    <p:sldId id="279" r:id="rId9"/>
    <p:sldId id="265" r:id="rId10"/>
  </p:sldIdLst>
  <p:sldSz cx="12192000" cy="6858000"/>
  <p:notesSz cx="7099300" cy="10234613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6" autoAdjust="0"/>
    <p:restoredTop sz="90987" autoAdjust="0"/>
  </p:normalViewPr>
  <p:slideViewPr>
    <p:cSldViewPr snapToGrid="0">
      <p:cViewPr varScale="1">
        <p:scale>
          <a:sx n="67" d="100"/>
          <a:sy n="67" d="100"/>
        </p:scale>
        <p:origin x="5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2A48B96-639E-45A3-A0BA-2464DFDB1FAA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38862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第二段比较长，格式统一调整一下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9521B-6F09-53BD-939E-996BFAB9D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D224FA8-A838-49A4-D39C-5A614F0649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CBA52-62F5-E493-09B9-C668A0FBCCC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733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9521B-6F09-53BD-939E-996BFAB9D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D224FA8-A838-49A4-D39C-5A614F0649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CBA52-62F5-E493-09B9-C668A0FBCCC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3295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9521B-6F09-53BD-939E-996BFAB9D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D224FA8-A838-49A4-D39C-5A614F0649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CBA52-62F5-E493-09B9-C668A0FBCCC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361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9521B-6F09-53BD-939E-996BFAB9D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D224FA8-A838-49A4-D39C-5A614F0649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CBA52-62F5-E493-09B9-C668A0FBCCC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402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9521B-6F09-53BD-939E-996BFAB9D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D224FA8-A838-49A4-D39C-5A614F0649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CBA52-62F5-E493-09B9-C668A0FBCCC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4660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9521B-6F09-53BD-939E-996BFAB9D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D224FA8-A838-49A4-D39C-5A614F0649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CBA52-62F5-E493-09B9-C668A0FBCCC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3686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35" y="1169670"/>
            <a:ext cx="12191365" cy="90170"/>
          </a:xfrm>
          <a:prstGeom prst="rect">
            <a:avLst/>
          </a:prstGeom>
          <a:gradFill>
            <a:gsLst>
              <a:gs pos="35000">
                <a:srgbClr val="0070C0">
                  <a:lumMod val="96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hyperlink" Target="mailto:lilz@zgclab.edu.cn" TargetMode="Externa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400" y="1883410"/>
            <a:ext cx="11687175" cy="1727835"/>
          </a:xfrm>
        </p:spPr>
        <p:txBody>
          <a:bodyPr anchor="ctr" anchorCtr="0"/>
          <a:lstStyle/>
          <a:p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The Extended YANG Data Model for DOTS Used in DDoS Mitigation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35">
                <a:extLst>
                  <a:ext uri="{FF2B5EF4-FFF2-40B4-BE49-F238E27FC236}">
                    <a16:creationId xmlns:a16="http://schemas.microsoft.com/office/drawing/2014/main" id="{73981141-ABD9-2D58-57A6-1C318D2644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016" y="4076330"/>
                <a:ext cx="11935968" cy="2315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35743" tIns="335743" rIns="335743" bIns="335743"/>
              <a:lstStyle>
                <a:lvl1pPr>
                  <a:defRPr sz="1700">
                    <a:solidFill>
                      <a:schemeClr val="tx1"/>
                    </a:solidFill>
                    <a:latin typeface="Times New Roman" panose="02020503050405090304" pitchFamily="18" charset="0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Times New Roman" panose="02020503050405090304" pitchFamily="18" charset="0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Times New Roman" panose="02020503050405090304" pitchFamily="18" charset="0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Times New Roman" panose="02020503050405090304" pitchFamily="18" charset="0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Times New Roman" panose="0202050305040509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50305040509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50305040509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50305040509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503050405090304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zh-CN" sz="2000" b="1" dirty="0" err="1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rPr>
                  <a:t>Linzhe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rPr>
                  <a:t> Li</a:t>
                </a:r>
                <a:r>
                  <a:rPr kumimoji="1" lang="sk-SK" altLang="zh-CN" sz="2000" b="1" baseline="30000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sk-SK" altLang="zh-CN" sz="2000" b="1" i="1" baseline="30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‡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rPr>
                  <a:t>, </a:t>
                </a:r>
                <a:r>
                  <a:rPr lang="en-US" altLang="zh-CN" sz="2000" b="1" dirty="0">
                    <a:latin typeface="Arial" panose="020B0604020202090204" pitchFamily="34" charset="0"/>
                    <a:ea typeface="宋体" pitchFamily="2" charset="-122"/>
                  </a:rPr>
                  <a:t>Xiaohui Xie</a:t>
                </a:r>
                <a14:m>
                  <m:oMath xmlns:m="http://schemas.openxmlformats.org/officeDocument/2006/math">
                    <m:r>
                      <a:rPr kumimoji="1" lang="sk-SK" altLang="zh-CN" sz="2000" b="1" baseline="30000">
                        <a:latin typeface="Cambria Math" charset="0"/>
                        <a:ea typeface="Cambria Math" charset="0"/>
                        <a:cs typeface="Cambria Math" charset="0"/>
                      </a:rPr>
                      <m:t>†</m:t>
                    </m:r>
                  </m:oMath>
                </a14:m>
                <a:r>
                  <a:rPr lang="en-US" altLang="zh-CN" sz="2000" b="1" dirty="0">
                    <a:latin typeface="Arial" panose="020B0604020202090204" pitchFamily="34" charset="0"/>
                    <a:ea typeface="宋体" pitchFamily="2" charset="-122"/>
                  </a:rPr>
                  <a:t>,</a:t>
                </a:r>
                <a:r>
                  <a:rPr lang="zh-CN" altLang="en-US" sz="2000" b="1" dirty="0">
                    <a:latin typeface="Arial" panose="020B0604020202090204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rPr>
                  <a:t>Yong Cui</a:t>
                </a:r>
                <a:r>
                  <a:rPr kumimoji="1" lang="sk-SK" altLang="zh-CN" sz="2000" b="1" baseline="30000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sk-SK" altLang="zh-CN" sz="2000" b="1" baseline="30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†</m:t>
                    </m:r>
                    <m:r>
                      <a:rPr kumimoji="1" lang="sk-SK" altLang="zh-CN" sz="2000" b="1" i="1" baseline="30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altLang="zh-CN" sz="2000" b="1" dirty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endParaRPr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kumimoji="1" lang="sk-SK" altLang="zh-CN" sz="2000" b="1" baseline="30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†</m:t>
                    </m:r>
                    <m:r>
                      <a:rPr kumimoji="1" lang="sk-SK" altLang="zh-CN" sz="2000" b="1" i="1" baseline="30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rPr>
                  <a:t>Tsinghua University, </a:t>
                </a:r>
                <a14:m>
                  <m:oMath xmlns:m="http://schemas.openxmlformats.org/officeDocument/2006/math">
                    <m:r>
                      <a:rPr kumimoji="1" lang="sk-SK" altLang="zh-CN" sz="2000" b="1" i="1" baseline="30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‡ 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rPr>
                  <a:t>Zhongguancun Laboratory</a:t>
                </a:r>
              </a:p>
              <a:p>
                <a:pPr algn="ctr">
                  <a:spcBef>
                    <a:spcPct val="20000"/>
                  </a:spcBef>
                </a:pPr>
                <a:endParaRPr lang="en-US" altLang="zh-CN" sz="2000" b="1" dirty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endParaRPr>
              </a:p>
              <a:p>
                <a:pPr algn="ctr">
                  <a:spcBef>
                    <a:spcPct val="20000"/>
                  </a:spcBef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  <a:hlinkClick r:id="rId5"/>
                  </a:rPr>
                  <a:t>lilz@zgclab.edu.cn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rPr>
                  <a:t> </a:t>
                </a:r>
                <a:endParaRPr lang="en-US" altLang="zh-CN" sz="2000" b="1" dirty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6" name="Text Box 35">
                <a:extLst>
                  <a:ext uri="{FF2B5EF4-FFF2-40B4-BE49-F238E27FC236}">
                    <a16:creationId xmlns:a16="http://schemas.microsoft.com/office/drawing/2014/main" id="{73981141-ABD9-2D58-57A6-1C318D26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016" y="4076330"/>
                <a:ext cx="11935968" cy="23152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797987C3-E686-E11A-E347-4A9255979F4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097024" cy="1111854"/>
          </a:xfrm>
          <a:prstGeom prst="rect">
            <a:avLst/>
          </a:prstGeom>
        </p:spPr>
      </p:pic>
      <p:pic>
        <p:nvPicPr>
          <p:cNvPr id="11" name="图片 3">
            <a:extLst>
              <a:ext uri="{FF2B5EF4-FFF2-40B4-BE49-F238E27FC236}">
                <a16:creationId xmlns:a16="http://schemas.microsoft.com/office/drawing/2014/main" id="{3EC45B5D-0D7A-5241-39F5-046D5A481FB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070" y="6004"/>
            <a:ext cx="1092552" cy="110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74" y="17736"/>
            <a:ext cx="10515600" cy="1325563"/>
          </a:xfrm>
        </p:spPr>
        <p:txBody>
          <a:bodyPr/>
          <a:lstStyle/>
          <a:p>
            <a:r>
              <a:rPr lang="en-US" altLang="zh-CN" dirty="0"/>
              <a:t>DDoS attack </a:t>
            </a:r>
            <a:r>
              <a:rPr lang="en-US" altLang="zh-CN" sz="4400" dirty="0"/>
              <a:t>trends</a:t>
            </a:r>
            <a:r>
              <a:rPr lang="en-US" altLang="zh-CN" dirty="0"/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4FFD93-70B2-B92E-14C5-565083DBE626}"/>
              </a:ext>
            </a:extLst>
          </p:cNvPr>
          <p:cNvSpPr txBox="1"/>
          <p:nvPr/>
        </p:nvSpPr>
        <p:spPr>
          <a:xfrm>
            <a:off x="572141" y="1486912"/>
            <a:ext cx="10781659" cy="188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/>
              <a:t>The constantly evolving Distributed Denial of Service(DDoS) attacks pose a significant threat to the cyber world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More frequent, Hyper-volumetric, More Intelligent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CD8AF4-31E5-2A52-909A-20612E2E4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583" y="3788833"/>
            <a:ext cx="3591934" cy="2160862"/>
          </a:xfrm>
          <a:prstGeom prst="rect">
            <a:avLst/>
          </a:prstGeom>
          <a:noFill/>
          <a:ln w="2222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A8BA34-6C18-D49D-94C2-E2FEB94FD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260" y="3751708"/>
            <a:ext cx="3761753" cy="2189216"/>
          </a:xfrm>
          <a:prstGeom prst="rect">
            <a:avLst/>
          </a:prstGeom>
          <a:noFill/>
          <a:ln w="22225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E732BA-331C-A3F6-B176-68B83A55C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987" y="3852980"/>
            <a:ext cx="3761752" cy="2096715"/>
          </a:xfrm>
          <a:prstGeom prst="rect">
            <a:avLst/>
          </a:prstGeom>
          <a:noFill/>
          <a:ln w="22225">
            <a:solidFill>
              <a:schemeClr val="accent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3634D37-0E04-9391-4087-70C758B97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BDDF6-0819-E2C2-71E6-6D32C06D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74" y="17736"/>
            <a:ext cx="10515600" cy="1325563"/>
          </a:xfrm>
        </p:spPr>
        <p:txBody>
          <a:bodyPr/>
          <a:lstStyle/>
          <a:p>
            <a:r>
              <a:rPr lang="en-US" altLang="zh-CN" dirty="0"/>
              <a:t>Challenges of DDoS Mitigation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9070E-094C-2F10-9F80-E9F6BBE7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932AD9-0284-3DD7-D819-F38A86DE507F}"/>
              </a:ext>
            </a:extLst>
          </p:cNvPr>
          <p:cNvSpPr txBox="1"/>
          <p:nvPr/>
        </p:nvSpPr>
        <p:spPr>
          <a:xfrm>
            <a:off x="477875" y="1359630"/>
            <a:ext cx="11186042" cy="491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/>
              <a:t>Slow and inaccurate attack detection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It usually takes more than 1 minute for ISP to detect an attack.</a:t>
            </a:r>
            <a:r>
              <a:rPr lang="zh-CN" altLang="en-US" sz="2400" dirty="0"/>
              <a:t>（</a:t>
            </a:r>
            <a:r>
              <a:rPr lang="en-US" altLang="zh-CN" sz="2400" dirty="0"/>
              <a:t>DFI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New means of attack(e.g. carpet-bombing attacks) are difficult to detect.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/>
              <a:t>Limited resources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Most defense systems are not capable of defending against terabyte attacks.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/>
              <a:t>High defense cost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Long-term purchase and operation of large-scale defense resources against random DDoS attacks.</a:t>
            </a:r>
          </a:p>
        </p:txBody>
      </p:sp>
    </p:spTree>
    <p:extLst>
      <p:ext uri="{BB962C8B-B14F-4D97-AF65-F5344CB8AC3E}">
        <p14:creationId xmlns:p14="http://schemas.microsoft.com/office/powerpoint/2010/main" val="140132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34D37-0E04-9391-4087-70C758B97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BDDF6-0819-E2C2-71E6-6D32C06D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74" y="17736"/>
            <a:ext cx="11186042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Collaborative</a:t>
            </a:r>
            <a:r>
              <a:rPr lang="zh-CN" altLang="en-US" dirty="0"/>
              <a:t> </a:t>
            </a:r>
            <a:r>
              <a:rPr lang="en-US" altLang="zh-CN" dirty="0"/>
              <a:t>Mitigation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Needed!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9070E-094C-2F10-9F80-E9F6BBE7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932AD9-0284-3DD7-D819-F38A86DE507F}"/>
              </a:ext>
            </a:extLst>
          </p:cNvPr>
          <p:cNvSpPr txBox="1"/>
          <p:nvPr/>
        </p:nvSpPr>
        <p:spPr>
          <a:xfrm>
            <a:off x="477875" y="1359630"/>
            <a:ext cx="10970413" cy="188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/>
              <a:t>DDoS Open Threat Signaling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(DOTS) protocol is used </a:t>
            </a:r>
            <a:r>
              <a:rPr lang="en-US" altLang="zh-CN" sz="2800" b="1" dirty="0">
                <a:sym typeface="+mn-ea"/>
              </a:rPr>
              <a:t>for coordinated response to DDoS attacks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Between any device or software product involved in DDoS mitigation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8D7A33-9729-D69C-36B6-C891A0918AC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73231" y="3429000"/>
            <a:ext cx="5066189" cy="27752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0B4C3F-8873-61D0-942B-C31CA9CB5890}"/>
              </a:ext>
            </a:extLst>
          </p:cNvPr>
          <p:cNvSpPr txBox="1"/>
          <p:nvPr/>
        </p:nvSpPr>
        <p:spPr>
          <a:xfrm>
            <a:off x="477875" y="3241364"/>
            <a:ext cx="5618125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Collaborative information includes collaborative mitigation requests, monitoring data, </a:t>
            </a:r>
            <a:r>
              <a:rPr lang="en-US" altLang="zh-CN" sz="2400" dirty="0" err="1"/>
              <a:t>etc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9770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34D37-0E04-9391-4087-70C758B97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BDDF6-0819-E2C2-71E6-6D32C06D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74" y="17736"/>
            <a:ext cx="11186042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Collaborative</a:t>
            </a:r>
            <a:r>
              <a:rPr lang="zh-CN" altLang="en-US" dirty="0"/>
              <a:t> </a:t>
            </a:r>
            <a:r>
              <a:rPr lang="en-US" altLang="zh-CN" dirty="0"/>
              <a:t>Mitigation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Needed!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9070E-094C-2F10-9F80-E9F6BBE7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932AD9-0284-3DD7-D819-F38A86DE507F}"/>
              </a:ext>
            </a:extLst>
          </p:cNvPr>
          <p:cNvSpPr txBox="1"/>
          <p:nvPr/>
        </p:nvSpPr>
        <p:spPr>
          <a:xfrm>
            <a:off x="477875" y="1359630"/>
            <a:ext cx="10970413" cy="2989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/>
              <a:t>However,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DOTS protocol no longer meets the requirements for some collaborative mitigation needs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due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to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Limited pre-configuration information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Mitigation requests lack attack characteristics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The lack of detailed mitigation requirements</a:t>
            </a:r>
            <a:r>
              <a:rPr lang="zh-CN" altLang="en-US" sz="2400" dirty="0"/>
              <a:t> </a:t>
            </a:r>
            <a:r>
              <a:rPr lang="en-US" altLang="zh-CN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911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34D37-0E04-9391-4087-70C758B97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BDDF6-0819-E2C2-71E6-6D32C06D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74" y="17736"/>
            <a:ext cx="1118604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  <a:cs typeface="Arial" panose="020B0604020202090204" pitchFamily="34" charset="0"/>
                <a:sym typeface="+mn-ea"/>
              </a:rPr>
              <a:t>An</a:t>
            </a:r>
            <a:r>
              <a:rPr lang="zh-CN" altLang="en-US" dirty="0">
                <a:ea typeface="宋体" pitchFamily="2" charset="-122"/>
                <a:cs typeface="Arial" panose="020B0604020202090204" pitchFamily="34" charset="0"/>
                <a:sym typeface="+mn-ea"/>
              </a:rPr>
              <a:t> </a:t>
            </a:r>
            <a:r>
              <a:rPr lang="en-US" altLang="zh-CN" dirty="0">
                <a:ea typeface="宋体" pitchFamily="2" charset="-122"/>
                <a:cs typeface="Arial" panose="020B0604020202090204" pitchFamily="34" charset="0"/>
                <a:sym typeface="+mn-ea"/>
              </a:rPr>
              <a:t>Example Scenario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9070E-094C-2F10-9F80-E9F6BBE7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932AD9-0284-3DD7-D819-F38A86DE507F}"/>
              </a:ext>
            </a:extLst>
          </p:cNvPr>
          <p:cNvSpPr txBox="1"/>
          <p:nvPr/>
        </p:nvSpPr>
        <p:spPr>
          <a:xfrm>
            <a:off x="477875" y="1359630"/>
            <a:ext cx="11426909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The scale of transient flooding attack traffic exceeds enterprise bandwidth, requiring collaborative mitigation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 Operators match minute-level attack alarms with </a:t>
            </a:r>
            <a:r>
              <a:rPr lang="en-US" altLang="zh-CN" sz="2400" b="1" dirty="0">
                <a:solidFill>
                  <a:srgbClr val="7030A0"/>
                </a:solidFill>
              </a:rPr>
              <a:t>mitigation requests (Only target IP and protocol info)</a:t>
            </a:r>
            <a:r>
              <a:rPr lang="en-US" altLang="zh-CN" sz="2400" dirty="0"/>
              <a:t> to formulate collaborative mitigation policies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BCF062-1AE3-4AB1-A829-6EBE4B95F4E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70895" y="3609406"/>
            <a:ext cx="5774729" cy="32308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28417E9-273E-D4D3-6687-39E7B6CFF58F}"/>
              </a:ext>
            </a:extLst>
          </p:cNvPr>
          <p:cNvSpPr txBox="1"/>
          <p:nvPr/>
        </p:nvSpPr>
        <p:spPr>
          <a:xfrm>
            <a:off x="495459" y="3627026"/>
            <a:ext cx="5184371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Minute-level collaborative response still lead</a:t>
            </a:r>
            <a:r>
              <a:rPr lang="zh-CN" altLang="en-US" sz="2400" dirty="0"/>
              <a:t> </a:t>
            </a:r>
            <a:r>
              <a:rPr lang="en-US" altLang="zh-CN" sz="2400" dirty="0"/>
              <a:t>to enterprise breakdown</a:t>
            </a:r>
          </a:p>
        </p:txBody>
      </p:sp>
    </p:spTree>
    <p:extLst>
      <p:ext uri="{BB962C8B-B14F-4D97-AF65-F5344CB8AC3E}">
        <p14:creationId xmlns:p14="http://schemas.microsoft.com/office/powerpoint/2010/main" val="349840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34D37-0E04-9391-4087-70C758B97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BDDF6-0819-E2C2-71E6-6D32C06D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74" y="17736"/>
            <a:ext cx="1118604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  <a:cs typeface="Arial" panose="020B0604020202090204" pitchFamily="34" charset="0"/>
                <a:sym typeface="+mn-ea"/>
              </a:rPr>
              <a:t>Extended YANG Data Model for DOTS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9070E-094C-2F10-9F80-E9F6BBE7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2E9893-802C-80F7-651C-AB3A273CFE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7874" y="2009073"/>
            <a:ext cx="6312331" cy="43472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37B0BD-E848-8FC9-5310-5D2B25C74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3993574"/>
            <a:ext cx="4648200" cy="23627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EE778B-FB64-4B8B-611E-175195F7A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2431" y="1909730"/>
            <a:ext cx="4744769" cy="1909392"/>
          </a:xfrm>
          <a:prstGeom prst="rect">
            <a:avLst/>
          </a:prstGeom>
        </p:spPr>
      </p:pic>
      <p:sp>
        <p:nvSpPr>
          <p:cNvPr id="12" name="右箭头 11">
            <a:extLst>
              <a:ext uri="{FF2B5EF4-FFF2-40B4-BE49-F238E27FC236}">
                <a16:creationId xmlns:a16="http://schemas.microsoft.com/office/drawing/2014/main" id="{33A00DA2-C4C5-EB76-5CE9-42E22B1CD6F9}"/>
              </a:ext>
            </a:extLst>
          </p:cNvPr>
          <p:cNvSpPr/>
          <p:nvPr/>
        </p:nvSpPr>
        <p:spPr>
          <a:xfrm>
            <a:off x="6682155" y="4185140"/>
            <a:ext cx="495446" cy="193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07CCE28D-18AD-4D85-03F6-081D3EC71601}"/>
              </a:ext>
            </a:extLst>
          </p:cNvPr>
          <p:cNvSpPr/>
          <p:nvPr/>
        </p:nvSpPr>
        <p:spPr>
          <a:xfrm>
            <a:off x="5269524" y="2459420"/>
            <a:ext cx="1658814" cy="213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582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34D37-0E04-9391-4087-70C758B97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BDDF6-0819-E2C2-71E6-6D32C06D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74" y="17736"/>
            <a:ext cx="11186042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9070E-094C-2F10-9F80-E9F6BBE7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737074-5EA6-E728-82C1-3F9FBFA91F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503736" y="1463208"/>
            <a:ext cx="6213727" cy="24120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2846A4-8D32-2BCB-6740-8575899EDC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03736" y="4043724"/>
            <a:ext cx="6160180" cy="23126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6E6CE4-53AE-50F4-184C-C20440150A26}"/>
              </a:ext>
            </a:extLst>
          </p:cNvPr>
          <p:cNvSpPr txBox="1"/>
          <p:nvPr/>
        </p:nvSpPr>
        <p:spPr>
          <a:xfrm>
            <a:off x="477875" y="1359630"/>
            <a:ext cx="4889991" cy="639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implement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extended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model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testbed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With the extended collaborative mitigation model, operators started mitigation </a:t>
            </a:r>
            <a:r>
              <a:rPr lang="en-US" altLang="zh-CN" sz="2400" b="1" dirty="0">
                <a:solidFill>
                  <a:srgbClr val="7030A0"/>
                </a:solidFill>
              </a:rPr>
              <a:t>43% faster!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By inference, in the network, the mitigation time can be reduced from </a:t>
            </a:r>
            <a:r>
              <a:rPr lang="en-US" altLang="zh-CN" sz="2400" b="1" dirty="0">
                <a:solidFill>
                  <a:srgbClr val="7030A0"/>
                </a:solidFill>
              </a:rPr>
              <a:t>minute level to second level</a:t>
            </a:r>
            <a:r>
              <a:rPr lang="en-US" altLang="zh-CN" sz="2400" b="1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4924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412" y="2901950"/>
            <a:ext cx="11687175" cy="2731770"/>
          </a:xfrm>
        </p:spPr>
        <p:txBody>
          <a:bodyPr anchor="b" anchorCtr="0">
            <a:normAutofit/>
          </a:bodyPr>
          <a:lstStyle/>
          <a:p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Thanks!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Rounded Rectangle 7">
            <a:extLst>
              <a:ext uri="{FF2B5EF4-FFF2-40B4-BE49-F238E27FC236}">
                <a16:creationId xmlns:a16="http://schemas.microsoft.com/office/drawing/2014/main" id="{3C76C211-0C17-159F-B979-CB91D1DEAF9C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64820" y="2542540"/>
            <a:ext cx="10874767" cy="718820"/>
          </a:xfrm>
          <a:prstGeom prst="roundRect">
            <a:avLst>
              <a:gd name="adj" fmla="val 4684"/>
            </a:avLst>
          </a:prstGeom>
          <a:noFill/>
          <a:ln>
            <a:noFill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3">
                        <a:tint val="50000"/>
                        <a:satMod val="300000"/>
                      </a:schemeClr>
                    </a:gs>
                    <a:gs pos="35000">
                      <a:schemeClr val="accent3">
                        <a:tint val="37000"/>
                        <a:satMod val="300000"/>
                      </a:schemeClr>
                    </a:gs>
                    <a:gs pos="100000">
                      <a:schemeClr val="accent3"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</a14:hiddenFill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7046" tIns="43522" rIns="87046" bIns="43522"/>
          <a:lstStyle/>
          <a:p>
            <a:pPr marL="0" lvl="1" indent="0">
              <a:spcBef>
                <a:spcPts val="12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Arial" panose="020B0604020202090204" pitchFamily="34" charset="0"/>
                <a:sym typeface="+mn-ea"/>
              </a:rPr>
              <a:t>For more details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Arial" panose="020B0604020202090204" pitchFamily="34" charset="0"/>
                <a:sym typeface="+mn-ea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Arial" panose="020B0604020202090204" pitchFamily="34" charset="0"/>
                <a:sym typeface="+mn-ea"/>
              </a:rPr>
              <a:t>Please see </a:t>
            </a:r>
            <a:r>
              <a:rPr lang="en-US" altLang="zh-CN" sz="2800" b="1" u="sng" dirty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Arial" panose="020B0604020202090204" pitchFamily="34" charset="0"/>
                <a:sym typeface="+mn-ea"/>
              </a:rPr>
              <a:t>draft-cui-dots-extended-yang-01</a:t>
            </a:r>
          </a:p>
          <a:p>
            <a:pPr marL="0" lvl="1" indent="0">
              <a:spcBef>
                <a:spcPts val="1200"/>
              </a:spcBef>
              <a:defRPr/>
            </a:pPr>
            <a:endParaRPr lang="en-US" altLang="zh-CN" sz="2800" b="1" u="sng" dirty="0">
              <a:solidFill>
                <a:schemeClr val="tx1"/>
              </a:solidFill>
              <a:latin typeface="Arial" panose="020B0604020202090204" pitchFamily="34" charset="0"/>
              <a:ea typeface="宋体" pitchFamily="2" charset="-122"/>
              <a:cs typeface="Arial" panose="020B0604020202090204" pitchFamily="3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gyOTUxOWI0M2IzNDg2M2E5MjczNzI3NTc3ODIxNGYifQ=="/>
  <p:tag name="KSO_WPP_MARK_KEY" val="b996dd70-043e-46cb-9a44-3e15d9e080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4622</TotalTime>
  <Words>340</Words>
  <Application>Microsoft Office PowerPoint</Application>
  <PresentationFormat>宽屏</PresentationFormat>
  <Paragraphs>45</Paragraphs>
  <Slides>9</Slides>
  <Notes>9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Cambria Math</vt:lpstr>
      <vt:lpstr>Wingdings</vt:lpstr>
      <vt:lpstr>Office 主题</vt:lpstr>
      <vt:lpstr>The Extended YANG Data Model for DOTS Used in DDoS Mitigation</vt:lpstr>
      <vt:lpstr>DDoS attack trends </vt:lpstr>
      <vt:lpstr>Challenges of DDoS Mitigation</vt:lpstr>
      <vt:lpstr>Collaborative Mitigation is Needed!</vt:lpstr>
      <vt:lpstr>Collaborative Mitigation is Needed!</vt:lpstr>
      <vt:lpstr>An Example Scenario</vt:lpstr>
      <vt:lpstr>Extended YANG Data Model for DOTS</vt:lpstr>
      <vt:lpstr>Validation Results</vt:lpstr>
      <vt:lpstr> 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SAV-based Anti-DDoS Architecture (SAV-D)</dc:title>
  <dc:creator>Linbo Hui</dc:creator>
  <cp:lastModifiedBy>t44</cp:lastModifiedBy>
  <cp:revision>160</cp:revision>
  <cp:lastPrinted>2023-03-28T07:37:00Z</cp:lastPrinted>
  <dcterms:created xsi:type="dcterms:W3CDTF">2023-03-14T09:13:00Z</dcterms:created>
  <dcterms:modified xsi:type="dcterms:W3CDTF">2024-03-17T01:06:11Z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40065DD01D53493C9585F52C245F185E</vt:lpwstr>
  </property>
  <property fmtid="{D5CDD505-2E9C-101B-9397-08002B2CF9AE}" pid="3" name="KSOProductBuildVer">
    <vt:lpwstr>2052-11.1.0.13703</vt:lpwstr>
  </property>
</Properties>
</file>