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7"/>
  </p:notesMasterIdLst>
  <p:sldIdLst>
    <p:sldId id="276" r:id="rId3"/>
    <p:sldId id="257" r:id="rId4"/>
    <p:sldId id="258" r:id="rId5"/>
    <p:sldId id="260" r:id="rId6"/>
  </p:sldIdLst>
  <p:sldSz cx="9144000" cy="5143500" type="screen16x9"/>
  <p:notesSz cx="6858000" cy="9144000"/>
  <p:embeddedFontLst>
    <p:embeddedFont>
      <p:font typeface="Helvetica 75 Bold" panose="020B0804020202020204" pitchFamily="34" charset="0"/>
      <p:bold r:id="rId8"/>
    </p:embeddedFont>
    <p:embeddedFont>
      <p:font typeface="Inter" panose="020B0604020202020204" charset="0"/>
      <p:regular r:id="rId9"/>
      <p:bold r:id="rId10"/>
      <p:italic r:id="rId11"/>
      <p:boldItalic r:id="rId12"/>
    </p:embeddedFont>
    <p:embeddedFont>
      <p:font typeface="Montserrat" panose="00000500000000000000" pitchFamily="2" charset="0"/>
      <p:regular r:id="rId13"/>
      <p:bold r:id="rId14"/>
      <p:italic r:id="rId15"/>
      <p:boldItalic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  <p:embeddedFont>
      <p:font typeface="Open Sans Medium" panose="020B0604020202020204" charset="0"/>
      <p:regular r:id="rId21"/>
      <p:bold r:id="rId22"/>
      <p:italic r:id="rId23"/>
      <p:boldItalic r:id="rId24"/>
    </p:embeddedFont>
    <p:embeddedFont>
      <p:font typeface="Open Sans SemiBold" panose="020B0706030804020204" pitchFamily="34" charset="0"/>
      <p:bold r:id="rId25"/>
    </p:embeddedFont>
    <p:embeddedFont>
      <p:font typeface="Roboto" panose="020000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4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044" y="120"/>
      </p:cViewPr>
      <p:guideLst>
        <p:guide orient="horz" pos="164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1.xml"/><Relationship Id="rId21" Type="http://schemas.openxmlformats.org/officeDocument/2006/relationships/font" Target="fonts/font14.fntdata"/><Relationship Id="rId34" Type="http://schemas.microsoft.com/office/2016/11/relationships/changesInfo" Target="changesInfos/changesInfo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presProps" Target="presProps.xml"/><Relationship Id="rId8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UCADAIR Mohamed INNOV/NET" userId="2acbca90-6db1-4111-98c4-832797dda751" providerId="ADAL" clId="{4F93B282-C25B-41D9-9F46-D8A159C0F759}"/>
    <pc:docChg chg="custSel modSld">
      <pc:chgData name="BOUCADAIR Mohamed INNOV/NET" userId="2acbca90-6db1-4111-98c4-832797dda751" providerId="ADAL" clId="{4F93B282-C25B-41D9-9F46-D8A159C0F759}" dt="2025-10-30T11:36:47.682" v="58" actId="20577"/>
      <pc:docMkLst>
        <pc:docMk/>
      </pc:docMkLst>
      <pc:sldChg chg="addSp delSp modSp mod">
        <pc:chgData name="BOUCADAIR Mohamed INNOV/NET" userId="2acbca90-6db1-4111-98c4-832797dda751" providerId="ADAL" clId="{4F93B282-C25B-41D9-9F46-D8A159C0F759}" dt="2025-10-30T11:35:39.473" v="4" actId="1076"/>
        <pc:sldMkLst>
          <pc:docMk/>
          <pc:sldMk cId="4281018982" sldId="260"/>
        </pc:sldMkLst>
        <pc:picChg chg="del">
          <ac:chgData name="BOUCADAIR Mohamed INNOV/NET" userId="2acbca90-6db1-4111-98c4-832797dda751" providerId="ADAL" clId="{4F93B282-C25B-41D9-9F46-D8A159C0F759}" dt="2025-10-30T10:52:44.978" v="0" actId="478"/>
          <ac:picMkLst>
            <pc:docMk/>
            <pc:sldMk cId="4281018982" sldId="260"/>
            <ac:picMk id="5" creationId="{BB152636-97DF-10E2-4605-B83DBE98593D}"/>
          </ac:picMkLst>
        </pc:picChg>
        <pc:picChg chg="add mod">
          <ac:chgData name="BOUCADAIR Mohamed INNOV/NET" userId="2acbca90-6db1-4111-98c4-832797dda751" providerId="ADAL" clId="{4F93B282-C25B-41D9-9F46-D8A159C0F759}" dt="2025-10-30T11:35:39.473" v="4" actId="1076"/>
          <ac:picMkLst>
            <pc:docMk/>
            <pc:sldMk cId="4281018982" sldId="260"/>
            <ac:picMk id="6" creationId="{C4AB26A4-272A-B2D7-B3E1-E8F018C000C0}"/>
          </ac:picMkLst>
        </pc:picChg>
      </pc:sldChg>
      <pc:sldChg chg="modSp mod">
        <pc:chgData name="BOUCADAIR Mohamed INNOV/NET" userId="2acbca90-6db1-4111-98c4-832797dda751" providerId="ADAL" clId="{4F93B282-C25B-41D9-9F46-D8A159C0F759}" dt="2025-10-30T11:36:47.682" v="58" actId="20577"/>
        <pc:sldMkLst>
          <pc:docMk/>
          <pc:sldMk cId="0" sldId="276"/>
        </pc:sldMkLst>
        <pc:spChg chg="mod">
          <ac:chgData name="BOUCADAIR Mohamed INNOV/NET" userId="2acbca90-6db1-4111-98c4-832797dda751" providerId="ADAL" clId="{4F93B282-C25B-41D9-9F46-D8A159C0F759}" dt="2025-10-30T11:36:47.682" v="58" actId="20577"/>
          <ac:spMkLst>
            <pc:docMk/>
            <pc:sldMk cId="0" sldId="276"/>
            <ac:spMk id="2" creationId="{87CFB194-3778-2C13-73F3-088D1012F1B1}"/>
          </ac:spMkLst>
        </pc:spChg>
        <pc:spChg chg="mod">
          <ac:chgData name="BOUCADAIR Mohamed INNOV/NET" userId="2acbca90-6db1-4111-98c4-832797dda751" providerId="ADAL" clId="{4F93B282-C25B-41D9-9F46-D8A159C0F759}" dt="2025-10-30T11:36:17.310" v="37" actId="1076"/>
          <ac:spMkLst>
            <pc:docMk/>
            <pc:sldMk cId="0" sldId="276"/>
            <ac:spMk id="100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120/materials/slides-120-eodir-sessb-note-well-dos-and-dont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7" name="Google Shape;97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7179d949db_7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7179d949db_7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2424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IETF Note Well should be shown at the start of every IETF working session. The guidance below is </a:t>
            </a:r>
            <a:r>
              <a:rPr lang="en-US" sz="1200" u="sng">
                <a:solidFill>
                  <a:srgbClr val="1976D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adapted from IETF legal counsel presentation during IETF 120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1B5E20"/>
                </a:solidFill>
                <a:highlight>
                  <a:srgbClr val="E8F5E9"/>
                </a:highlight>
                <a:latin typeface="Roboto"/>
                <a:ea typeface="Roboto"/>
                <a:cs typeface="Roboto"/>
                <a:sym typeface="Roboto"/>
              </a:rPr>
              <a:t>DO</a:t>
            </a:r>
            <a:endParaRPr sz="1200">
              <a:solidFill>
                <a:srgbClr val="1B5E20"/>
              </a:solidFill>
              <a:highlight>
                <a:srgbClr val="E8F5E9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make sure people have enough time to read through the slide before you move on,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give a high-level summary of what’s covered in the Note Well: “IETF policies on conduct, privacy and IPR.”,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encourage people to read through all the linked policies &amp; documents in detail before participating or contributing,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 explain where people can direct questions or concerns (IETF Executive Director or Ombudsteam).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>
                <a:solidFill>
                  <a:srgbClr val="B33F00"/>
                </a:solidFill>
                <a:highlight>
                  <a:srgbClr val="FFF3E0"/>
                </a:highlight>
                <a:latin typeface="Roboto"/>
                <a:ea typeface="Roboto"/>
                <a:cs typeface="Roboto"/>
                <a:sym typeface="Roboto"/>
              </a:rPr>
              <a:t>DON'T</a:t>
            </a:r>
            <a:endParaRPr sz="1200">
              <a:solidFill>
                <a:srgbClr val="B33F00"/>
              </a:solidFill>
              <a:highlight>
                <a:srgbClr val="FFF3E0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dismiss the importance or relevance of any of the information on the Note Well.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interpret the meaning or get into the substance of any of the topics or content of the policies.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communicate that the Note Well conveys all the information participants need to know.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"/>
              <a:buFont typeface="Roboto"/>
              <a:buAutoNum type="arabicPeriod"/>
            </a:pPr>
            <a:r>
              <a:rPr lang="en-US" sz="12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rPr>
              <a:t>Don’t address questions or concerns in the meeting itself.</a:t>
            </a: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rgbClr val="42424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a9a795ffb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ga9a795ffbb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2D3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754464" y="2104950"/>
            <a:ext cx="7635072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Inter"/>
              <a:buNone/>
              <a:defRPr sz="4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0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25" y="4147975"/>
            <a:ext cx="9144001" cy="9957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40438" y="4312261"/>
            <a:ext cx="1256176" cy="667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"/>
              <a:buNone/>
              <a:defRPr sz="4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69" name="Google Shape;69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4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2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Font typeface="Montserrat"/>
              <a:buChar char="■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5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6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6"/>
          <p:cNvSpPr/>
          <p:nvPr/>
        </p:nvSpPr>
        <p:spPr>
          <a:xfrm rot="5400000">
            <a:off x="1946462" y="2517713"/>
            <a:ext cx="5142825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42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1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 rot="10800000" flipH="1">
            <a:off x="0" y="-75"/>
            <a:ext cx="9144000" cy="4695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7"/>
          <p:cNvSpPr/>
          <p:nvPr/>
        </p:nvSpPr>
        <p:spPr>
          <a:xfrm rot="10800000" flipH="1">
            <a:off x="0" y="4622800"/>
            <a:ext cx="9144000" cy="7402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rgbClr val="002D3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471900" y="218223"/>
            <a:ext cx="8222100" cy="1288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Inter"/>
              <a:buNone/>
              <a:defRPr sz="36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8222100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9AD4C"/>
          </p15:clr>
        </p15:guide>
        <p15:guide id="2" pos="2880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rgbClr val="002D3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i="0" u="none" strike="noStrike" cap="none"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bg>
      <p:bgPr>
        <a:solidFill>
          <a:srgbClr val="002D3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1685999"/>
            <a:ext cx="9144000" cy="1086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71900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■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●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nter"/>
              <a:buChar char="○"/>
              <a:defRPr sz="140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694249" y="1919074"/>
            <a:ext cx="3999901" cy="27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 title" type="titleOnly">
  <p:cSld name="TITLE_ONLY">
    <p:bg>
      <p:bgPr>
        <a:solidFill>
          <a:srgbClr val="002D3C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 rot="10800000" flipH="1">
            <a:off x="0" y="770474"/>
            <a:ext cx="9144000" cy="438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58699" y="61427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Inter"/>
              <a:buNone/>
              <a:defRPr sz="24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Inter"/>
              <a:buNone/>
              <a:defRPr sz="320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60950" y="1001775"/>
            <a:ext cx="8222100" cy="3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002D3C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●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○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Inter"/>
              <a:buChar char="■"/>
              <a:defRPr sz="1800" i="0" u="none" strike="noStrike" cap="none">
                <a:solidFill>
                  <a:srgbClr val="73737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i="0" u="none" strike="noStrike" cap="none">
                <a:solidFill>
                  <a:srgbClr val="737373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 rot="10800000" flipH="1">
            <a:off x="0" y="656300"/>
            <a:ext cx="9144000" cy="447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>
            <a:off x="0" y="65635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None/>
              <a:defRPr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44" name="Google Shape;44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22625" y="4520234"/>
            <a:ext cx="830437" cy="474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38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4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9" name="Google Shape;49;p10"/>
          <p:cNvSpPr/>
          <p:nvPr/>
        </p:nvSpPr>
        <p:spPr>
          <a:xfrm>
            <a:off x="-125" y="4147975"/>
            <a:ext cx="9144000" cy="9956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" name="Google Shape;50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655588" y="4312262"/>
            <a:ext cx="942131" cy="50034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/>
        </p:nvSpPr>
        <p:spPr>
          <a:xfrm>
            <a:off x="381005" y="4507324"/>
            <a:ext cx="2750400" cy="27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Making the Internet work better</a:t>
            </a:r>
            <a:endParaRPr sz="12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 rot="10800000" flipH="1">
            <a:off x="0" y="1685925"/>
            <a:ext cx="9144000" cy="34575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1"/>
          <p:cNvSpPr/>
          <p:nvPr/>
        </p:nvSpPr>
        <p:spPr>
          <a:xfrm>
            <a:off x="0" y="1686000"/>
            <a:ext cx="9144000" cy="108675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27500" y="1794600"/>
            <a:ext cx="80664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2D3C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2D3C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78789" y="4689588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04725" y="4520225"/>
            <a:ext cx="618862" cy="35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813" cy="335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100" i="0" u="none" strike="noStrike" cap="none">
                <a:solidFill>
                  <a:srgbClr val="73737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9ABD7B0-9266-FFA9-AD2A-B05430B38F3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4958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>
                    <a:alpha val="50000"/>
                  </a:srgbClr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2D3C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A458098-101D-3973-DE0F-A1E59544701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25913" y="4958080"/>
            <a:ext cx="9207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fr-FR" sz="800">
                <a:solidFill>
                  <a:srgbClr val="ED7D31">
                    <a:alpha val="50000"/>
                  </a:srgbClr>
                </a:solidFill>
                <a:latin typeface="Helvetica 75 Bold" panose="020B0804020202020204" pitchFamily="34" charset="0"/>
              </a:rPr>
              <a:t>Orange Restricted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754475" y="1217444"/>
            <a:ext cx="76350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pen Sans"/>
              <a:buNone/>
            </a:pPr>
            <a:r>
              <a:rPr lang="en-US" sz="3600" dirty="0">
                <a:latin typeface="Inter"/>
                <a:ea typeface="Inter"/>
                <a:cs typeface="Inter"/>
                <a:sym typeface="Inter"/>
              </a:rPr>
              <a:t>OPSAREA Open Meeting</a:t>
            </a:r>
            <a:endParaRPr sz="36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54475" y="716111"/>
            <a:ext cx="49869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November 06, 2025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94650" y="4322350"/>
            <a:ext cx="37836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Internet Engineering Task Force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© 2025 IETF Trust 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Inter"/>
                <a:ea typeface="Inter"/>
                <a:cs typeface="Inter"/>
                <a:sym typeface="Inter"/>
              </a:rPr>
              <a:t>Production by </a:t>
            </a:r>
            <a:r>
              <a:rPr lang="en-US" sz="1200" dirty="0" err="1">
                <a:latin typeface="Inter"/>
                <a:ea typeface="Inter"/>
                <a:cs typeface="Inter"/>
                <a:sym typeface="Inter"/>
              </a:rPr>
              <a:t>Meetecho</a:t>
            </a:r>
            <a:endParaRPr sz="1200" dirty="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754475" y="3414667"/>
            <a:ext cx="5724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FFF2CC"/>
                </a:solidFill>
                <a:latin typeface="Inter"/>
                <a:ea typeface="Inter"/>
                <a:cs typeface="Inter"/>
                <a:sym typeface="Inter"/>
              </a:rPr>
              <a:t>This session is being recorded</a:t>
            </a:r>
            <a:endParaRPr sz="2400" dirty="0">
              <a:solidFill>
                <a:srgbClr val="FFF2CC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" name="Google Shape;100;p19">
            <a:extLst>
              <a:ext uri="{FF2B5EF4-FFF2-40B4-BE49-F238E27FC236}">
                <a16:creationId xmlns:a16="http://schemas.microsoft.com/office/drawing/2014/main" id="{87CFB194-3778-2C13-73F3-088D1012F1B1}"/>
              </a:ext>
            </a:extLst>
          </p:cNvPr>
          <p:cNvSpPr txBox="1"/>
          <p:nvPr/>
        </p:nvSpPr>
        <p:spPr>
          <a:xfrm>
            <a:off x="834942" y="2452347"/>
            <a:ext cx="6331663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OPS ADs: M. Boucadair &amp; M. Jethanandani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Montserrat"/>
              <a:buNone/>
            </a:pPr>
            <a:r>
              <a:rPr lang="en-US" sz="2100" dirty="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Minutes: T. Graf</a:t>
            </a:r>
            <a:endParaRPr sz="1100" dirty="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01925" y="16350"/>
            <a:ext cx="8523000" cy="60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 SemiBold"/>
              <a:buNone/>
            </a:pPr>
            <a:r>
              <a:rPr lang="en-US" sz="2400">
                <a:latin typeface="Inter"/>
                <a:ea typeface="Inter"/>
                <a:cs typeface="Inter"/>
                <a:sym typeface="Inter"/>
              </a:rPr>
              <a:t>Note Well</a:t>
            </a:r>
            <a:endParaRPr sz="240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311700" y="740167"/>
            <a:ext cx="8520600" cy="4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700" rIns="91400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By participating in the IETF you agree to follow IETF processes and policies. This Note Well is a reminder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some of those policies. For a linked version of this text, please visit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www.ietf.org/note-well 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or use the QR code below.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participants are expected to behave in a professional manner and extend respect and courtesy to their colleagues at all times (see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7154: IETF Guidelines for Conduct and IETF Anti-Harassment Policy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 If you have any concerns about behavior, please contact the </a:t>
            </a:r>
            <a:r>
              <a:rPr lang="en-US" sz="1200" i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Ombudsteam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who have a duty of confidentiality and extensive powers to act, as set out in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7776: IETF Anti-Harassment Procedures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If you are aware that any IETF contribution (as defined in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5378: Rights Contributors Provide to the IETF Trust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 is covered by patents or patent applications that are owned or controlled by you, your employer or your sponsor, you must disclose that fact, or not participate in the discussion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(see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8179: Intellectual Property Rights in IETF Technology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detailed process information consult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2026: Internet Standards Process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 i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RFC 2418: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Working Group Guidelines and Procedures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and updates to those.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IETF routinely makes public written, audio, video, and photographic records </a:t>
            </a:r>
            <a:b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of IETF activities, including your personal information as set out in the </a:t>
            </a:r>
            <a:r>
              <a:rPr lang="en-US" sz="1200" b="1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IETF Privacy Statement</a:t>
            </a: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endParaRPr sz="1200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US" sz="12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For advice, please talk to Working Group chairs or Area Directors.</a:t>
            </a:r>
            <a:endParaRPr sz="12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9875" y="3038675"/>
            <a:ext cx="1383300" cy="13833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471900" y="218223"/>
            <a:ext cx="8222100" cy="12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</a:pPr>
            <a:r>
              <a:rPr lang="en-US"/>
              <a:t>IETF 124 Meeting Tips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115" name="Google Shape;115;p21"/>
          <p:cNvSpPr txBox="1">
            <a:spLocks noGrp="1"/>
          </p:cNvSpPr>
          <p:nvPr>
            <p:ph type="body" idx="1"/>
          </p:nvPr>
        </p:nvSpPr>
        <p:spPr>
          <a:xfrm>
            <a:off x="331800" y="1896950"/>
            <a:ext cx="8480400" cy="27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/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</a:rPr>
              <a:t>In-person participants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Make sure to sign into the session via Datatracker or the QR Code in this session.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Use Meetecho (usually the “Meetecho lite”) client to join the queue, show hands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 i="1">
                <a:solidFill>
                  <a:srgbClr val="000000"/>
                </a:solidFill>
              </a:rPr>
              <a:t>Keep audio and video off if not using the onsite version.</a:t>
            </a: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</a:rPr>
              <a:t>Remote participants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Make sure your audio and video are off unless you are chairing or presenting during a session.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Use of a headset is strongly recommended.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rgbClr val="000000"/>
                </a:solidFill>
              </a:rPr>
              <a:t>All participants</a:t>
            </a:r>
            <a:endParaRPr sz="1600" b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-US" sz="1600">
                <a:solidFill>
                  <a:srgbClr val="000000"/>
                </a:solidFill>
              </a:rPr>
              <a:t>State your name each time you begin speaking in the queue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 b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16" name="Google Shape;116;p21"/>
          <p:cNvSpPr txBox="1">
            <a:spLocks noGrp="1"/>
          </p:cNvSpPr>
          <p:nvPr>
            <p:ph type="sldNum" idx="12"/>
          </p:nvPr>
        </p:nvSpPr>
        <p:spPr>
          <a:xfrm>
            <a:off x="8735428" y="4724798"/>
            <a:ext cx="336900" cy="3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17" name="Google Shape;117;p21"/>
          <p:cNvSpPr txBox="1"/>
          <p:nvPr/>
        </p:nvSpPr>
        <p:spPr>
          <a:xfrm>
            <a:off x="1709550" y="218225"/>
            <a:ext cx="5724900" cy="6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E599"/>
                </a:solidFill>
                <a:latin typeface="Montserrat"/>
                <a:ea typeface="Montserrat"/>
                <a:cs typeface="Montserrat"/>
                <a:sym typeface="Montserrat"/>
              </a:rPr>
              <a:t>This session is being recorded</a:t>
            </a:r>
            <a:endParaRPr sz="2400">
              <a:solidFill>
                <a:srgbClr val="FFE5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93725" y="3813950"/>
            <a:ext cx="1818475" cy="810300"/>
          </a:xfrm>
          <a:prstGeom prst="rect">
            <a:avLst/>
          </a:prstGeom>
          <a:noFill/>
          <a:ln>
            <a:noFill/>
          </a:ln>
          <a:effectLst>
            <a:outerShdw blurRad="114300" dist="19050" dir="30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272182-2298-B3BA-EF0F-BD3CF25B7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6FC20A-2180-E869-9E40-A021643902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C4AB26A4-272A-B2D7-B3E1-E8F018C00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913" y="1797990"/>
            <a:ext cx="6610174" cy="309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1898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ETF Templat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terial">
  <a:themeElements>
    <a:clrScheme name="Material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6c818a6-e1a0-4a6e-a969-20d857c5dc62}" enabled="1" method="Standard" siteId="{90c7a20a-f34b-40bf-bc48-b9253b6f5d20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570</Words>
  <Application>Microsoft Office PowerPoint</Application>
  <PresentationFormat>Affichage à l'écran (16:9)</PresentationFormat>
  <Paragraphs>41</Paragraphs>
  <Slides>4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4</vt:i4>
      </vt:variant>
    </vt:vector>
  </HeadingPairs>
  <TitlesOfParts>
    <vt:vector size="14" baseType="lpstr">
      <vt:lpstr>Roboto</vt:lpstr>
      <vt:lpstr>Open Sans SemiBold</vt:lpstr>
      <vt:lpstr>Open Sans</vt:lpstr>
      <vt:lpstr>Montserrat</vt:lpstr>
      <vt:lpstr>Helvetica 75 Bold</vt:lpstr>
      <vt:lpstr>Inter</vt:lpstr>
      <vt:lpstr>Arial</vt:lpstr>
      <vt:lpstr>Open Sans Medium</vt:lpstr>
      <vt:lpstr>Material</vt:lpstr>
      <vt:lpstr>IETF Template</vt:lpstr>
      <vt:lpstr>OPSAREA Open Meeting</vt:lpstr>
      <vt:lpstr>Note Well</vt:lpstr>
      <vt:lpstr>IETF 124 Meeting Tips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BOUCADAIR Mohamed INNOV/NET</dc:creator>
  <cp:lastModifiedBy>BOUCADAIR Mohamed INNOV/NET</cp:lastModifiedBy>
  <cp:revision>1</cp:revision>
  <dcterms:modified xsi:type="dcterms:W3CDTF">2025-10-30T11:36:53Z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Material:3\IETF Template:3</vt:lpwstr>
  </property>
  <property fmtid="{D5CDD505-2E9C-101B-9397-08002B2CF9AE}" pid="3" name="ClassificationContentMarkingFooterText">
    <vt:lpwstr>Orange Restricted</vt:lpwstr>
  </property>
</Properties>
</file>