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49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1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66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68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9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63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91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95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57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8EFB-876E-48E0-B1E2-36F06FC4F705}" type="datetimeFigureOut">
              <a:rPr lang="es-ES" smtClean="0"/>
              <a:t>24/10/2019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2840-408A-42F4-91C4-CE3586C57E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7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Topology</a:t>
            </a:r>
            <a:r>
              <a:rPr lang="es-ES" dirty="0" smtClean="0"/>
              <a:t> and L3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relation</a:t>
            </a:r>
            <a:r>
              <a:rPr lang="es-ES" dirty="0" smtClean="0"/>
              <a:t> </a:t>
            </a:r>
            <a:r>
              <a:rPr lang="es-ES" dirty="0" err="1" smtClean="0"/>
              <a:t>proposal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5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Example network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228034" y="2063285"/>
            <a:ext cx="1410788" cy="9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5319037" y="2020253"/>
            <a:ext cx="1410788" cy="9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2357438" y="1549054"/>
            <a:ext cx="128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Node</a:t>
            </a:r>
            <a:r>
              <a:rPr lang="es-ES" dirty="0" smtClean="0"/>
              <a:t> PE-1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8410040" y="2063285"/>
            <a:ext cx="1410788" cy="9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8553178" y="1549054"/>
            <a:ext cx="12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Node</a:t>
            </a:r>
            <a:r>
              <a:rPr lang="es-ES" dirty="0" smtClean="0"/>
              <a:t> PE-2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547360" y="148613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Node</a:t>
            </a:r>
            <a:r>
              <a:rPr lang="es-ES" dirty="0" smtClean="0"/>
              <a:t> P-A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3517751" y="2366684"/>
            <a:ext cx="376517" cy="2581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972588" y="2183803"/>
            <a:ext cx="376517" cy="258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972587" y="2642459"/>
            <a:ext cx="376517" cy="258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9632569" y="2235853"/>
            <a:ext cx="376517" cy="258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9632568" y="2638935"/>
            <a:ext cx="376517" cy="258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5073671" y="2359051"/>
            <a:ext cx="376517" cy="2581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8266777" y="2373304"/>
            <a:ext cx="376517" cy="2581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/>
          <p:cNvCxnSpPr>
            <a:stCxn id="3" idx="3"/>
            <a:endCxn id="15" idx="1"/>
          </p:cNvCxnSpPr>
          <p:nvPr/>
        </p:nvCxnSpPr>
        <p:spPr>
          <a:xfrm flipV="1">
            <a:off x="3894268" y="2488143"/>
            <a:ext cx="1179403" cy="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19" idx="3"/>
            <a:endCxn id="17" idx="1"/>
          </p:cNvCxnSpPr>
          <p:nvPr/>
        </p:nvCxnSpPr>
        <p:spPr>
          <a:xfrm flipV="1">
            <a:off x="6947849" y="2502396"/>
            <a:ext cx="1318928" cy="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571332" y="2402083"/>
            <a:ext cx="376517" cy="2581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46159" y="1345102"/>
            <a:ext cx="1713716" cy="8047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Customer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Site</a:t>
            </a:r>
            <a:r>
              <a:rPr lang="es-ES" dirty="0" smtClean="0">
                <a:solidFill>
                  <a:schemeClr val="tx1"/>
                </a:solidFill>
              </a:rPr>
              <a:t> A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4" name="Conector recto 23"/>
          <p:cNvCxnSpPr>
            <a:endCxn id="10" idx="1"/>
          </p:cNvCxnSpPr>
          <p:nvPr/>
        </p:nvCxnSpPr>
        <p:spPr>
          <a:xfrm>
            <a:off x="1297363" y="2059585"/>
            <a:ext cx="675225" cy="253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375507" y="3447504"/>
            <a:ext cx="1713716" cy="8047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Customer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Site</a:t>
            </a:r>
            <a:r>
              <a:rPr lang="es-ES" dirty="0" smtClean="0">
                <a:solidFill>
                  <a:schemeClr val="tx1"/>
                </a:solidFill>
              </a:rPr>
              <a:t> B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8" name="Conector recto 27"/>
          <p:cNvCxnSpPr>
            <a:stCxn id="14" idx="3"/>
          </p:cNvCxnSpPr>
          <p:nvPr/>
        </p:nvCxnSpPr>
        <p:spPr>
          <a:xfrm>
            <a:off x="10009085" y="2768027"/>
            <a:ext cx="898401" cy="7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1854925" y="1220100"/>
            <a:ext cx="0" cy="44548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10171611" y="1000548"/>
            <a:ext cx="0" cy="44548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4269343" y="3847551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err="1" smtClean="0"/>
              <a:t>provider</a:t>
            </a:r>
            <a:r>
              <a:rPr lang="es-ES" dirty="0" smtClean="0"/>
              <a:t> </a:t>
            </a:r>
            <a:r>
              <a:rPr lang="es-ES" dirty="0" err="1" smtClean="0"/>
              <a:t>domain</a:t>
            </a:r>
            <a:endParaRPr lang="es-ES" dirty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1972587" y="4585770"/>
            <a:ext cx="740453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6323" y="5403864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L1-node-topology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2243705" y="5120640"/>
            <a:ext cx="1410788" cy="9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6604912" y="5120640"/>
            <a:ext cx="1410788" cy="9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2685559" y="549911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PE-1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056871" y="54991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P-A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9695915" y="5120640"/>
            <a:ext cx="1410788" cy="9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233120" y="2254311"/>
            <a:ext cx="121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UNI-</a:t>
            </a:r>
            <a:r>
              <a:rPr lang="es-ES" dirty="0" err="1" smtClean="0"/>
              <a:t>Topology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2237338" y="2109586"/>
            <a:ext cx="1410788" cy="9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10009423" y="540386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PE-2</a:t>
            </a:r>
            <a:endParaRPr lang="es-ES" dirty="0"/>
          </a:p>
        </p:txBody>
      </p:sp>
      <p:cxnSp>
        <p:nvCxnSpPr>
          <p:cNvPr id="14" name="Conector recto 13"/>
          <p:cNvCxnSpPr>
            <a:stCxn id="11" idx="2"/>
            <a:endCxn id="5" idx="0"/>
          </p:cNvCxnSpPr>
          <p:nvPr/>
        </p:nvCxnSpPr>
        <p:spPr>
          <a:xfrm>
            <a:off x="2942732" y="3045366"/>
            <a:ext cx="6367" cy="20752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949098" y="1790611"/>
            <a:ext cx="14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Node</a:t>
            </a:r>
            <a:r>
              <a:rPr lang="es-ES" dirty="0" smtClean="0"/>
              <a:t> PE-1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1972588" y="2183803"/>
            <a:ext cx="376517" cy="258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972587" y="2642459"/>
            <a:ext cx="376517" cy="258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2594442" y="882004"/>
            <a:ext cx="709313" cy="4937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VPN </a:t>
            </a:r>
            <a:r>
              <a:rPr lang="es-ES" sz="1200" dirty="0" err="1" smtClean="0">
                <a:solidFill>
                  <a:schemeClr val="tx1"/>
                </a:solidFill>
              </a:rPr>
              <a:t>node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9516624" y="2254311"/>
            <a:ext cx="1410788" cy="93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9135584" y="1906205"/>
            <a:ext cx="13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Node</a:t>
            </a:r>
            <a:r>
              <a:rPr lang="es-ES" dirty="0" smtClean="0"/>
              <a:t> PE-2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10828799" y="2365460"/>
            <a:ext cx="376517" cy="258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10828799" y="2832732"/>
            <a:ext cx="376517" cy="2581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/>
          <p:cNvCxnSpPr/>
          <p:nvPr/>
        </p:nvCxnSpPr>
        <p:spPr>
          <a:xfrm>
            <a:off x="10378532" y="3045366"/>
            <a:ext cx="6367" cy="20752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10046652" y="1042149"/>
            <a:ext cx="709313" cy="4937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VPN </a:t>
            </a:r>
            <a:r>
              <a:rPr lang="es-ES" sz="1200" dirty="0" err="1" smtClean="0">
                <a:solidFill>
                  <a:schemeClr val="tx1"/>
                </a:solidFill>
              </a:rPr>
              <a:t>node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8" name="Conector recto 27"/>
          <p:cNvCxnSpPr>
            <a:stCxn id="21" idx="4"/>
            <a:endCxn id="11" idx="0"/>
          </p:cNvCxnSpPr>
          <p:nvPr/>
        </p:nvCxnSpPr>
        <p:spPr>
          <a:xfrm flipH="1">
            <a:off x="2942732" y="1375780"/>
            <a:ext cx="6367" cy="7338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10407676" y="1520505"/>
            <a:ext cx="6367" cy="7338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1442502" y="1012430"/>
            <a:ext cx="905825" cy="4937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Bearer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10789276" y="1405371"/>
            <a:ext cx="905825" cy="4937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Bearer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484506" y="18609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TP-1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1515534" y="2916449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TP-2</a:t>
            </a:r>
            <a:endParaRPr lang="es-ES" dirty="0"/>
          </a:p>
        </p:txBody>
      </p:sp>
      <p:cxnSp>
        <p:nvCxnSpPr>
          <p:cNvPr id="37" name="Conector recto 36"/>
          <p:cNvCxnSpPr>
            <a:stCxn id="33" idx="4"/>
            <a:endCxn id="16" idx="0"/>
          </p:cNvCxnSpPr>
          <p:nvPr/>
        </p:nvCxnSpPr>
        <p:spPr>
          <a:xfrm>
            <a:off x="1895415" y="1506206"/>
            <a:ext cx="265432" cy="6775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endCxn id="24" idx="0"/>
          </p:cNvCxnSpPr>
          <p:nvPr/>
        </p:nvCxnSpPr>
        <p:spPr>
          <a:xfrm flipH="1">
            <a:off x="11017058" y="1906205"/>
            <a:ext cx="213408" cy="459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161777" y="253660"/>
            <a:ext cx="1733638" cy="443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161777" y="219383"/>
            <a:ext cx="1810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err="1" smtClean="0"/>
              <a:t>Bearer</a:t>
            </a:r>
            <a:r>
              <a:rPr lang="es-ES" sz="1200" dirty="0" smtClean="0"/>
              <a:t> can </a:t>
            </a:r>
            <a:r>
              <a:rPr lang="es-ES" sz="1200" dirty="0" err="1" smtClean="0"/>
              <a:t>have</a:t>
            </a:r>
            <a:r>
              <a:rPr lang="es-ES" sz="1200" dirty="0" smtClean="0"/>
              <a:t> a </a:t>
            </a:r>
            <a:r>
              <a:rPr lang="es-ES" sz="1200" dirty="0" err="1" smtClean="0"/>
              <a:t>leafref</a:t>
            </a:r>
            <a:r>
              <a:rPr lang="es-ES" sz="1200" dirty="0" smtClean="0"/>
              <a:t> to a TP of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topology</a:t>
            </a:r>
            <a:endParaRPr lang="es-ES" sz="1200" dirty="0" smtClean="0"/>
          </a:p>
        </p:txBody>
      </p:sp>
      <p:sp>
        <p:nvSpPr>
          <p:cNvPr id="44" name="Rectángulo 43"/>
          <p:cNvSpPr/>
          <p:nvPr/>
        </p:nvSpPr>
        <p:spPr>
          <a:xfrm>
            <a:off x="3411985" y="387961"/>
            <a:ext cx="2110991" cy="555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3411985" y="353685"/>
            <a:ext cx="211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smtClean="0"/>
              <a:t>VPN </a:t>
            </a:r>
            <a:r>
              <a:rPr lang="es-ES" sz="1200" dirty="0" err="1" smtClean="0"/>
              <a:t>node</a:t>
            </a:r>
            <a:r>
              <a:rPr lang="es-ES" sz="1200" dirty="0" smtClean="0"/>
              <a:t> can </a:t>
            </a:r>
            <a:r>
              <a:rPr lang="es-ES" sz="1200" dirty="0" err="1" smtClean="0"/>
              <a:t>have</a:t>
            </a:r>
            <a:r>
              <a:rPr lang="es-ES" sz="1200" dirty="0" smtClean="0"/>
              <a:t> a </a:t>
            </a:r>
            <a:r>
              <a:rPr lang="es-ES" sz="1200" dirty="0" err="1" smtClean="0"/>
              <a:t>reference</a:t>
            </a:r>
            <a:r>
              <a:rPr lang="es-ES" sz="1200" dirty="0" smtClean="0"/>
              <a:t> to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node</a:t>
            </a:r>
            <a:r>
              <a:rPr lang="es-ES" sz="1200" dirty="0" smtClean="0"/>
              <a:t> of a </a:t>
            </a:r>
            <a:r>
              <a:rPr lang="es-ES" sz="1200" dirty="0" err="1" smtClean="0"/>
              <a:t>topology</a:t>
            </a:r>
            <a:endParaRPr lang="es-ES" sz="1200" dirty="0" smtClean="0"/>
          </a:p>
        </p:txBody>
      </p:sp>
      <p:sp>
        <p:nvSpPr>
          <p:cNvPr id="46" name="CuadroTexto 45"/>
          <p:cNvSpPr txBox="1"/>
          <p:nvPr/>
        </p:nvSpPr>
        <p:spPr>
          <a:xfrm>
            <a:off x="3024602" y="423367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Supporting</a:t>
            </a:r>
            <a:r>
              <a:rPr lang="es-ES" dirty="0" smtClean="0"/>
              <a:t> </a:t>
            </a:r>
            <a:r>
              <a:rPr lang="es-ES" dirty="0" err="1" smtClean="0"/>
              <a:t>node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8626129" y="373644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Supporting</a:t>
            </a:r>
            <a:r>
              <a:rPr lang="es-ES" dirty="0" smtClean="0"/>
              <a:t> </a:t>
            </a:r>
            <a:r>
              <a:rPr lang="es-ES" dirty="0" err="1" smtClean="0"/>
              <a:t>node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1190634" y="204566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TP-1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1221662" y="3101115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TP-2</a:t>
            </a:r>
            <a:endParaRPr lang="es-ES" dirty="0"/>
          </a:p>
        </p:txBody>
      </p:sp>
      <p:sp>
        <p:nvSpPr>
          <p:cNvPr id="50" name="Rectángulo 49"/>
          <p:cNvSpPr/>
          <p:nvPr/>
        </p:nvSpPr>
        <p:spPr>
          <a:xfrm>
            <a:off x="286794" y="3716960"/>
            <a:ext cx="1733638" cy="795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/>
          <p:cNvSpPr/>
          <p:nvPr/>
        </p:nvSpPr>
        <p:spPr>
          <a:xfrm>
            <a:off x="248208" y="3811766"/>
            <a:ext cx="1810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 smtClean="0"/>
              <a:t>UNI </a:t>
            </a:r>
            <a:r>
              <a:rPr lang="es-ES" sz="1200" dirty="0" err="1" smtClean="0"/>
              <a:t>topology</a:t>
            </a:r>
            <a:r>
              <a:rPr lang="es-ES" sz="1200" dirty="0" smtClean="0"/>
              <a:t> </a:t>
            </a:r>
            <a:r>
              <a:rPr lang="es-ES" sz="1200" dirty="0" err="1" smtClean="0"/>
              <a:t>contains</a:t>
            </a:r>
            <a:r>
              <a:rPr lang="es-ES" sz="1200" dirty="0" smtClean="0"/>
              <a:t> </a:t>
            </a:r>
            <a:r>
              <a:rPr lang="es-ES" sz="1200" dirty="0" err="1" smtClean="0"/>
              <a:t>just</a:t>
            </a:r>
            <a:r>
              <a:rPr lang="es-ES" sz="1200" dirty="0" smtClean="0"/>
              <a:t> PE </a:t>
            </a:r>
            <a:r>
              <a:rPr lang="es-ES" sz="1200" dirty="0" err="1" smtClean="0"/>
              <a:t>nodes</a:t>
            </a:r>
            <a:r>
              <a:rPr lang="es-ES" sz="1200" dirty="0" smtClean="0"/>
              <a:t> and </a:t>
            </a:r>
            <a:r>
              <a:rPr lang="es-ES" sz="1200" dirty="0" err="1" smtClean="0"/>
              <a:t>client</a:t>
            </a:r>
            <a:r>
              <a:rPr lang="es-ES" sz="1200" dirty="0" smtClean="0"/>
              <a:t> interfaces (</a:t>
            </a:r>
            <a:r>
              <a:rPr lang="es-ES" sz="1200" dirty="0" err="1" smtClean="0"/>
              <a:t>UNIs</a:t>
            </a:r>
            <a:r>
              <a:rPr lang="es-ES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7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1325563"/>
          </a:xfrm>
        </p:spPr>
        <p:txBody>
          <a:bodyPr/>
          <a:lstStyle/>
          <a:p>
            <a:r>
              <a:rPr lang="es-ES" dirty="0" err="1" smtClean="0"/>
              <a:t>Proposal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100" dirty="0"/>
              <a:t> </a:t>
            </a:r>
            <a:r>
              <a:rPr lang="es-ES" sz="1400" dirty="0"/>
              <a:t>+--</a:t>
            </a:r>
            <a:r>
              <a:rPr lang="es-ES" sz="1400" dirty="0" err="1"/>
              <a:t>rw</a:t>
            </a:r>
            <a:r>
              <a:rPr lang="es-ES" sz="1400" dirty="0"/>
              <a:t> </a:t>
            </a:r>
            <a:r>
              <a:rPr lang="es-ES" sz="1400" dirty="0" err="1"/>
              <a:t>vpn-nodes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           |  +--</a:t>
            </a:r>
            <a:r>
              <a:rPr lang="es-ES" sz="1400" dirty="0" err="1"/>
              <a:t>rw</a:t>
            </a:r>
            <a:r>
              <a:rPr lang="es-ES" sz="1400" dirty="0"/>
              <a:t> </a:t>
            </a:r>
            <a:r>
              <a:rPr lang="es-ES" sz="1400" dirty="0" err="1"/>
              <a:t>vpn-node</a:t>
            </a:r>
            <a:r>
              <a:rPr lang="es-ES" sz="1400" dirty="0"/>
              <a:t>* [</a:t>
            </a:r>
            <a:r>
              <a:rPr lang="es-ES" sz="1400" dirty="0" err="1"/>
              <a:t>vpn</a:t>
            </a:r>
            <a:r>
              <a:rPr lang="es-ES" sz="1400" dirty="0"/>
              <a:t>-</a:t>
            </a:r>
            <a:r>
              <a:rPr lang="es-ES" sz="1400" dirty="0" err="1"/>
              <a:t>node</a:t>
            </a:r>
            <a:r>
              <a:rPr lang="es-ES" sz="1400" dirty="0"/>
              <a:t>-id </a:t>
            </a:r>
            <a:r>
              <a:rPr lang="es-ES" sz="1400" dirty="0" err="1"/>
              <a:t>ne</a:t>
            </a:r>
            <a:r>
              <a:rPr lang="es-ES" sz="1400" dirty="0"/>
              <a:t>-id]</a:t>
            </a:r>
          </a:p>
          <a:p>
            <a:pPr marL="0" indent="0">
              <a:buNone/>
            </a:pPr>
            <a:r>
              <a:rPr lang="es-ES" sz="1400" dirty="0"/>
              <a:t>           |     +--</a:t>
            </a:r>
            <a:r>
              <a:rPr lang="es-ES" sz="1400" dirty="0" err="1"/>
              <a:t>rw</a:t>
            </a:r>
            <a:r>
              <a:rPr lang="es-ES" sz="1400" dirty="0"/>
              <a:t> </a:t>
            </a:r>
            <a:r>
              <a:rPr lang="es-ES" sz="1400" dirty="0" err="1"/>
              <a:t>vpn</a:t>
            </a:r>
            <a:r>
              <a:rPr lang="es-ES" sz="1400" dirty="0"/>
              <a:t>-</a:t>
            </a:r>
            <a:r>
              <a:rPr lang="es-ES" sz="1400" dirty="0" err="1"/>
              <a:t>node</a:t>
            </a:r>
            <a:r>
              <a:rPr lang="es-ES" sz="1400" dirty="0"/>
              <a:t>-id         </a:t>
            </a:r>
            <a:r>
              <a:rPr lang="es-ES" sz="1400" dirty="0" err="1"/>
              <a:t>string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           |     +--</a:t>
            </a:r>
            <a:r>
              <a:rPr lang="es-ES" sz="1400" dirty="0" err="1"/>
              <a:t>rw</a:t>
            </a:r>
            <a:r>
              <a:rPr lang="es-ES" sz="1400" dirty="0"/>
              <a:t> </a:t>
            </a:r>
            <a:r>
              <a:rPr lang="es-ES" sz="1400" dirty="0" err="1"/>
              <a:t>description</a:t>
            </a:r>
            <a:r>
              <a:rPr lang="es-ES" sz="1400" dirty="0"/>
              <a:t>?        </a:t>
            </a:r>
            <a:r>
              <a:rPr lang="es-ES" sz="1400" dirty="0" err="1"/>
              <a:t>string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           |     </a:t>
            </a:r>
            <a:r>
              <a:rPr lang="es-ES" sz="1400" dirty="0">
                <a:solidFill>
                  <a:srgbClr val="0070C0"/>
                </a:solidFill>
              </a:rPr>
              <a:t>+--</a:t>
            </a:r>
            <a:r>
              <a:rPr lang="es-ES" sz="1400" dirty="0" err="1">
                <a:solidFill>
                  <a:srgbClr val="0070C0"/>
                </a:solidFill>
              </a:rPr>
              <a:t>rw</a:t>
            </a:r>
            <a:r>
              <a:rPr lang="es-ES" sz="1400" dirty="0">
                <a:solidFill>
                  <a:srgbClr val="0070C0"/>
                </a:solidFill>
              </a:rPr>
              <a:t> topo-</a:t>
            </a:r>
            <a:r>
              <a:rPr lang="es-ES" sz="1400" dirty="0" err="1">
                <a:solidFill>
                  <a:srgbClr val="0070C0"/>
                </a:solidFill>
              </a:rPr>
              <a:t>node</a:t>
            </a:r>
            <a:r>
              <a:rPr lang="es-ES" sz="1400" dirty="0">
                <a:solidFill>
                  <a:srgbClr val="0070C0"/>
                </a:solidFill>
              </a:rPr>
              <a:t>?          -&gt; /</a:t>
            </a:r>
            <a:r>
              <a:rPr lang="es-ES" sz="1400" dirty="0" err="1">
                <a:solidFill>
                  <a:srgbClr val="0070C0"/>
                </a:solidFill>
              </a:rPr>
              <a:t>nw:networks</a:t>
            </a:r>
            <a:r>
              <a:rPr lang="es-ES" sz="1400" dirty="0">
                <a:solidFill>
                  <a:srgbClr val="0070C0"/>
                </a:solidFill>
              </a:rPr>
              <a:t>/</a:t>
            </a:r>
            <a:r>
              <a:rPr lang="es-ES" sz="1400" dirty="0" err="1">
                <a:solidFill>
                  <a:srgbClr val="0070C0"/>
                </a:solidFill>
              </a:rPr>
              <a:t>network</a:t>
            </a:r>
            <a:r>
              <a:rPr lang="es-ES" sz="1400" dirty="0">
                <a:solidFill>
                  <a:srgbClr val="0070C0"/>
                </a:solidFill>
              </a:rPr>
              <a:t>/</a:t>
            </a:r>
            <a:r>
              <a:rPr lang="es-ES" sz="1400" dirty="0" err="1">
                <a:solidFill>
                  <a:srgbClr val="0070C0"/>
                </a:solidFill>
              </a:rPr>
              <a:t>node</a:t>
            </a:r>
            <a:r>
              <a:rPr lang="es-ES" sz="1400" dirty="0">
                <a:solidFill>
                  <a:srgbClr val="0070C0"/>
                </a:solidFill>
              </a:rPr>
              <a:t>/</a:t>
            </a:r>
            <a:r>
              <a:rPr lang="es-ES" sz="1400" dirty="0" err="1">
                <a:solidFill>
                  <a:srgbClr val="0070C0"/>
                </a:solidFill>
              </a:rPr>
              <a:t>node</a:t>
            </a:r>
            <a:r>
              <a:rPr lang="es-ES" sz="1400" dirty="0">
                <a:solidFill>
                  <a:srgbClr val="0070C0"/>
                </a:solidFill>
              </a:rPr>
              <a:t>-id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1337913"/>
            <a:ext cx="10515600" cy="36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/>
              <a:t>Add</a:t>
            </a:r>
            <a:r>
              <a:rPr lang="es-ES" dirty="0" smtClean="0"/>
              <a:t> a </a:t>
            </a:r>
            <a:r>
              <a:rPr lang="es-ES" dirty="0" err="1" smtClean="0"/>
              <a:t>reference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node</a:t>
            </a:r>
            <a:r>
              <a:rPr lang="es-ES" dirty="0" smtClean="0"/>
              <a:t> (as in IETF-</a:t>
            </a:r>
            <a:r>
              <a:rPr lang="es-ES" dirty="0" err="1" smtClean="0"/>
              <a:t>topology</a:t>
            </a:r>
            <a:r>
              <a:rPr lang="es-ES" dirty="0" smtClean="0"/>
              <a:t>) to link </a:t>
            </a:r>
            <a:r>
              <a:rPr lang="es-ES" dirty="0" err="1" smtClean="0"/>
              <a:t>vpn-nodes</a:t>
            </a:r>
            <a:r>
              <a:rPr lang="es-ES" dirty="0" smtClean="0"/>
              <a:t> and PE </a:t>
            </a:r>
            <a:r>
              <a:rPr lang="es-ES" dirty="0" err="1" smtClean="0"/>
              <a:t>node</a:t>
            </a:r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25424" y="3890804"/>
            <a:ext cx="9485376" cy="365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/>
              <a:t> </a:t>
            </a:r>
            <a:r>
              <a:rPr lang="es-ES" sz="2400" dirty="0" err="1" smtClean="0"/>
              <a:t>Add</a:t>
            </a:r>
            <a:r>
              <a:rPr lang="es-ES" sz="2400" dirty="0" smtClean="0"/>
              <a:t> </a:t>
            </a:r>
            <a:r>
              <a:rPr lang="es-ES" sz="2400" dirty="0" err="1" smtClean="0"/>
              <a:t>supporting-termination-point</a:t>
            </a:r>
            <a:r>
              <a:rPr lang="es-ES" sz="2400" dirty="0" smtClean="0"/>
              <a:t> (as in IETF-</a:t>
            </a:r>
            <a:r>
              <a:rPr lang="es-ES" sz="2400" dirty="0" err="1" smtClean="0"/>
              <a:t>topology</a:t>
            </a:r>
            <a:r>
              <a:rPr lang="es-ES" sz="2400" dirty="0" smtClean="0"/>
              <a:t>) to link </a:t>
            </a:r>
            <a:r>
              <a:rPr lang="es-ES" sz="2400" dirty="0" err="1" smtClean="0"/>
              <a:t>bearer</a:t>
            </a:r>
            <a:r>
              <a:rPr lang="es-ES" sz="2400" dirty="0" smtClean="0"/>
              <a:t> and interface of </a:t>
            </a:r>
            <a:r>
              <a:rPr lang="es-ES" sz="2400" dirty="0" err="1" smtClean="0"/>
              <a:t>the</a:t>
            </a:r>
            <a:r>
              <a:rPr lang="es-ES" sz="2400" dirty="0" smtClean="0"/>
              <a:t> PE</a:t>
            </a:r>
            <a:endParaRPr lang="es-ES" sz="24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38200" y="4507675"/>
            <a:ext cx="10515600" cy="181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/>
              <a:t> |     |     +--</a:t>
            </a:r>
            <a:r>
              <a:rPr lang="es-ES" sz="1400" dirty="0" err="1"/>
              <a:t>rw</a:t>
            </a:r>
            <a:r>
              <a:rPr lang="es-ES" sz="1400" dirty="0"/>
              <a:t> </a:t>
            </a:r>
            <a:r>
              <a:rPr lang="es-ES" sz="1400" dirty="0" err="1"/>
              <a:t>bearer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           |     |     |  +--</a:t>
            </a:r>
            <a:r>
              <a:rPr lang="es-ES" sz="1400" dirty="0" err="1"/>
              <a:t>rw</a:t>
            </a:r>
            <a:r>
              <a:rPr lang="es-ES" sz="1400" dirty="0"/>
              <a:t> </a:t>
            </a:r>
            <a:r>
              <a:rPr lang="es-ES" sz="1400" dirty="0" err="1"/>
              <a:t>bearer-reference</a:t>
            </a:r>
            <a:r>
              <a:rPr lang="es-ES" sz="1400" dirty="0"/>
              <a:t>?   </a:t>
            </a:r>
            <a:r>
              <a:rPr lang="es-ES" sz="1400" dirty="0" err="1"/>
              <a:t>string</a:t>
            </a:r>
            <a:r>
              <a:rPr lang="es-ES" sz="1400" dirty="0"/>
              <a:t> {</a:t>
            </a:r>
            <a:r>
              <a:rPr lang="es-ES" sz="1400" dirty="0" err="1"/>
              <a:t>bearer-reference</a:t>
            </a:r>
            <a:r>
              <a:rPr lang="es-ES" sz="1400" dirty="0"/>
              <a:t>}?</a:t>
            </a:r>
          </a:p>
          <a:p>
            <a:pPr marL="0" indent="0">
              <a:buNone/>
            </a:pPr>
            <a:r>
              <a:rPr lang="es-ES" sz="1400" dirty="0"/>
              <a:t>           |     |     |  +--</a:t>
            </a:r>
            <a:r>
              <a:rPr lang="es-ES" sz="1400" dirty="0" err="1"/>
              <a:t>rw</a:t>
            </a:r>
            <a:r>
              <a:rPr lang="es-ES" sz="1400" dirty="0"/>
              <a:t> </a:t>
            </a:r>
            <a:r>
              <a:rPr lang="es-ES" sz="1400" dirty="0" err="1"/>
              <a:t>uni-reference</a:t>
            </a:r>
            <a:r>
              <a:rPr lang="es-ES" sz="1400" dirty="0"/>
              <a:t>?      -&gt; /</a:t>
            </a:r>
            <a:r>
              <a:rPr lang="es-ES" sz="1400" dirty="0" err="1"/>
              <a:t>nw:networks</a:t>
            </a:r>
            <a:r>
              <a:rPr lang="es-ES" sz="1400" dirty="0"/>
              <a:t>/</a:t>
            </a:r>
            <a:r>
              <a:rPr lang="es-ES" sz="1400" dirty="0" err="1"/>
              <a:t>network</a:t>
            </a:r>
            <a:r>
              <a:rPr lang="es-ES" sz="1400" dirty="0"/>
              <a:t>/</a:t>
            </a:r>
            <a:r>
              <a:rPr lang="es-ES" sz="1400" dirty="0" err="1"/>
              <a:t>node</a:t>
            </a:r>
            <a:r>
              <a:rPr lang="es-ES" sz="1400" dirty="0"/>
              <a:t>/</a:t>
            </a:r>
            <a:r>
              <a:rPr lang="es-ES" sz="1400" dirty="0" err="1"/>
              <a:t>termination-point</a:t>
            </a:r>
            <a:r>
              <a:rPr lang="es-ES" sz="1400" dirty="0"/>
              <a:t>/</a:t>
            </a:r>
            <a:r>
              <a:rPr lang="es-ES" sz="1400" dirty="0" err="1"/>
              <a:t>tp</a:t>
            </a:r>
            <a:r>
              <a:rPr lang="es-ES" sz="1400" dirty="0"/>
              <a:t>-id</a:t>
            </a:r>
            <a:r>
              <a:rPr lang="es-ES" sz="1400" dirty="0"/>
              <a:t>  </a:t>
            </a:r>
            <a:r>
              <a:rPr lang="es-ES" sz="1100" dirty="0"/>
              <a:t>    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6495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1325563"/>
          </a:xfrm>
        </p:spPr>
        <p:txBody>
          <a:bodyPr/>
          <a:lstStyle/>
          <a:p>
            <a:r>
              <a:rPr lang="es-ES" dirty="0" err="1" smtClean="0"/>
              <a:t>Questions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UNI-</a:t>
            </a:r>
            <a:r>
              <a:rPr lang="es-ES" dirty="0" err="1" smtClean="0"/>
              <a:t>topology</a:t>
            </a:r>
            <a:r>
              <a:rPr lang="es-ES" dirty="0" smtClean="0"/>
              <a:t>, </a:t>
            </a:r>
            <a:r>
              <a:rPr lang="es-ES" dirty="0" err="1" smtClean="0"/>
              <a:t>basic</a:t>
            </a:r>
            <a:r>
              <a:rPr lang="es-ES" dirty="0" smtClean="0"/>
              <a:t> IETF </a:t>
            </a:r>
            <a:r>
              <a:rPr lang="es-ES" dirty="0" err="1" smtClean="0"/>
              <a:t>topology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enough</a:t>
            </a:r>
            <a:r>
              <a:rPr lang="es-ES" dirty="0" smtClean="0"/>
              <a:t>? L3? </a:t>
            </a:r>
            <a:r>
              <a:rPr lang="es-ES" dirty="0" err="1" smtClean="0"/>
              <a:t>Augmentation</a:t>
            </a:r>
            <a:r>
              <a:rPr lang="es-ES" dirty="0" smtClean="0"/>
              <a:t> of IETF </a:t>
            </a:r>
            <a:r>
              <a:rPr lang="es-ES" dirty="0" err="1" smtClean="0"/>
              <a:t>topology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199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Topology and L3 network service relation proposal</vt:lpstr>
      <vt:lpstr>Example network</vt:lpstr>
      <vt:lpstr>Presentación de PowerPoint</vt:lpstr>
      <vt:lpstr>Proposal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and services</dc:title>
  <dc:creator>Oscar González de Dios</dc:creator>
  <cp:lastModifiedBy>Oscar González de Dios</cp:lastModifiedBy>
  <cp:revision>17</cp:revision>
  <dcterms:created xsi:type="dcterms:W3CDTF">2019-10-24T07:36:48Z</dcterms:created>
  <dcterms:modified xsi:type="dcterms:W3CDTF">2019-10-24T15:14:26Z</dcterms:modified>
</cp:coreProperties>
</file>