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71" r:id="rId3"/>
    <p:sldId id="268" r:id="rId4"/>
    <p:sldId id="270" r:id="rId5"/>
    <p:sldId id="26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90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Layer 3 VPN Network model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IETF draft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8808" y="560597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GB" sz="2800" b="1" dirty="0"/>
            </a:br>
            <a:r>
              <a:rPr lang="en-GB" sz="1400" b="1" dirty="0"/>
              <a:t>25</a:t>
            </a:r>
            <a:r>
              <a:rPr lang="en-GB" sz="1400" b="1" baseline="30000" dirty="0"/>
              <a:t>th</a:t>
            </a:r>
            <a:r>
              <a:rPr lang="en-GB" sz="1400" b="1" dirty="0"/>
              <a:t> MAY 2020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131515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B3FD-CA52-CF42-AE5E-825A5C98AB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Current 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642F5-9759-B847-B740-A916062629AA}"/>
              </a:ext>
            </a:extLst>
          </p:cNvPr>
          <p:cNvSpPr/>
          <p:nvPr/>
        </p:nvSpPr>
        <p:spPr>
          <a:xfrm>
            <a:off x="838200" y="2623930"/>
            <a:ext cx="1948069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06871-5424-134D-A563-ACA9793CAAF5}"/>
              </a:ext>
            </a:extLst>
          </p:cNvPr>
          <p:cNvSpPr/>
          <p:nvPr/>
        </p:nvSpPr>
        <p:spPr>
          <a:xfrm>
            <a:off x="4769299" y="2623930"/>
            <a:ext cx="1948069" cy="805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L3NM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2614A-032A-6544-BB44-BCB26B67C23C}"/>
              </a:ext>
            </a:extLst>
          </p:cNvPr>
          <p:cNvSpPr/>
          <p:nvPr/>
        </p:nvSpPr>
        <p:spPr>
          <a:xfrm>
            <a:off x="9405731" y="2623930"/>
            <a:ext cx="1948069" cy="80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L2NM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EE03DA5D-A2FE-2849-94D6-1973D5B42A25}"/>
              </a:ext>
            </a:extLst>
          </p:cNvPr>
          <p:cNvSpPr/>
          <p:nvPr/>
        </p:nvSpPr>
        <p:spPr>
          <a:xfrm>
            <a:off x="7028991" y="2833688"/>
            <a:ext cx="2065116" cy="516076"/>
          </a:xfrm>
          <a:prstGeom prst="downArrow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Import</a:t>
            </a:r>
          </a:p>
        </p:txBody>
      </p:sp>
      <p:sp>
        <p:nvSpPr>
          <p:cNvPr id="16" name="Down Arrow Callout 15">
            <a:extLst>
              <a:ext uri="{FF2B5EF4-FFF2-40B4-BE49-F238E27FC236}">
                <a16:creationId xmlns:a16="http://schemas.microsoft.com/office/drawing/2014/main" id="{E9F45E42-6152-6C47-9EA7-8341ACDC0EBB}"/>
              </a:ext>
            </a:extLst>
          </p:cNvPr>
          <p:cNvSpPr/>
          <p:nvPr/>
        </p:nvSpPr>
        <p:spPr>
          <a:xfrm>
            <a:off x="3097891" y="2867958"/>
            <a:ext cx="1359783" cy="516076"/>
          </a:xfrm>
          <a:prstGeom prst="downArrowCallo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Import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6E04B7-94CA-874E-B5F7-EB32498E1BBA}"/>
              </a:ext>
            </a:extLst>
          </p:cNvPr>
          <p:cNvSpPr/>
          <p:nvPr/>
        </p:nvSpPr>
        <p:spPr>
          <a:xfrm>
            <a:off x="3256721" y="3578087"/>
            <a:ext cx="1023731" cy="98397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5A98BB-EB73-4944-BFF7-0DB5B6F367E4}"/>
              </a:ext>
            </a:extLst>
          </p:cNvPr>
          <p:cNvSpPr/>
          <p:nvPr/>
        </p:nvSpPr>
        <p:spPr>
          <a:xfrm>
            <a:off x="7623313" y="3578087"/>
            <a:ext cx="1023731" cy="98397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24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B3FD-CA52-CF42-AE5E-825A5C98AB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Reusable Types  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99C241E6-370E-9D40-9CA8-6C8F9123B8BC}"/>
              </a:ext>
            </a:extLst>
          </p:cNvPr>
          <p:cNvSpPr/>
          <p:nvPr/>
        </p:nvSpPr>
        <p:spPr>
          <a:xfrm>
            <a:off x="6397486" y="2429454"/>
            <a:ext cx="5684792" cy="3981331"/>
          </a:xfrm>
          <a:prstGeom prst="snip1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highlight>
                  <a:srgbClr val="00FFFF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site-maximum-routes:</a:t>
            </a:r>
          </a:p>
          <a:p>
            <a:r>
              <a:rPr lang="en-US" sz="800" dirty="0">
                <a:latin typeface="Courier" pitchFamily="2" charset="0"/>
              </a:rPr>
              <a:t>    +---- maximum-routes</a:t>
            </a:r>
          </a:p>
          <a:p>
            <a:r>
              <a:rPr lang="en-US" sz="800" dirty="0">
                <a:latin typeface="Courier" pitchFamily="2" charset="0"/>
              </a:rPr>
              <a:t>       +---- address-family* [</a:t>
            </a:r>
            <a:r>
              <a:rPr lang="en-US" sz="800" dirty="0" err="1">
                <a:latin typeface="Courier" pitchFamily="2" charset="0"/>
              </a:rPr>
              <a:t>af</a:t>
            </a:r>
            <a:r>
              <a:rPr lang="en-US" sz="800" dirty="0">
                <a:latin typeface="Courier" pitchFamily="2" charset="0"/>
              </a:rPr>
              <a:t>]</a:t>
            </a:r>
          </a:p>
          <a:p>
            <a:r>
              <a:rPr lang="en-US" sz="800" dirty="0">
                <a:latin typeface="Courier" pitchFamily="2" charset="0"/>
              </a:rPr>
              <a:t>          +---- </a:t>
            </a:r>
            <a:r>
              <a:rPr lang="en-US" sz="800" dirty="0" err="1">
                <a:latin typeface="Courier" pitchFamily="2" charset="0"/>
              </a:rPr>
              <a:t>af</a:t>
            </a:r>
            <a:r>
              <a:rPr lang="en-US" sz="800" dirty="0">
                <a:latin typeface="Courier" pitchFamily="2" charset="0"/>
              </a:rPr>
              <a:t>                ietf-l3vpn-svc:address-family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highlight>
                  <a:srgbClr val="00FFFF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vpn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-svc-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cfg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: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vpn</a:t>
            </a:r>
            <a:r>
              <a:rPr lang="en-US" sz="800" dirty="0">
                <a:latin typeface="Courier" pitchFamily="2" charset="0"/>
              </a:rPr>
              <a:t>-id?                       ietf-l3vpn-svc:svc-id</a:t>
            </a:r>
          </a:p>
          <a:p>
            <a:r>
              <a:rPr lang="en-US" sz="800" dirty="0">
                <a:latin typeface="Courier" pitchFamily="2" charset="0"/>
              </a:rPr>
              <a:t>    +---- l3sm-vpn-id?                  ietf-l3vpn-svc:svc-id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highlight>
                  <a:srgbClr val="00FFFF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site-network-access-top-level-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cfg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:</a:t>
            </a:r>
          </a:p>
          <a:p>
            <a:r>
              <a:rPr lang="en-US" sz="800" dirty="0">
                <a:latin typeface="Courier" pitchFamily="2" charset="0"/>
              </a:rPr>
              <a:t>    +---u status-params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vpn</a:t>
            </a:r>
            <a:r>
              <a:rPr lang="en-US" sz="800" dirty="0">
                <a:latin typeface="Courier" pitchFamily="2" charset="0"/>
              </a:rPr>
              <a:t>-network-access-type?        </a:t>
            </a:r>
            <a:r>
              <a:rPr lang="en-US" sz="800" dirty="0" err="1">
                <a:latin typeface="Courier" pitchFamily="2" charset="0"/>
              </a:rPr>
              <a:t>identityref</a:t>
            </a:r>
            <a:r>
              <a:rPr lang="en-US" sz="800" dirty="0">
                <a:latin typeface="Courier" pitchFamily="2" charset="0"/>
              </a:rPr>
              <a:t> &lt;ietf-l3vpn-svc:point-to-point&gt;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highlight>
                  <a:srgbClr val="00FFFF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vpn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-nodes-params: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vpn</a:t>
            </a:r>
            <a:r>
              <a:rPr lang="en-US" sz="800" dirty="0">
                <a:latin typeface="Courier" pitchFamily="2" charset="0"/>
              </a:rPr>
              <a:t>-nodes</a:t>
            </a:r>
          </a:p>
          <a:p>
            <a:r>
              <a:rPr lang="en-US" sz="800" dirty="0">
                <a:latin typeface="Courier" pitchFamily="2" charset="0"/>
              </a:rPr>
              <a:t>       +---- </a:t>
            </a:r>
            <a:r>
              <a:rPr lang="en-US" sz="800" dirty="0" err="1">
                <a:latin typeface="Courier" pitchFamily="2" charset="0"/>
              </a:rPr>
              <a:t>vpn</a:t>
            </a:r>
            <a:r>
              <a:rPr lang="en-US" sz="800" dirty="0">
                <a:latin typeface="Courier" pitchFamily="2" charset="0"/>
              </a:rPr>
              <a:t>-node* [ne-id]</a:t>
            </a:r>
          </a:p>
          <a:p>
            <a:r>
              <a:rPr lang="en-US" sz="800" dirty="0">
                <a:latin typeface="Courier" pitchFamily="2" charset="0"/>
              </a:rPr>
              <a:t>          +---- address-family?            ietf-l3vpn-svc:address-family</a:t>
            </a:r>
          </a:p>
          <a:p>
            <a:r>
              <a:rPr lang="en-US" sz="800" dirty="0">
                <a:latin typeface="Courier" pitchFamily="2" charset="0"/>
              </a:rPr>
              <a:t>          +---- node-role?                 </a:t>
            </a:r>
            <a:r>
              <a:rPr lang="en-US" sz="800" dirty="0" err="1">
                <a:latin typeface="Courier" pitchFamily="2" charset="0"/>
              </a:rPr>
              <a:t>identityref</a:t>
            </a:r>
            <a:r>
              <a:rPr lang="en-US" sz="800" dirty="0">
                <a:latin typeface="Courier" pitchFamily="2" charset="0"/>
              </a:rPr>
              <a:t> &lt;ietf-l3vpn-svc:any-to-any-role&gt;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highlight>
                  <a:srgbClr val="00FFFF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net-acc: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vpn</a:t>
            </a:r>
            <a:r>
              <a:rPr lang="en-US" sz="800" dirty="0">
                <a:latin typeface="Courier" pitchFamily="2" charset="0"/>
              </a:rPr>
              <a:t>-network-accesses</a:t>
            </a:r>
          </a:p>
          <a:p>
            <a:r>
              <a:rPr lang="en-US" sz="800" dirty="0">
                <a:latin typeface="Courier" pitchFamily="2" charset="0"/>
              </a:rPr>
              <a:t>       +---- </a:t>
            </a:r>
            <a:r>
              <a:rPr lang="en-US" sz="800" dirty="0" err="1">
                <a:latin typeface="Courier" pitchFamily="2" charset="0"/>
              </a:rPr>
              <a:t>vpn</a:t>
            </a:r>
            <a:r>
              <a:rPr lang="en-US" sz="800" dirty="0">
                <a:latin typeface="Courier" pitchFamily="2" charset="0"/>
              </a:rPr>
              <a:t>-network-access* [id]</a:t>
            </a:r>
          </a:p>
          <a:p>
            <a:r>
              <a:rPr lang="en-US" sz="800" dirty="0">
                <a:latin typeface="Courier" pitchFamily="2" charset="0"/>
              </a:rPr>
              <a:t>          +---- id                                  ietf-l3vpn-svc:svc-id</a:t>
            </a:r>
          </a:p>
          <a:p>
            <a:r>
              <a:rPr lang="en-US" sz="800" dirty="0">
                <a:latin typeface="Courier" pitchFamily="2" charset="0"/>
              </a:rPr>
              <a:t>          +---- port-id?                            ietf-l3vpn-svc:svc-id</a:t>
            </a:r>
          </a:p>
          <a:p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642F5-9759-B847-B740-A916062629AA}"/>
              </a:ext>
            </a:extLst>
          </p:cNvPr>
          <p:cNvSpPr/>
          <p:nvPr/>
        </p:nvSpPr>
        <p:spPr>
          <a:xfrm>
            <a:off x="983975" y="1480930"/>
            <a:ext cx="1948069" cy="805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06871-5424-134D-A563-ACA9793CAAF5}"/>
              </a:ext>
            </a:extLst>
          </p:cNvPr>
          <p:cNvSpPr/>
          <p:nvPr/>
        </p:nvSpPr>
        <p:spPr>
          <a:xfrm>
            <a:off x="4915074" y="1480930"/>
            <a:ext cx="1948069" cy="805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L3NM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2614A-032A-6544-BB44-BCB26B67C23C}"/>
              </a:ext>
            </a:extLst>
          </p:cNvPr>
          <p:cNvSpPr/>
          <p:nvPr/>
        </p:nvSpPr>
        <p:spPr>
          <a:xfrm>
            <a:off x="9551506" y="1480930"/>
            <a:ext cx="1948069" cy="805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L2NM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EE03DA5D-A2FE-2849-94D6-1973D5B42A25}"/>
              </a:ext>
            </a:extLst>
          </p:cNvPr>
          <p:cNvSpPr/>
          <p:nvPr/>
        </p:nvSpPr>
        <p:spPr>
          <a:xfrm>
            <a:off x="7174766" y="1690688"/>
            <a:ext cx="2065116" cy="516076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Import</a:t>
            </a:r>
          </a:p>
        </p:txBody>
      </p:sp>
      <p:sp>
        <p:nvSpPr>
          <p:cNvPr id="16" name="Down Arrow Callout 15">
            <a:extLst>
              <a:ext uri="{FF2B5EF4-FFF2-40B4-BE49-F238E27FC236}">
                <a16:creationId xmlns:a16="http://schemas.microsoft.com/office/drawing/2014/main" id="{E9F45E42-6152-6C47-9EA7-8341ACDC0EBB}"/>
              </a:ext>
            </a:extLst>
          </p:cNvPr>
          <p:cNvSpPr/>
          <p:nvPr/>
        </p:nvSpPr>
        <p:spPr>
          <a:xfrm>
            <a:off x="3243666" y="1724958"/>
            <a:ext cx="1359783" cy="516076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Import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1BA03E1D-2C4F-A74C-8391-520DD90F4821}"/>
              </a:ext>
            </a:extLst>
          </p:cNvPr>
          <p:cNvSpPr/>
          <p:nvPr/>
        </p:nvSpPr>
        <p:spPr>
          <a:xfrm>
            <a:off x="195666" y="2429454"/>
            <a:ext cx="6096000" cy="4115157"/>
          </a:xfrm>
          <a:prstGeom prst="snip1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vpn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-service-multicast</a:t>
            </a:r>
            <a:r>
              <a:rPr lang="en-US" sz="800" dirty="0">
                <a:latin typeface="Courier" pitchFamily="2" charset="0"/>
              </a:rPr>
              <a:t>:</a:t>
            </a:r>
          </a:p>
          <a:p>
            <a:r>
              <a:rPr lang="en-US" sz="800" dirty="0">
                <a:latin typeface="Courier" pitchFamily="2" charset="0"/>
              </a:rPr>
              <a:t>    +---- multicast {ietf-l3vpn-svc:multicast}?</a:t>
            </a:r>
          </a:p>
          <a:p>
            <a:r>
              <a:rPr lang="en-US" sz="800" dirty="0">
                <a:latin typeface="Courier" pitchFamily="2" charset="0"/>
              </a:rPr>
              <a:t>       |     +---- </a:t>
            </a:r>
            <a:r>
              <a:rPr lang="en-US" sz="800" dirty="0" err="1">
                <a:latin typeface="Courier" pitchFamily="2" charset="0"/>
              </a:rPr>
              <a:t>rp</a:t>
            </a:r>
            <a:r>
              <a:rPr lang="en-US" sz="800" dirty="0">
                <a:latin typeface="Courier" pitchFamily="2" charset="0"/>
              </a:rPr>
              <a:t>-discovery-type?   </a:t>
            </a:r>
            <a:r>
              <a:rPr lang="en-US" sz="800" dirty="0" err="1">
                <a:latin typeface="Courier" pitchFamily="2" charset="0"/>
              </a:rPr>
              <a:t>identityref</a:t>
            </a:r>
            <a:r>
              <a:rPr lang="en-US" sz="800" dirty="0">
                <a:latin typeface="Courier" pitchFamily="2" charset="0"/>
              </a:rPr>
              <a:t> &lt;ietf-l3vpn-svc:static-rp&gt;</a:t>
            </a:r>
          </a:p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vpn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-service-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mpls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: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carrierscarrier</a:t>
            </a:r>
            <a:r>
              <a:rPr lang="en-US" sz="800" dirty="0">
                <a:latin typeface="Courier" pitchFamily="2" charset="0"/>
              </a:rPr>
              <a:t>?   </a:t>
            </a:r>
            <a:r>
              <a:rPr lang="en-US" sz="800" dirty="0" err="1">
                <a:latin typeface="Courier" pitchFamily="2" charset="0"/>
              </a:rPr>
              <a:t>boolean</a:t>
            </a:r>
            <a:r>
              <a:rPr lang="en-US" sz="800" dirty="0">
                <a:latin typeface="Courier" pitchFamily="2" charset="0"/>
              </a:rPr>
              <a:t> &lt;false&gt; {ietf-l3vpn-svc:carrierscarrier}?</a:t>
            </a:r>
          </a:p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site-protection:</a:t>
            </a:r>
          </a:p>
          <a:p>
            <a:r>
              <a:rPr lang="en-US" sz="800" dirty="0">
                <a:latin typeface="Courier" pitchFamily="2" charset="0"/>
              </a:rPr>
              <a:t>    +---- traffic-protection {ietf-l3vpn-svc:fast-reroute}?</a:t>
            </a:r>
          </a:p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site-service-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mpls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: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carrierscarrier</a:t>
            </a:r>
            <a:r>
              <a:rPr lang="en-US" sz="800" dirty="0">
                <a:latin typeface="Courier" pitchFamily="2" charset="0"/>
              </a:rPr>
              <a:t> {ietf-l3vpn-svc:carrierscarrier}?</a:t>
            </a:r>
          </a:p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site-service-</a:t>
            </a:r>
            <a:r>
              <a:rPr lang="en-US" sz="800" dirty="0" err="1">
                <a:solidFill>
                  <a:srgbClr val="FF0000"/>
                </a:solidFill>
                <a:latin typeface="Courier" pitchFamily="2" charset="0"/>
              </a:rPr>
              <a:t>qos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-profile:</a:t>
            </a:r>
          </a:p>
          <a:p>
            <a:r>
              <a:rPr lang="en-US" sz="800" dirty="0">
                <a:latin typeface="Courier" pitchFamily="2" charset="0"/>
              </a:rPr>
              <a:t>    +---- </a:t>
            </a:r>
            <a:r>
              <a:rPr lang="en-US" sz="800" dirty="0" err="1">
                <a:latin typeface="Courier" pitchFamily="2" charset="0"/>
              </a:rPr>
              <a:t>qos</a:t>
            </a:r>
            <a:r>
              <a:rPr lang="en-US" sz="800" dirty="0">
                <a:latin typeface="Courier" pitchFamily="2" charset="0"/>
              </a:rPr>
              <a:t> {ietf-l3vpn-svc:qos}?</a:t>
            </a:r>
          </a:p>
          <a:p>
            <a:r>
              <a:rPr lang="en-US" sz="800" dirty="0">
                <a:latin typeface="Courier" pitchFamily="2" charset="0"/>
              </a:rPr>
              <a:t>             |  +---- direction?   </a:t>
            </a:r>
            <a:r>
              <a:rPr lang="en-US" sz="800" dirty="0" err="1">
                <a:latin typeface="Courier" pitchFamily="2" charset="0"/>
              </a:rPr>
              <a:t>identityref</a:t>
            </a:r>
            <a:r>
              <a:rPr lang="en-US" sz="800" dirty="0">
                <a:latin typeface="Courier" pitchFamily="2" charset="0"/>
              </a:rPr>
              <a:t> &lt;ietf-l3vpn-svc:both&gt;</a:t>
            </a:r>
          </a:p>
          <a:p>
            <a:r>
              <a:rPr lang="en-US" sz="800" dirty="0">
                <a:latin typeface="Courier" pitchFamily="2" charset="0"/>
              </a:rPr>
              <a:t>                +---- classes {ietf-l3vpn-svc:qos-custom}?</a:t>
            </a:r>
          </a:p>
          <a:p>
            <a:r>
              <a:rPr lang="en-US" sz="800" dirty="0">
                <a:latin typeface="Courier" pitchFamily="2" charset="0"/>
              </a:rPr>
              <a:t>                      +---- direction?    </a:t>
            </a:r>
            <a:r>
              <a:rPr lang="en-US" sz="800" dirty="0" err="1">
                <a:latin typeface="Courier" pitchFamily="2" charset="0"/>
              </a:rPr>
              <a:t>identityref</a:t>
            </a:r>
            <a:r>
              <a:rPr lang="en-US" sz="800" dirty="0">
                <a:latin typeface="Courier" pitchFamily="2" charset="0"/>
              </a:rPr>
              <a:t> &lt;ietf-l3vpn-svc:both&gt;</a:t>
            </a:r>
          </a:p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site-security-encryption:</a:t>
            </a:r>
          </a:p>
          <a:p>
            <a:r>
              <a:rPr lang="en-US" sz="800" dirty="0">
                <a:latin typeface="Courier" pitchFamily="2" charset="0"/>
              </a:rPr>
              <a:t>    +---- encryption {ietf-l3vpn-svc:encryption}?</a:t>
            </a:r>
          </a:p>
          <a:p>
            <a:r>
              <a:rPr lang="en-US" sz="800" dirty="0">
                <a:highlight>
                  <a:srgbClr val="00FF00"/>
                </a:highlight>
                <a:latin typeface="Courier" pitchFamily="2" charset="0"/>
              </a:rPr>
              <a:t>grouping</a:t>
            </a:r>
            <a:r>
              <a:rPr lang="en-US" sz="800" dirty="0">
                <a:latin typeface="Courier" pitchFamily="2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urier" pitchFamily="2" charset="0"/>
              </a:rPr>
              <a:t>site-routing:</a:t>
            </a:r>
          </a:p>
          <a:p>
            <a:r>
              <a:rPr lang="en-US" sz="800" dirty="0">
                <a:latin typeface="Courier" pitchFamily="2" charset="0"/>
              </a:rPr>
              <a:t>          +---- </a:t>
            </a:r>
            <a:r>
              <a:rPr lang="en-US" sz="800" dirty="0" err="1">
                <a:latin typeface="Courier" pitchFamily="2" charset="0"/>
              </a:rPr>
              <a:t>ospf</a:t>
            </a:r>
            <a:r>
              <a:rPr lang="en-US" sz="800" dirty="0">
                <a:latin typeface="Courier" pitchFamily="2" charset="0"/>
              </a:rPr>
              <a:t> {ietf-l3vpn-svc:rtg-ospf}?</a:t>
            </a:r>
          </a:p>
          <a:p>
            <a:r>
              <a:rPr lang="en-US" sz="800" dirty="0">
                <a:latin typeface="Courier" pitchFamily="2" charset="0"/>
              </a:rPr>
              <a:t>          |  +---- address-family*   ietf-l3vpn-svc:address-family</a:t>
            </a:r>
          </a:p>
          <a:p>
            <a:r>
              <a:rPr lang="en-US" sz="800" dirty="0">
                <a:latin typeface="Courier" pitchFamily="2" charset="0"/>
              </a:rPr>
              <a:t>          |        +---- target-site    ietf-l3vpn-svc:svc-id</a:t>
            </a:r>
          </a:p>
          <a:p>
            <a:r>
              <a:rPr lang="en-US" sz="800" dirty="0">
                <a:latin typeface="Courier" pitchFamily="2" charset="0"/>
              </a:rPr>
              <a:t>          +---- </a:t>
            </a:r>
            <a:r>
              <a:rPr lang="en-US" sz="800" dirty="0" err="1">
                <a:latin typeface="Courier" pitchFamily="2" charset="0"/>
              </a:rPr>
              <a:t>bgp</a:t>
            </a:r>
            <a:r>
              <a:rPr lang="en-US" sz="800" dirty="0">
                <a:latin typeface="Courier" pitchFamily="2" charset="0"/>
              </a:rPr>
              <a:t> {ietf-l3vpn-svc:rtg-bgp}?</a:t>
            </a:r>
          </a:p>
          <a:p>
            <a:r>
              <a:rPr lang="en-US" sz="800" dirty="0">
                <a:latin typeface="Courier" pitchFamily="2" charset="0"/>
              </a:rPr>
              <a:t>          |  +---- address-family*            ietf-l3vpn-svc:address-family</a:t>
            </a:r>
          </a:p>
          <a:p>
            <a:r>
              <a:rPr lang="en-US" sz="800" dirty="0">
                <a:latin typeface="Courier" pitchFamily="2" charset="0"/>
              </a:rPr>
              <a:t>          |  +---- address-family*   ietf-l3vpn-svc:address-family</a:t>
            </a:r>
          </a:p>
          <a:p>
            <a:r>
              <a:rPr lang="en-US" sz="800" dirty="0">
                <a:latin typeface="Courier" pitchFamily="2" charset="0"/>
              </a:rPr>
              <a:t>          |     +---- ipv4-lan-prefixes* [</a:t>
            </a:r>
            <a:r>
              <a:rPr lang="en-US" sz="800" dirty="0" err="1">
                <a:latin typeface="Courier" pitchFamily="2" charset="0"/>
              </a:rPr>
              <a:t>lan</a:t>
            </a:r>
            <a:r>
              <a:rPr lang="en-US" sz="800" dirty="0">
                <a:latin typeface="Courier" pitchFamily="2" charset="0"/>
              </a:rPr>
              <a:t> next-hop] {ietf-l3vpn-svc:ipv4}?</a:t>
            </a:r>
          </a:p>
          <a:p>
            <a:r>
              <a:rPr lang="en-US" sz="800" dirty="0">
                <a:latin typeface="Courier" pitchFamily="2" charset="0"/>
              </a:rPr>
              <a:t>          |     +---- ipv6-lan-prefixes* [</a:t>
            </a:r>
            <a:r>
              <a:rPr lang="en-US" sz="800" dirty="0" err="1">
                <a:latin typeface="Courier" pitchFamily="2" charset="0"/>
              </a:rPr>
              <a:t>lan</a:t>
            </a:r>
            <a:r>
              <a:rPr lang="en-US" sz="800" dirty="0">
                <a:latin typeface="Courier" pitchFamily="2" charset="0"/>
              </a:rPr>
              <a:t> next-hop] {ietf-l3vpn-svc:ipv6}?</a:t>
            </a:r>
          </a:p>
          <a:p>
            <a:r>
              <a:rPr lang="en-US" sz="800" dirty="0">
                <a:latin typeface="Courier" pitchFamily="2" charset="0"/>
              </a:rPr>
              <a:t>          +---- rip {ietf-l3vpn-svc:rtg-rip}?</a:t>
            </a:r>
          </a:p>
          <a:p>
            <a:r>
              <a:rPr lang="en-US" sz="800" dirty="0">
                <a:latin typeface="Courier" pitchFamily="2" charset="0"/>
              </a:rPr>
              <a:t>          |  +---- address-family*   ietf-l3vpn-svc:address-family</a:t>
            </a:r>
          </a:p>
          <a:p>
            <a:r>
              <a:rPr lang="en-US" sz="800" dirty="0">
                <a:latin typeface="Courier" pitchFamily="2" charset="0"/>
              </a:rPr>
              <a:t>          +---- </a:t>
            </a:r>
            <a:r>
              <a:rPr lang="en-US" sz="800" dirty="0" err="1">
                <a:latin typeface="Courier" pitchFamily="2" charset="0"/>
              </a:rPr>
              <a:t>vrrp</a:t>
            </a:r>
            <a:r>
              <a:rPr lang="en-US" sz="800" dirty="0">
                <a:latin typeface="Courier" pitchFamily="2" charset="0"/>
              </a:rPr>
              <a:t> {ietf-l3vpn-svc:rtg-vrrp}?</a:t>
            </a:r>
          </a:p>
          <a:p>
            <a:r>
              <a:rPr lang="en-US" sz="800" dirty="0">
                <a:latin typeface="Courier" pitchFamily="2" charset="0"/>
              </a:rPr>
              <a:t>             +---- address-family*   ietf-l3vpn-svc:address-family</a:t>
            </a:r>
          </a:p>
          <a:p>
            <a:r>
              <a:rPr lang="en-US" sz="800" dirty="0">
                <a:latin typeface="Courier" pitchFamily="2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57B25-A3F9-444B-AFC4-9635EC97CA7A}"/>
              </a:ext>
            </a:extLst>
          </p:cNvPr>
          <p:cNvSpPr/>
          <p:nvPr/>
        </p:nvSpPr>
        <p:spPr>
          <a:xfrm>
            <a:off x="182414" y="3548267"/>
            <a:ext cx="6122504" cy="291305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CE-PE Connectivity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7EB868D-3A82-2B41-9490-74DAC0D9C303}"/>
              </a:ext>
            </a:extLst>
          </p:cNvPr>
          <p:cNvSpPr/>
          <p:nvPr/>
        </p:nvSpPr>
        <p:spPr>
          <a:xfrm>
            <a:off x="5585791" y="6331517"/>
            <a:ext cx="387626" cy="32271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B3FD-CA52-CF42-AE5E-825A5C98AB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Proposal.</a:t>
            </a:r>
          </a:p>
          <a:p>
            <a:r>
              <a:rPr lang="en-GB" sz="1600" dirty="0"/>
              <a:t>Common Types (L2NM &amp; L3NM)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9AC2D-B793-EF4B-A282-B6D5B38868A2}"/>
              </a:ext>
            </a:extLst>
          </p:cNvPr>
          <p:cNvSpPr/>
          <p:nvPr/>
        </p:nvSpPr>
        <p:spPr>
          <a:xfrm>
            <a:off x="1590261" y="1690688"/>
            <a:ext cx="3677478" cy="654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Encapsulation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D4CF2-8971-C742-AD56-4B9437EAC690}"/>
              </a:ext>
            </a:extLst>
          </p:cNvPr>
          <p:cNvSpPr/>
          <p:nvPr/>
        </p:nvSpPr>
        <p:spPr>
          <a:xfrm>
            <a:off x="1590261" y="2547550"/>
            <a:ext cx="3677478" cy="654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Underlay Transport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16BB5-A62B-C042-9325-CAF6456501FE}"/>
              </a:ext>
            </a:extLst>
          </p:cNvPr>
          <p:cNvSpPr/>
          <p:nvPr/>
        </p:nvSpPr>
        <p:spPr>
          <a:xfrm>
            <a:off x="1590261" y="3936932"/>
            <a:ext cx="3677478" cy="654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A93D9-4F0D-F746-AE2D-E52EE0BBF1E5}"/>
              </a:ext>
            </a:extLst>
          </p:cNvPr>
          <p:cNvSpPr/>
          <p:nvPr/>
        </p:nvSpPr>
        <p:spPr>
          <a:xfrm>
            <a:off x="1590261" y="4793794"/>
            <a:ext cx="3677478" cy="654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Topology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8AFC6-69DB-8848-B889-B519C6293D36}"/>
              </a:ext>
            </a:extLst>
          </p:cNvPr>
          <p:cNvSpPr/>
          <p:nvPr/>
        </p:nvSpPr>
        <p:spPr>
          <a:xfrm>
            <a:off x="1590261" y="5650654"/>
            <a:ext cx="3677478" cy="654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Profiles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4F979B35-5B6F-4B40-A0AC-FB66C479B0D8}"/>
              </a:ext>
            </a:extLst>
          </p:cNvPr>
          <p:cNvSpPr/>
          <p:nvPr/>
        </p:nvSpPr>
        <p:spPr>
          <a:xfrm>
            <a:off x="5685183" y="1888435"/>
            <a:ext cx="410817" cy="377687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12FB720E-B137-F446-9C22-8F09491D2990}"/>
              </a:ext>
            </a:extLst>
          </p:cNvPr>
          <p:cNvSpPr/>
          <p:nvPr/>
        </p:nvSpPr>
        <p:spPr>
          <a:xfrm>
            <a:off x="5685182" y="2686179"/>
            <a:ext cx="410817" cy="377687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EE9A767A-01E9-234B-9E40-642468C90638}"/>
              </a:ext>
            </a:extLst>
          </p:cNvPr>
          <p:cNvSpPr/>
          <p:nvPr/>
        </p:nvSpPr>
        <p:spPr>
          <a:xfrm>
            <a:off x="5685182" y="4036322"/>
            <a:ext cx="410817" cy="377687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3F7164B1-8262-D34F-BD8A-EA5CFECEC58B}"/>
              </a:ext>
            </a:extLst>
          </p:cNvPr>
          <p:cNvSpPr/>
          <p:nvPr/>
        </p:nvSpPr>
        <p:spPr>
          <a:xfrm>
            <a:off x="5685182" y="4932423"/>
            <a:ext cx="410817" cy="377687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889842FA-3C98-9545-8AF4-8AD8EC64742E}"/>
              </a:ext>
            </a:extLst>
          </p:cNvPr>
          <p:cNvSpPr/>
          <p:nvPr/>
        </p:nvSpPr>
        <p:spPr>
          <a:xfrm>
            <a:off x="5678555" y="5789283"/>
            <a:ext cx="410817" cy="377687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3D06A-417E-7B41-BB65-8157B172E75B}"/>
              </a:ext>
            </a:extLst>
          </p:cNvPr>
          <p:cNvSpPr/>
          <p:nvPr/>
        </p:nvSpPr>
        <p:spPr>
          <a:xfrm>
            <a:off x="6513442" y="1690688"/>
            <a:ext cx="3677478" cy="6549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CE-PE encapsulation options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Dot1q, </a:t>
            </a:r>
            <a:r>
              <a:rPr lang="en-US" dirty="0" err="1">
                <a:solidFill>
                  <a:schemeClr val="tx1"/>
                </a:solidFill>
              </a:rPr>
              <a:t>QinQ</a:t>
            </a:r>
            <a:r>
              <a:rPr lang="en-US" dirty="0">
                <a:solidFill>
                  <a:schemeClr val="tx1"/>
                </a:solidFill>
              </a:rPr>
              <a:t>,…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0A28E-5B0E-8E4C-AC4C-7CAEFCE22407}"/>
              </a:ext>
            </a:extLst>
          </p:cNvPr>
          <p:cNvSpPr/>
          <p:nvPr/>
        </p:nvSpPr>
        <p:spPr>
          <a:xfrm>
            <a:off x="6513442" y="2547550"/>
            <a:ext cx="3677478" cy="6549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 protocol preferred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Ldp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bgp</a:t>
            </a:r>
            <a:r>
              <a:rPr lang="en-US" dirty="0">
                <a:solidFill>
                  <a:schemeClr val="tx1"/>
                </a:solidFill>
              </a:rPr>
              <a:t> (inter-AS), SR-TE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6A218-2A79-AB45-8CB8-259BD0B6E223}"/>
              </a:ext>
            </a:extLst>
          </p:cNvPr>
          <p:cNvSpPr/>
          <p:nvPr/>
        </p:nvSpPr>
        <p:spPr>
          <a:xfrm>
            <a:off x="6513442" y="3936932"/>
            <a:ext cx="3677478" cy="6549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Operative and Administrative Status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01BFB-9F61-664A-862B-D49863C082EC}"/>
              </a:ext>
            </a:extLst>
          </p:cNvPr>
          <p:cNvSpPr/>
          <p:nvPr/>
        </p:nvSpPr>
        <p:spPr>
          <a:xfrm>
            <a:off x="6513442" y="4793794"/>
            <a:ext cx="3677478" cy="6549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Hub &amp; Spoke, Custom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E78615-5ACC-B043-9A6C-97F0379B2B86}"/>
              </a:ext>
            </a:extLst>
          </p:cNvPr>
          <p:cNvSpPr/>
          <p:nvPr/>
        </p:nvSpPr>
        <p:spPr>
          <a:xfrm>
            <a:off x="6513442" y="5650654"/>
            <a:ext cx="3677478" cy="6549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Profiles, QoS Profiles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53649-B0B0-F947-A2D0-672BAF0F8E5C}"/>
              </a:ext>
            </a:extLst>
          </p:cNvPr>
          <p:cNvSpPr/>
          <p:nvPr/>
        </p:nvSpPr>
        <p:spPr>
          <a:xfrm>
            <a:off x="2683566" y="3370943"/>
            <a:ext cx="2514599" cy="33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RD/RTs</a:t>
            </a: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F5D04885-0229-A34E-AED6-80E2159FAB3E}"/>
              </a:ext>
            </a:extLst>
          </p:cNvPr>
          <p:cNvSpPr/>
          <p:nvPr/>
        </p:nvSpPr>
        <p:spPr>
          <a:xfrm>
            <a:off x="5678554" y="3430343"/>
            <a:ext cx="410817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20AE7-753E-5840-BA44-08940D65000C}"/>
              </a:ext>
            </a:extLst>
          </p:cNvPr>
          <p:cNvSpPr/>
          <p:nvPr/>
        </p:nvSpPr>
        <p:spPr>
          <a:xfrm>
            <a:off x="6513442" y="3370943"/>
            <a:ext cx="3677478" cy="3060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BGP-VPLS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4E6F5C-B98F-9149-8D5B-A47410F9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97" y="163210"/>
            <a:ext cx="1701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8A7B-C554-034A-8D9C-BFEA03551B1F}"/>
              </a:ext>
            </a:extLst>
          </p:cNvPr>
          <p:cNvSpPr/>
          <p:nvPr/>
        </p:nvSpPr>
        <p:spPr>
          <a:xfrm>
            <a:off x="3468756" y="1143001"/>
            <a:ext cx="4880113" cy="2375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2C20C6-B4FE-8E44-AF5F-4AAD685DB5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Routing Policy – Forwarding Policy	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3B5089-FEE7-134D-B323-150EB3F78FB9}"/>
              </a:ext>
            </a:extLst>
          </p:cNvPr>
          <p:cNvSpPr/>
          <p:nvPr/>
        </p:nvSpPr>
        <p:spPr>
          <a:xfrm>
            <a:off x="3701906" y="1285007"/>
            <a:ext cx="2028496" cy="552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L3NM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65EF7D-9B79-B946-B953-C21F307B77B6}"/>
              </a:ext>
            </a:extLst>
          </p:cNvPr>
          <p:cNvSpPr/>
          <p:nvPr/>
        </p:nvSpPr>
        <p:spPr>
          <a:xfrm>
            <a:off x="4401633" y="2033131"/>
            <a:ext cx="1277162" cy="336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ROUTNG PROFILE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AB5067-4E23-3C43-8C57-7CB77EBC800D}"/>
              </a:ext>
            </a:extLst>
          </p:cNvPr>
          <p:cNvSpPr/>
          <p:nvPr/>
        </p:nvSpPr>
        <p:spPr>
          <a:xfrm>
            <a:off x="4401633" y="2534079"/>
            <a:ext cx="1277162" cy="336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VPN POLICIES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079761-C516-3D45-94F4-1631ACDFDEEF}"/>
              </a:ext>
            </a:extLst>
          </p:cNvPr>
          <p:cNvSpPr/>
          <p:nvPr/>
        </p:nvSpPr>
        <p:spPr>
          <a:xfrm>
            <a:off x="4401633" y="3035027"/>
            <a:ext cx="1277162" cy="336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QOS PROFILE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43C87726-3876-534C-940A-842DA0CA90BE}"/>
              </a:ext>
            </a:extLst>
          </p:cNvPr>
          <p:cNvSpPr/>
          <p:nvPr/>
        </p:nvSpPr>
        <p:spPr>
          <a:xfrm>
            <a:off x="6103162" y="3035026"/>
            <a:ext cx="410817" cy="336331"/>
          </a:xfrm>
          <a:prstGeom prst="plus">
            <a:avLst>
              <a:gd name="adj" fmla="val 348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31A348-1866-4243-9175-FB692692F4E2}"/>
              </a:ext>
            </a:extLst>
          </p:cNvPr>
          <p:cNvSpPr/>
          <p:nvPr/>
        </p:nvSpPr>
        <p:spPr>
          <a:xfrm>
            <a:off x="6821556" y="3027078"/>
            <a:ext cx="1277162" cy="336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FWD FILTER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DC09EE-26CE-CD49-8308-10A41EA8AD33}"/>
              </a:ext>
            </a:extLst>
          </p:cNvPr>
          <p:cNvSpPr/>
          <p:nvPr/>
        </p:nvSpPr>
        <p:spPr>
          <a:xfrm>
            <a:off x="1826323" y="4192073"/>
            <a:ext cx="1277162" cy="336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IETF-ROUTING-POLICY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9D4C9E1-9119-4340-B69F-54FF020A1526}"/>
              </a:ext>
            </a:extLst>
          </p:cNvPr>
          <p:cNvSpPr/>
          <p:nvPr/>
        </p:nvSpPr>
        <p:spPr>
          <a:xfrm>
            <a:off x="3220278" y="4192073"/>
            <a:ext cx="1277162" cy="3363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IETF-BGP-POLICY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14C81E-F63D-D04F-8AD6-8A935A5594C3}"/>
              </a:ext>
            </a:extLst>
          </p:cNvPr>
          <p:cNvSpPr/>
          <p:nvPr/>
        </p:nvSpPr>
        <p:spPr>
          <a:xfrm>
            <a:off x="1911490" y="3807253"/>
            <a:ext cx="2383990" cy="14908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3B3CAC6-445C-DF44-9E2E-1A337C613E32}"/>
              </a:ext>
            </a:extLst>
          </p:cNvPr>
          <p:cNvCxnSpPr>
            <a:cxnSpLocks/>
            <a:stCxn id="4" idx="1"/>
            <a:endCxn id="13" idx="0"/>
          </p:cNvCxnSpPr>
          <p:nvPr/>
        </p:nvCxnSpPr>
        <p:spPr>
          <a:xfrm rot="10800000" flipV="1">
            <a:off x="2464905" y="2201297"/>
            <a:ext cx="1936729" cy="19907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3641683-FE3A-484C-BDCA-AE42F17FEA91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3858859" y="2201297"/>
            <a:ext cx="542774" cy="19907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1354E2-F5CF-AC40-B89C-81F99C9AAB24}"/>
              </a:ext>
            </a:extLst>
          </p:cNvPr>
          <p:cNvSpPr/>
          <p:nvPr/>
        </p:nvSpPr>
        <p:spPr>
          <a:xfrm>
            <a:off x="6672470" y="4192073"/>
            <a:ext cx="1596887" cy="336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IETF-ACCESS-CONTROL_LIST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D0602E-82B7-BB46-8FC0-ADC72FB3A208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7460137" y="3363409"/>
            <a:ext cx="10777" cy="828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2AD092-AB6C-F946-AAA4-865F17E9430A}"/>
              </a:ext>
            </a:extLst>
          </p:cNvPr>
          <p:cNvSpPr/>
          <p:nvPr/>
        </p:nvSpPr>
        <p:spPr>
          <a:xfrm>
            <a:off x="1510748" y="4723912"/>
            <a:ext cx="3299792" cy="16200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VPN PROFILES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COMMUNITY 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PREFIX LISTS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ROUTING CONTRAINS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8381B90-413D-6C4E-9422-4F8D24B2ACA4}"/>
              </a:ext>
            </a:extLst>
          </p:cNvPr>
          <p:cNvSpPr/>
          <p:nvPr/>
        </p:nvSpPr>
        <p:spPr>
          <a:xfrm>
            <a:off x="5903879" y="4674016"/>
            <a:ext cx="3299792" cy="16200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L2, L3 &amp; L4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GRANULAR FILTER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FIREWALL POLICIES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3B2F2B-1E95-9E48-86BD-D089D7CD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15" y="2937837"/>
            <a:ext cx="1422400" cy="14224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3C6F082-750B-B24D-98ED-94414A1C4841}"/>
              </a:ext>
            </a:extLst>
          </p:cNvPr>
          <p:cNvSpPr/>
          <p:nvPr/>
        </p:nvSpPr>
        <p:spPr>
          <a:xfrm>
            <a:off x="8348869" y="4192072"/>
            <a:ext cx="1596887" cy="3363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314525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Samir Barguil</a:t>
            </a:r>
          </a:p>
          <a:p>
            <a:r>
              <a:rPr lang="en-GB" dirty="0"/>
              <a:t>Oscar González</a:t>
            </a:r>
          </a:p>
          <a:p>
            <a:r>
              <a:rPr lang="en-GB" dirty="0"/>
              <a:t>Victor </a:t>
            </a:r>
            <a:r>
              <a:rPr lang="en-GB" dirty="0" err="1"/>
              <a:t>López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268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461</Words>
  <Application>Microsoft Macintosh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Tema de Office</vt:lpstr>
      <vt:lpstr>Layer 3 VPN Network model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3 VPN Network model</dc:title>
  <dc:creator>A Aguado</dc:creator>
  <cp:lastModifiedBy>SAMIER BARGUIL GIRALDO</cp:lastModifiedBy>
  <cp:revision>92</cp:revision>
  <cp:lastPrinted>2019-07-18T10:47:28Z</cp:lastPrinted>
  <dcterms:created xsi:type="dcterms:W3CDTF">2019-05-22T14:28:33Z</dcterms:created>
  <dcterms:modified xsi:type="dcterms:W3CDTF">2020-05-28T12:37:38Z</dcterms:modified>
</cp:coreProperties>
</file>