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8" r:id="rId3"/>
    <p:sldId id="259" r:id="rId4"/>
    <p:sldId id="262" r:id="rId5"/>
    <p:sldId id="263" r:id="rId6"/>
    <p:sldId id="265" r:id="rId7"/>
    <p:sldId id="260" r:id="rId8"/>
    <p:sldId id="270" r:id="rId9"/>
    <p:sldId id="272" r:id="rId10"/>
    <p:sldId id="264" r:id="rId11"/>
    <p:sldId id="261" r:id="rId12"/>
    <p:sldId id="266" r:id="rId13"/>
    <p:sldId id="271" r:id="rId14"/>
    <p:sldId id="269" r:id="rId15"/>
    <p:sldId id="26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p:restoredTop sz="94690"/>
  </p:normalViewPr>
  <p:slideViewPr>
    <p:cSldViewPr snapToGrid="0" snapToObjects="1">
      <p:cViewPr>
        <p:scale>
          <a:sx n="104" d="100"/>
          <a:sy n="104" d="100"/>
        </p:scale>
        <p:origin x="-1336"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smtClean="0"/>
              <a:t>Clic para editar título</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GB"/>
          </a:p>
        </p:txBody>
      </p:sp>
      <p:sp>
        <p:nvSpPr>
          <p:cNvPr id="4" name="Marcador de fecha 3"/>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GB"/>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4" name="Marcador de fecha 3"/>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smtClean="0"/>
              <a:t>Clic para editar título</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4" name="Marcador de fecha 3"/>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GB"/>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4" name="Marcador de fecha 3"/>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smtClean="0"/>
              <a:t>Clic para editar título</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5" name="Marcador de fecha 4"/>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smtClean="0"/>
              <a:t>Clic para editar título</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7" name="Marcador de fecha 6"/>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GB"/>
          </a:p>
        </p:txBody>
      </p:sp>
      <p:sp>
        <p:nvSpPr>
          <p:cNvPr id="3" name="Marcador de fecha 2"/>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n-GB"/>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48A87A34-81AB-432B-8DAE-1953F412C126}" type="datetimeFigureOut">
              <a:rPr lang="en-US" smtClean="0"/>
              <a:t>26/07/19</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smtClean="0"/>
              <a:t>Clic para editar título</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26/07/19</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319283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GB" dirty="0" smtClean="0"/>
              <a:t>Layer 3 VPN Network model</a:t>
            </a:r>
            <a:endParaRPr lang="en-GB" dirty="0"/>
          </a:p>
        </p:txBody>
      </p:sp>
      <p:sp>
        <p:nvSpPr>
          <p:cNvPr id="3" name="Subtítulo 2"/>
          <p:cNvSpPr>
            <a:spLocks noGrp="1"/>
          </p:cNvSpPr>
          <p:nvPr>
            <p:ph type="subTitle" idx="1"/>
          </p:nvPr>
        </p:nvSpPr>
        <p:spPr/>
        <p:txBody>
          <a:bodyPr/>
          <a:lstStyle/>
          <a:p>
            <a:r>
              <a:rPr lang="en-GB" dirty="0" smtClean="0"/>
              <a:t>IETF draft</a:t>
            </a:r>
            <a:endParaRPr lang="en-GB" dirty="0"/>
          </a:p>
        </p:txBody>
      </p:sp>
    </p:spTree>
    <p:extLst>
      <p:ext uri="{BB962C8B-B14F-4D97-AF65-F5344CB8AC3E}">
        <p14:creationId xmlns:p14="http://schemas.microsoft.com/office/powerpoint/2010/main" val="13151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09584" y="266682"/>
            <a:ext cx="5076825" cy="7461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smtClean="0"/>
              <a:t>L3SM modifications for L3NM</a:t>
            </a:r>
            <a:br>
              <a:rPr lang="en-GB" sz="3600" smtClean="0"/>
            </a:br>
            <a:r>
              <a:rPr lang="en-GB" sz="2200" smtClean="0"/>
              <a:t>Updated:27</a:t>
            </a:r>
            <a:r>
              <a:rPr lang="en-GB" sz="2200" baseline="30000" smtClean="0"/>
              <a:t>th</a:t>
            </a:r>
            <a:r>
              <a:rPr lang="en-GB" sz="2200" smtClean="0"/>
              <a:t> May 2019, version 01</a:t>
            </a:r>
            <a:endParaRPr lang="en-GB" sz="3600" dirty="0"/>
          </a:p>
        </p:txBody>
      </p:sp>
      <p:pic>
        <p:nvPicPr>
          <p:cNvPr id="7" name="Imagen 6"/>
          <p:cNvPicPr>
            <a:picLocks noChangeAspect="1"/>
          </p:cNvPicPr>
          <p:nvPr/>
        </p:nvPicPr>
        <p:blipFill>
          <a:blip r:embed="rId2"/>
          <a:stretch>
            <a:fillRect/>
          </a:stretch>
        </p:blipFill>
        <p:spPr>
          <a:xfrm>
            <a:off x="6744648" y="2101105"/>
            <a:ext cx="4874330" cy="3213547"/>
          </a:xfrm>
          <a:prstGeom prst="rect">
            <a:avLst/>
          </a:prstGeom>
          <a:ln w="22225">
            <a:solidFill>
              <a:schemeClr val="accent1">
                <a:lumMod val="75000"/>
              </a:schemeClr>
            </a:solidFill>
          </a:ln>
        </p:spPr>
      </p:pic>
      <p:cxnSp>
        <p:nvCxnSpPr>
          <p:cNvPr id="9" name="Conector recto 8"/>
          <p:cNvCxnSpPr/>
          <p:nvPr/>
        </p:nvCxnSpPr>
        <p:spPr>
          <a:xfrm>
            <a:off x="7358073" y="2300290"/>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653346" y="2624140"/>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7977193" y="2962278"/>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977193" y="3286129"/>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7977193" y="3600453"/>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977192" y="3929065"/>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7977192" y="4252915"/>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7977192" y="4567241"/>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998617" y="4895853"/>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7998617" y="5219704"/>
            <a:ext cx="1614487" cy="0"/>
          </a:xfrm>
          <a:prstGeom prst="line">
            <a:avLst/>
          </a:prstGeom>
          <a:ln w="73025" cmpd="dbl">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8389150" y="1685038"/>
            <a:ext cx="1591077" cy="369332"/>
          </a:xfrm>
          <a:prstGeom prst="rect">
            <a:avLst/>
          </a:prstGeom>
          <a:noFill/>
        </p:spPr>
        <p:txBody>
          <a:bodyPr wrap="none" rtlCol="0">
            <a:spAutoFit/>
          </a:bodyPr>
          <a:lstStyle/>
          <a:p>
            <a:r>
              <a:rPr lang="en-GB" b="1" i="1" dirty="0" smtClean="0"/>
              <a:t>To </a:t>
            </a:r>
            <a:r>
              <a:rPr lang="en-GB" b="1" i="1" smtClean="0"/>
              <a:t>be pruned</a:t>
            </a:r>
            <a:r>
              <a:rPr lang="mr-IN" b="1" i="1" dirty="0" smtClean="0"/>
              <a:t>…</a:t>
            </a:r>
            <a:endParaRPr lang="en-GB" b="1" i="1" dirty="0"/>
          </a:p>
        </p:txBody>
      </p:sp>
      <p:sp>
        <p:nvSpPr>
          <p:cNvPr id="21" name="Marcador de contenido 2"/>
          <p:cNvSpPr>
            <a:spLocks noGrp="1"/>
          </p:cNvSpPr>
          <p:nvPr>
            <p:ph idx="1"/>
          </p:nvPr>
        </p:nvSpPr>
        <p:spPr>
          <a:xfrm>
            <a:off x="618147" y="1627886"/>
            <a:ext cx="5854091" cy="4351338"/>
          </a:xfrm>
        </p:spPr>
        <p:txBody>
          <a:bodyPr>
            <a:normAutofit/>
          </a:bodyPr>
          <a:lstStyle/>
          <a:p>
            <a:r>
              <a:rPr lang="en-GB" sz="2000" dirty="0" smtClean="0"/>
              <a:t>Extensions for L2 parameters to define client’s traffic for the interface are required:</a:t>
            </a:r>
          </a:p>
          <a:p>
            <a:pPr lvl="1"/>
            <a:r>
              <a:rPr lang="en-GB" sz="1800" dirty="0"/>
              <a:t>Bearer E</a:t>
            </a:r>
            <a:r>
              <a:rPr lang="en-GB" sz="1800" dirty="0" smtClean="0"/>
              <a:t>thernet Encapsulation</a:t>
            </a:r>
          </a:p>
          <a:p>
            <a:pPr lvl="1"/>
            <a:r>
              <a:rPr lang="en-GB" sz="1800" dirty="0" smtClean="0"/>
              <a:t>Tagged and untagged information: is it all necessary?</a:t>
            </a:r>
          </a:p>
          <a:p>
            <a:pPr lvl="1"/>
            <a:r>
              <a:rPr lang="en-GB" sz="1800" dirty="0" smtClean="0"/>
              <a:t>I would assume tag-interfaces are useful, but this can be defined at the site level, if the extension for bearers is done. A lag interface would be a new bearer, so no point for defining it here, but in a higher layer.</a:t>
            </a:r>
          </a:p>
          <a:p>
            <a:pPr lvl="1"/>
            <a:r>
              <a:rPr lang="en-GB" sz="1800" dirty="0" err="1" smtClean="0"/>
              <a:t>Cvlan</a:t>
            </a:r>
            <a:r>
              <a:rPr lang="en-GB" sz="1800" dirty="0" smtClean="0"/>
              <a:t>-to-svc map should not be included. SNAs would map one to one to a service, so this is to be ignored/pruned.</a:t>
            </a:r>
          </a:p>
          <a:p>
            <a:pPr lvl="1"/>
            <a:r>
              <a:rPr lang="en-GB" sz="1800" dirty="0" smtClean="0"/>
              <a:t>L2cp-control and OAM are to be studied yet.</a:t>
            </a:r>
            <a:endParaRPr lang="en-GB" sz="1800" dirty="0"/>
          </a:p>
        </p:txBody>
      </p:sp>
    </p:spTree>
    <p:extLst>
      <p:ext uri="{BB962C8B-B14F-4D97-AF65-F5344CB8AC3E}">
        <p14:creationId xmlns:p14="http://schemas.microsoft.com/office/powerpoint/2010/main" val="181788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1012825"/>
            <a:ext cx="5124450" cy="677863"/>
          </a:xfrm>
        </p:spPr>
        <p:txBody>
          <a:bodyPr>
            <a:normAutofit/>
          </a:bodyPr>
          <a:lstStyle/>
          <a:p>
            <a:r>
              <a:rPr lang="en-GB" sz="3200" u="sng" dirty="0" smtClean="0"/>
              <a:t>Explained extensions</a:t>
            </a:r>
            <a:endParaRPr lang="en-GB" sz="3200" u="sng" dirty="0"/>
          </a:p>
        </p:txBody>
      </p:sp>
      <p:sp>
        <p:nvSpPr>
          <p:cNvPr id="3" name="Marcador de contenido 2"/>
          <p:cNvSpPr>
            <a:spLocks noGrp="1"/>
          </p:cNvSpPr>
          <p:nvPr>
            <p:ph idx="1"/>
          </p:nvPr>
        </p:nvSpPr>
        <p:spPr/>
        <p:txBody>
          <a:bodyPr>
            <a:normAutofit/>
          </a:bodyPr>
          <a:lstStyle/>
          <a:p>
            <a:r>
              <a:rPr lang="en-GB" sz="2400" dirty="0" smtClean="0"/>
              <a:t>vpn-service</a:t>
            </a:r>
          </a:p>
          <a:p>
            <a:pPr lvl="1"/>
            <a:r>
              <a:rPr lang="en-GB" sz="1800" dirty="0" smtClean="0"/>
              <a:t>ie-profiles: Import and export profiles associated to VRFs. They shall be imported by VPN-nodes</a:t>
            </a:r>
          </a:p>
          <a:p>
            <a:pPr lvl="1"/>
            <a:r>
              <a:rPr lang="en-GB" sz="1800" dirty="0" smtClean="0"/>
              <a:t>vpn-nodes: Instance of a VRF.</a:t>
            </a:r>
          </a:p>
          <a:p>
            <a:pPr lvl="2"/>
            <a:r>
              <a:rPr lang="en-GB" sz="1800" dirty="0" smtClean="0"/>
              <a:t>vpn-node-id: ID of the VRF.</a:t>
            </a:r>
          </a:p>
          <a:p>
            <a:pPr lvl="2"/>
            <a:r>
              <a:rPr lang="en-GB" sz="1800" dirty="0" smtClean="0"/>
              <a:t>router-id: router where the VRF is implemented.</a:t>
            </a:r>
          </a:p>
          <a:p>
            <a:pPr lvl="2"/>
            <a:r>
              <a:rPr lang="en-GB" sz="1800" dirty="0" smtClean="0"/>
              <a:t>node-role: spoke, hub, any.</a:t>
            </a:r>
          </a:p>
          <a:p>
            <a:pPr lvl="2"/>
            <a:r>
              <a:rPr lang="en-GB" sz="1800" dirty="0" smtClean="0"/>
              <a:t>admin-status: enables / disabled.</a:t>
            </a:r>
          </a:p>
          <a:p>
            <a:pPr lvl="2"/>
            <a:r>
              <a:rPr lang="en-GB" sz="1800" dirty="0" smtClean="0"/>
              <a:t>node-ie-profile: ie-profile defined for this VRF (RTs, RD).</a:t>
            </a:r>
          </a:p>
          <a:p>
            <a:pPr lvl="2"/>
            <a:r>
              <a:rPr lang="en-GB" sz="1800" dirty="0" smtClean="0"/>
              <a:t>Site-attachments: Site-network-accesses that are associated to this VPN-node (and, therefore, to this specific VPN-service). This shall be discussed, as it can be also defined in the other direction.</a:t>
            </a:r>
            <a:endParaRPr lang="en-GB" sz="1800" dirty="0"/>
          </a:p>
        </p:txBody>
      </p:sp>
      <p:sp>
        <p:nvSpPr>
          <p:cNvPr id="4" name="Título 1"/>
          <p:cNvSpPr txBox="1">
            <a:spLocks/>
          </p:cNvSpPr>
          <p:nvPr/>
        </p:nvSpPr>
        <p:spPr>
          <a:xfrm>
            <a:off x="509584" y="266682"/>
            <a:ext cx="5076825" cy="7461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smtClean="0"/>
              <a:t>L3SM modifications for L3NM</a:t>
            </a:r>
            <a:br>
              <a:rPr lang="en-GB" sz="3600" smtClean="0"/>
            </a:br>
            <a:r>
              <a:rPr lang="en-GB" sz="2200" smtClean="0"/>
              <a:t>Updated:27</a:t>
            </a:r>
            <a:r>
              <a:rPr lang="en-GB" sz="2200" baseline="30000" smtClean="0"/>
              <a:t>th</a:t>
            </a:r>
            <a:r>
              <a:rPr lang="en-GB" sz="2200" smtClean="0"/>
              <a:t> May 2019, version 01</a:t>
            </a:r>
            <a:endParaRPr lang="en-GB" sz="3600" dirty="0"/>
          </a:p>
        </p:txBody>
      </p:sp>
    </p:spTree>
    <p:extLst>
      <p:ext uri="{BB962C8B-B14F-4D97-AF65-F5344CB8AC3E}">
        <p14:creationId xmlns:p14="http://schemas.microsoft.com/office/powerpoint/2010/main" val="75912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1012825"/>
            <a:ext cx="5124450" cy="677863"/>
          </a:xfrm>
        </p:spPr>
        <p:txBody>
          <a:bodyPr>
            <a:normAutofit/>
          </a:bodyPr>
          <a:lstStyle/>
          <a:p>
            <a:r>
              <a:rPr lang="en-GB" sz="3200" u="sng" dirty="0" smtClean="0"/>
              <a:t>Explained extensions</a:t>
            </a:r>
            <a:endParaRPr lang="en-GB" sz="3200" u="sng" dirty="0"/>
          </a:p>
        </p:txBody>
      </p:sp>
      <p:sp>
        <p:nvSpPr>
          <p:cNvPr id="3" name="Marcador de contenido 2"/>
          <p:cNvSpPr>
            <a:spLocks noGrp="1"/>
          </p:cNvSpPr>
          <p:nvPr>
            <p:ph idx="1"/>
          </p:nvPr>
        </p:nvSpPr>
        <p:spPr/>
        <p:txBody>
          <a:bodyPr>
            <a:normAutofit/>
          </a:bodyPr>
          <a:lstStyle/>
          <a:p>
            <a:r>
              <a:rPr lang="en-GB" sz="2400" dirty="0" smtClean="0"/>
              <a:t>Sites/site:</a:t>
            </a:r>
          </a:p>
          <a:p>
            <a:pPr lvl="1"/>
            <a:r>
              <a:rPr lang="en-GB" sz="1800" dirty="0" smtClean="0"/>
              <a:t>Site-bearers: List of bearers that are assigned to a site. A site may be associated to multiple VPNs via site-network-accesses.</a:t>
            </a:r>
          </a:p>
          <a:p>
            <a:pPr lvl="1"/>
            <a:r>
              <a:rPr lang="en-GB" sz="1800" dirty="0" smtClean="0"/>
              <a:t>Site-network-accesses:</a:t>
            </a:r>
            <a:endParaRPr lang="en-GB" sz="1400" dirty="0" smtClean="0"/>
          </a:p>
          <a:p>
            <a:pPr lvl="2"/>
            <a:r>
              <a:rPr lang="en-GB" sz="1800" dirty="0" smtClean="0"/>
              <a:t>Bearer/bearer-references: Associated to site-bearers.	</a:t>
            </a:r>
          </a:p>
          <a:p>
            <a:pPr lvl="2"/>
            <a:r>
              <a:rPr lang="en-GB" sz="1800" dirty="0" smtClean="0"/>
              <a:t>Bearer:</a:t>
            </a:r>
          </a:p>
          <a:p>
            <a:pPr lvl="3"/>
            <a:r>
              <a:rPr lang="en-GB" dirty="0" smtClean="0"/>
              <a:t>Connection/Ethernet: L2 Parameters associated to a site-network-access (e.g. encapsulation on a client interface).</a:t>
            </a:r>
          </a:p>
          <a:p>
            <a:pPr lvl="2"/>
            <a:r>
              <a:rPr lang="en-GB" sz="1800" dirty="0" smtClean="0"/>
              <a:t>VPN-attachment: if the reference is done at the vpn-node level, it would be no longer necessary. To be discussed.</a:t>
            </a:r>
            <a:endParaRPr lang="en-GB" sz="1800" dirty="0"/>
          </a:p>
        </p:txBody>
      </p:sp>
      <p:sp>
        <p:nvSpPr>
          <p:cNvPr id="4" name="Título 1"/>
          <p:cNvSpPr txBox="1">
            <a:spLocks/>
          </p:cNvSpPr>
          <p:nvPr/>
        </p:nvSpPr>
        <p:spPr>
          <a:xfrm>
            <a:off x="509584" y="266682"/>
            <a:ext cx="5076825" cy="7461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smtClean="0"/>
              <a:t>L3SM modifications for L3NM</a:t>
            </a:r>
            <a:br>
              <a:rPr lang="en-GB" sz="3600" smtClean="0"/>
            </a:br>
            <a:r>
              <a:rPr lang="en-GB" sz="2200" smtClean="0"/>
              <a:t>Updated:27</a:t>
            </a:r>
            <a:r>
              <a:rPr lang="en-GB" sz="2200" baseline="30000" smtClean="0"/>
              <a:t>th</a:t>
            </a:r>
            <a:r>
              <a:rPr lang="en-GB" sz="2200" smtClean="0"/>
              <a:t> May 2019, version 01</a:t>
            </a:r>
            <a:endParaRPr lang="en-GB" sz="3600" dirty="0"/>
          </a:p>
        </p:txBody>
      </p:sp>
    </p:spTree>
    <p:extLst>
      <p:ext uri="{BB962C8B-B14F-4D97-AF65-F5344CB8AC3E}">
        <p14:creationId xmlns:p14="http://schemas.microsoft.com/office/powerpoint/2010/main" val="123138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1012825"/>
            <a:ext cx="5124450" cy="677863"/>
          </a:xfrm>
        </p:spPr>
        <p:txBody>
          <a:bodyPr>
            <a:normAutofit/>
          </a:bodyPr>
          <a:lstStyle/>
          <a:p>
            <a:r>
              <a:rPr lang="en-GB" sz="3200" u="sng" dirty="0" smtClean="0"/>
              <a:t>Explained extensions</a:t>
            </a:r>
            <a:endParaRPr lang="en-GB" sz="3200" u="sng" dirty="0"/>
          </a:p>
        </p:txBody>
      </p:sp>
      <p:sp>
        <p:nvSpPr>
          <p:cNvPr id="3" name="Marcador de contenido 2"/>
          <p:cNvSpPr>
            <a:spLocks noGrp="1"/>
          </p:cNvSpPr>
          <p:nvPr>
            <p:ph idx="1"/>
          </p:nvPr>
        </p:nvSpPr>
        <p:spPr>
          <a:xfrm>
            <a:off x="838200" y="1825625"/>
            <a:ext cx="10515600" cy="4847024"/>
          </a:xfrm>
        </p:spPr>
        <p:txBody>
          <a:bodyPr>
            <a:normAutofit/>
          </a:bodyPr>
          <a:lstStyle/>
          <a:p>
            <a:r>
              <a:rPr lang="en-GB" sz="2400" dirty="0" smtClean="0"/>
              <a:t>Sites/site</a:t>
            </a:r>
          </a:p>
          <a:p>
            <a:pPr lvl="1"/>
            <a:r>
              <a:rPr lang="en-GB" sz="1800" dirty="0" smtClean="0"/>
              <a:t>Site-network-accesses:</a:t>
            </a:r>
            <a:endParaRPr lang="en-GB" sz="1400" dirty="0" smtClean="0"/>
          </a:p>
          <a:p>
            <a:pPr lvl="2"/>
            <a:r>
              <a:rPr lang="en-GB" sz="1800" dirty="0" smtClean="0"/>
              <a:t>Site-network-access-type and Bearer/type: </a:t>
            </a:r>
            <a:r>
              <a:rPr lang="en-GB" sz="1800" dirty="0" err="1" smtClean="0"/>
              <a:t>pseudowire</a:t>
            </a:r>
            <a:r>
              <a:rPr lang="en-GB" sz="1800" dirty="0" smtClean="0"/>
              <a:t>. Information for configuring the service access point / site-network-access as a </a:t>
            </a:r>
            <a:r>
              <a:rPr lang="en-GB" sz="1800" dirty="0" err="1" smtClean="0"/>
              <a:t>pseudowire</a:t>
            </a:r>
            <a:r>
              <a:rPr lang="en-GB" sz="1800" dirty="0" smtClean="0"/>
              <a:t> that terminates in a remote node (e.g. far-end, VCID).</a:t>
            </a:r>
          </a:p>
          <a:p>
            <a:pPr lvl="2"/>
            <a:r>
              <a:rPr lang="en-GB" sz="1800" dirty="0" smtClean="0"/>
              <a:t>Routing-protocols:</a:t>
            </a:r>
          </a:p>
          <a:p>
            <a:pPr lvl="3"/>
            <a:r>
              <a:rPr lang="en-GB" dirty="0"/>
              <a:t>BGP: </a:t>
            </a:r>
            <a:r>
              <a:rPr lang="en-GB" dirty="0" err="1"/>
              <a:t>Neighbor</a:t>
            </a:r>
            <a:r>
              <a:rPr lang="en-GB" dirty="0"/>
              <a:t> and </a:t>
            </a:r>
            <a:r>
              <a:rPr lang="en-GB" dirty="0" err="1"/>
              <a:t>multihop</a:t>
            </a:r>
            <a:r>
              <a:rPr lang="en-GB" dirty="0"/>
              <a:t> (number of hops to the peer) information.</a:t>
            </a:r>
          </a:p>
          <a:p>
            <a:pPr lvl="3"/>
            <a:r>
              <a:rPr lang="en-GB" dirty="0" smtClean="0"/>
              <a:t>OSPF: MTU.</a:t>
            </a:r>
          </a:p>
          <a:p>
            <a:pPr lvl="3"/>
            <a:r>
              <a:rPr lang="en-GB" dirty="0" smtClean="0"/>
              <a:t>Routing-profiles: reference to </a:t>
            </a:r>
            <a:r>
              <a:rPr lang="es-ES_tradnl" dirty="0"/>
              <a:t>/</a:t>
            </a:r>
            <a:r>
              <a:rPr lang="es-ES_tradnl" dirty="0" smtClean="0"/>
              <a:t>l3vpn-ntw/</a:t>
            </a:r>
            <a:r>
              <a:rPr lang="es-ES_tradnl" dirty="0" err="1" smtClean="0"/>
              <a:t>vpn-profiles</a:t>
            </a:r>
            <a:r>
              <a:rPr lang="es-ES_tradnl" dirty="0" smtClean="0"/>
              <a:t>/</a:t>
            </a:r>
            <a:r>
              <a:rPr lang="es-ES_tradnl" dirty="0" err="1" smtClean="0"/>
              <a:t>valid-provider-identifiers</a:t>
            </a:r>
            <a:r>
              <a:rPr lang="es-ES_tradnl" dirty="0" smtClean="0"/>
              <a:t>/</a:t>
            </a:r>
            <a:r>
              <a:rPr lang="es-ES_tradnl" dirty="0" err="1" smtClean="0"/>
              <a:t>routing-profile-identifier</a:t>
            </a:r>
            <a:r>
              <a:rPr lang="es-ES_tradnl" dirty="0" smtClean="0"/>
              <a:t>/id and </a:t>
            </a:r>
            <a:r>
              <a:rPr lang="es-ES_tradnl" dirty="0" err="1" smtClean="0"/>
              <a:t>specification</a:t>
            </a:r>
            <a:r>
              <a:rPr lang="es-ES_tradnl" dirty="0" smtClean="0"/>
              <a:t> of </a:t>
            </a:r>
            <a:r>
              <a:rPr lang="es-ES_tradnl" dirty="0" err="1" smtClean="0"/>
              <a:t>type</a:t>
            </a:r>
            <a:r>
              <a:rPr lang="es-ES_tradnl" dirty="0" smtClean="0"/>
              <a:t> of </a:t>
            </a:r>
            <a:r>
              <a:rPr lang="es-ES_tradnl" dirty="0" err="1" smtClean="0"/>
              <a:t>profile</a:t>
            </a:r>
            <a:r>
              <a:rPr lang="es-ES_tradnl" dirty="0" smtClean="0"/>
              <a:t> (</a:t>
            </a:r>
            <a:r>
              <a:rPr lang="es-ES_tradnl" dirty="0" err="1" smtClean="0"/>
              <a:t>import</a:t>
            </a:r>
            <a:r>
              <a:rPr lang="es-ES_tradnl" dirty="0" smtClean="0"/>
              <a:t>/</a:t>
            </a:r>
            <a:r>
              <a:rPr lang="es-ES_tradnl" dirty="0" err="1" smtClean="0"/>
              <a:t>export</a:t>
            </a:r>
            <a:r>
              <a:rPr lang="es-ES_tradnl" dirty="0" smtClean="0"/>
              <a:t>/</a:t>
            </a:r>
            <a:r>
              <a:rPr lang="es-ES_tradnl" dirty="0" err="1" smtClean="0"/>
              <a:t>both</a:t>
            </a:r>
            <a:r>
              <a:rPr lang="es-ES_tradnl" dirty="0" smtClean="0"/>
              <a:t>).</a:t>
            </a:r>
          </a:p>
          <a:p>
            <a:pPr lvl="2"/>
            <a:endParaRPr lang="en-GB" dirty="0"/>
          </a:p>
          <a:p>
            <a:pPr lvl="1"/>
            <a:r>
              <a:rPr lang="en-GB" sz="2200" dirty="0" smtClean="0"/>
              <a:t>VPN-service:</a:t>
            </a:r>
          </a:p>
          <a:p>
            <a:pPr lvl="2"/>
            <a:r>
              <a:rPr lang="en-GB" sz="1800" dirty="0" smtClean="0"/>
              <a:t>VPN-nodes:</a:t>
            </a:r>
          </a:p>
          <a:p>
            <a:pPr lvl="3"/>
            <a:r>
              <a:rPr lang="en-GB" dirty="0"/>
              <a:t>NE-id: network element id where the instance of a VPN node is to be implemented.</a:t>
            </a:r>
          </a:p>
          <a:p>
            <a:pPr lvl="3"/>
            <a:r>
              <a:rPr lang="en-GB" dirty="0"/>
              <a:t>Maximum-routes: Maximum routes that are allowed on the specific instance.</a:t>
            </a:r>
          </a:p>
        </p:txBody>
      </p:sp>
      <p:sp>
        <p:nvSpPr>
          <p:cNvPr id="4" name="Título 1"/>
          <p:cNvSpPr txBox="1">
            <a:spLocks/>
          </p:cNvSpPr>
          <p:nvPr/>
        </p:nvSpPr>
        <p:spPr>
          <a:xfrm>
            <a:off x="509584" y="266682"/>
            <a:ext cx="5076825" cy="7461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smtClean="0"/>
              <a:t>L3SM modifications for L3NM</a:t>
            </a:r>
            <a:br>
              <a:rPr lang="en-GB" sz="3600" dirty="0" smtClean="0"/>
            </a:br>
            <a:r>
              <a:rPr lang="en-GB" sz="2200" dirty="0" smtClean="0"/>
              <a:t>Updated:24</a:t>
            </a:r>
            <a:r>
              <a:rPr lang="en-GB" sz="2200" baseline="30000" dirty="0" smtClean="0"/>
              <a:t>th</a:t>
            </a:r>
            <a:r>
              <a:rPr lang="en-GB" sz="2200" dirty="0" smtClean="0"/>
              <a:t> June 2019, version 01</a:t>
            </a:r>
            <a:endParaRPr lang="en-GB" sz="3600" dirty="0"/>
          </a:p>
        </p:txBody>
      </p:sp>
    </p:spTree>
    <p:extLst>
      <p:ext uri="{BB962C8B-B14F-4D97-AF65-F5344CB8AC3E}">
        <p14:creationId xmlns:p14="http://schemas.microsoft.com/office/powerpoint/2010/main" val="20311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1012825"/>
            <a:ext cx="5124450" cy="677863"/>
          </a:xfrm>
        </p:spPr>
        <p:txBody>
          <a:bodyPr>
            <a:normAutofit/>
          </a:bodyPr>
          <a:lstStyle/>
          <a:p>
            <a:r>
              <a:rPr lang="en-GB" sz="3200" u="sng" dirty="0" smtClean="0"/>
              <a:t>Small issues</a:t>
            </a:r>
            <a:endParaRPr lang="en-GB" sz="3200" u="sng" dirty="0"/>
          </a:p>
        </p:txBody>
      </p:sp>
      <p:sp>
        <p:nvSpPr>
          <p:cNvPr id="3" name="Marcador de contenido 2"/>
          <p:cNvSpPr>
            <a:spLocks noGrp="1"/>
          </p:cNvSpPr>
          <p:nvPr>
            <p:ph idx="1"/>
          </p:nvPr>
        </p:nvSpPr>
        <p:spPr/>
        <p:txBody>
          <a:bodyPr>
            <a:normAutofit/>
          </a:bodyPr>
          <a:lstStyle/>
          <a:p>
            <a:r>
              <a:rPr lang="en-GB" sz="2400" dirty="0" smtClean="0"/>
              <a:t>“Cross-references”:</a:t>
            </a:r>
          </a:p>
          <a:p>
            <a:pPr lvl="1"/>
            <a:r>
              <a:rPr lang="en-GB" sz="2000" dirty="0" smtClean="0"/>
              <a:t>Either by choosing the vpn-nodes referring to site-network-accesses -SNAs- or the other way around (vpn-attachment within the SNAs), </a:t>
            </a:r>
            <a:r>
              <a:rPr lang="en-GB" sz="2000" dirty="0" err="1" smtClean="0"/>
              <a:t>vpn-node</a:t>
            </a:r>
            <a:r>
              <a:rPr lang="en-GB" sz="2000" dirty="0" err="1" smtClean="0">
                <a:sym typeface="Wingdings"/>
              </a:rPr>
              <a:t>router-id</a:t>
            </a:r>
            <a:r>
              <a:rPr lang="en-GB" sz="2000" dirty="0" smtClean="0">
                <a:sym typeface="Wingdings"/>
              </a:rPr>
              <a:t> and </a:t>
            </a:r>
            <a:r>
              <a:rPr lang="en-GB" sz="2000" dirty="0" err="1" smtClean="0">
                <a:sym typeface="Wingdings"/>
              </a:rPr>
              <a:t>site-bearersrouter-id</a:t>
            </a:r>
            <a:r>
              <a:rPr lang="en-GB" sz="2000" dirty="0" smtClean="0">
                <a:sym typeface="Wingdings"/>
              </a:rPr>
              <a:t> (and the bearer-reference in a site-network-access) should be aligned</a:t>
            </a:r>
            <a:r>
              <a:rPr lang="en-GB" sz="2000" dirty="0" smtClean="0"/>
              <a:t>.</a:t>
            </a:r>
          </a:p>
          <a:p>
            <a:pPr lvl="1"/>
            <a:r>
              <a:rPr lang="en-GB" sz="2000" dirty="0" smtClean="0"/>
              <a:t>This requires the controller/system to do additional verifications to check if there is a misalignment between those values when associating SNAs and vpn-nodes</a:t>
            </a:r>
          </a:p>
          <a:p>
            <a:r>
              <a:rPr lang="en-GB" sz="2400" dirty="0" smtClean="0"/>
              <a:t>Bearer Connection (Ethernet):</a:t>
            </a:r>
          </a:p>
          <a:p>
            <a:pPr lvl="1"/>
            <a:r>
              <a:rPr lang="en-GB" sz="2000" dirty="0" smtClean="0"/>
              <a:t>We will need help to check and prune the current version of the </a:t>
            </a:r>
            <a:r>
              <a:rPr lang="en-GB" sz="2000" i="1" dirty="0" smtClean="0"/>
              <a:t>connection </a:t>
            </a:r>
            <a:r>
              <a:rPr lang="en-GB" sz="2000" dirty="0" smtClean="0"/>
              <a:t>container defined in the L2SM yang definition.</a:t>
            </a:r>
          </a:p>
          <a:p>
            <a:pPr lvl="1"/>
            <a:r>
              <a:rPr lang="en-GB" sz="2000" dirty="0" smtClean="0"/>
              <a:t>Some parameters/containers seem irrelevant, but this may be just for us… To be discussed with all the participants/authors.</a:t>
            </a:r>
          </a:p>
          <a:p>
            <a:endParaRPr lang="en-GB" dirty="0"/>
          </a:p>
        </p:txBody>
      </p:sp>
      <p:sp>
        <p:nvSpPr>
          <p:cNvPr id="4" name="Título 1"/>
          <p:cNvSpPr txBox="1">
            <a:spLocks/>
          </p:cNvSpPr>
          <p:nvPr/>
        </p:nvSpPr>
        <p:spPr>
          <a:xfrm>
            <a:off x="509584" y="266682"/>
            <a:ext cx="5076825" cy="7461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smtClean="0"/>
              <a:t>L3SM modifications for L3NM</a:t>
            </a:r>
            <a:br>
              <a:rPr lang="en-GB" sz="3600" smtClean="0"/>
            </a:br>
            <a:r>
              <a:rPr lang="en-GB" sz="2200" smtClean="0"/>
              <a:t>Updated:27</a:t>
            </a:r>
            <a:r>
              <a:rPr lang="en-GB" sz="2200" baseline="30000" smtClean="0"/>
              <a:t>th</a:t>
            </a:r>
            <a:r>
              <a:rPr lang="en-GB" sz="2200" smtClean="0"/>
              <a:t> May 2019, version 01</a:t>
            </a:r>
            <a:endParaRPr lang="en-GB" sz="3600" dirty="0"/>
          </a:p>
        </p:txBody>
      </p:sp>
      <p:sp>
        <p:nvSpPr>
          <p:cNvPr id="5" name="CuadroTexto 4"/>
          <p:cNvSpPr txBox="1"/>
          <p:nvPr/>
        </p:nvSpPr>
        <p:spPr>
          <a:xfrm rot="852289">
            <a:off x="6665498" y="595630"/>
            <a:ext cx="2902333" cy="1200329"/>
          </a:xfrm>
          <a:prstGeom prst="rect">
            <a:avLst/>
          </a:prstGeom>
          <a:noFill/>
        </p:spPr>
        <p:txBody>
          <a:bodyPr wrap="none" rtlCol="0">
            <a:spAutoFit/>
          </a:bodyPr>
          <a:lstStyle/>
          <a:p>
            <a:pPr algn="ctr"/>
            <a:r>
              <a:rPr lang="en-GB" sz="3600" b="1" i="1" dirty="0" smtClean="0">
                <a:solidFill>
                  <a:srgbClr val="FF0000"/>
                </a:solidFill>
              </a:rPr>
              <a:t>Old. </a:t>
            </a:r>
          </a:p>
          <a:p>
            <a:pPr algn="ctr"/>
            <a:r>
              <a:rPr lang="en-GB" sz="3600" b="1" i="1" dirty="0" smtClean="0">
                <a:solidFill>
                  <a:srgbClr val="FF0000"/>
                </a:solidFill>
              </a:rPr>
              <a:t>To be updated</a:t>
            </a:r>
            <a:endParaRPr lang="en-GB" sz="3600" b="1" i="1" dirty="0">
              <a:solidFill>
                <a:srgbClr val="FF0000"/>
              </a:solidFill>
            </a:endParaRPr>
          </a:p>
        </p:txBody>
      </p:sp>
    </p:spTree>
    <p:extLst>
      <p:ext uri="{BB962C8B-B14F-4D97-AF65-F5344CB8AC3E}">
        <p14:creationId xmlns:p14="http://schemas.microsoft.com/office/powerpoint/2010/main" val="186534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1012825"/>
            <a:ext cx="5124450" cy="677863"/>
          </a:xfrm>
        </p:spPr>
        <p:txBody>
          <a:bodyPr>
            <a:normAutofit/>
          </a:bodyPr>
          <a:lstStyle/>
          <a:p>
            <a:r>
              <a:rPr lang="en-GB" sz="3200" u="sng" dirty="0" smtClean="0"/>
              <a:t>Use cases</a:t>
            </a:r>
            <a:endParaRPr lang="en-GB" sz="3200" u="sng" dirty="0"/>
          </a:p>
        </p:txBody>
      </p:sp>
      <p:sp>
        <p:nvSpPr>
          <p:cNvPr id="3" name="Marcador de contenido 2"/>
          <p:cNvSpPr>
            <a:spLocks noGrp="1"/>
          </p:cNvSpPr>
          <p:nvPr>
            <p:ph idx="1"/>
          </p:nvPr>
        </p:nvSpPr>
        <p:spPr/>
        <p:txBody>
          <a:bodyPr>
            <a:normAutofit/>
          </a:bodyPr>
          <a:lstStyle/>
          <a:p>
            <a:r>
              <a:rPr lang="en-GB" sz="2400" dirty="0" smtClean="0"/>
              <a:t>Site registration</a:t>
            </a:r>
          </a:p>
          <a:p>
            <a:pPr lvl="1"/>
            <a:r>
              <a:rPr lang="en-GB" sz="2000" dirty="0" smtClean="0"/>
              <a:t>Creation of new sites (inventory), when the bearers are installed at a client’s premises.</a:t>
            </a:r>
          </a:p>
          <a:p>
            <a:r>
              <a:rPr lang="en-GB" sz="2400" dirty="0" smtClean="0"/>
              <a:t>VPN creation workflow</a:t>
            </a:r>
          </a:p>
          <a:p>
            <a:pPr lvl="1"/>
            <a:endParaRPr lang="en-GB" sz="2000" dirty="0" smtClean="0"/>
          </a:p>
        </p:txBody>
      </p:sp>
      <p:sp>
        <p:nvSpPr>
          <p:cNvPr id="4" name="Título 1"/>
          <p:cNvSpPr txBox="1">
            <a:spLocks/>
          </p:cNvSpPr>
          <p:nvPr/>
        </p:nvSpPr>
        <p:spPr>
          <a:xfrm>
            <a:off x="509584" y="266682"/>
            <a:ext cx="5076825" cy="7461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smtClean="0"/>
              <a:t>L3SM modifications for L3NM</a:t>
            </a:r>
            <a:br>
              <a:rPr lang="en-GB" sz="3600" smtClean="0"/>
            </a:br>
            <a:r>
              <a:rPr lang="en-GB" sz="2200" smtClean="0"/>
              <a:t>Updated:27</a:t>
            </a:r>
            <a:r>
              <a:rPr lang="en-GB" sz="2200" baseline="30000" smtClean="0"/>
              <a:t>th</a:t>
            </a:r>
            <a:r>
              <a:rPr lang="en-GB" sz="2200" smtClean="0"/>
              <a:t> May 2019, version 01</a:t>
            </a:r>
            <a:endParaRPr lang="en-GB" sz="3600" dirty="0"/>
          </a:p>
        </p:txBody>
      </p:sp>
      <p:sp>
        <p:nvSpPr>
          <p:cNvPr id="5" name="Rectángulo redondeado 4"/>
          <p:cNvSpPr/>
          <p:nvPr/>
        </p:nvSpPr>
        <p:spPr>
          <a:xfrm>
            <a:off x="1032734" y="3180284"/>
            <a:ext cx="1161826" cy="3657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smtClean="0"/>
              <a:t>Customer</a:t>
            </a:r>
            <a:endParaRPr lang="en-GB" b="1" dirty="0"/>
          </a:p>
        </p:txBody>
      </p:sp>
      <p:sp>
        <p:nvSpPr>
          <p:cNvPr id="6" name="Rectángulo redondeado 5"/>
          <p:cNvSpPr/>
          <p:nvPr/>
        </p:nvSpPr>
        <p:spPr>
          <a:xfrm>
            <a:off x="5515087" y="3180284"/>
            <a:ext cx="1161826" cy="3657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smtClean="0"/>
              <a:t>Systems</a:t>
            </a:r>
            <a:endParaRPr lang="en-GB" sz="1600" b="1" dirty="0"/>
          </a:p>
        </p:txBody>
      </p:sp>
      <p:sp>
        <p:nvSpPr>
          <p:cNvPr id="7" name="Rectángulo redondeado 6"/>
          <p:cNvSpPr/>
          <p:nvPr/>
        </p:nvSpPr>
        <p:spPr>
          <a:xfrm>
            <a:off x="9997440" y="3180284"/>
            <a:ext cx="1161826" cy="3657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smtClean="0"/>
              <a:t>Network</a:t>
            </a:r>
            <a:endParaRPr lang="en-GB" sz="1600" b="1" dirty="0"/>
          </a:p>
        </p:txBody>
      </p:sp>
      <p:cxnSp>
        <p:nvCxnSpPr>
          <p:cNvPr id="9" name="Conector recto 8"/>
          <p:cNvCxnSpPr>
            <a:stCxn id="5" idx="2"/>
          </p:cNvCxnSpPr>
          <p:nvPr/>
        </p:nvCxnSpPr>
        <p:spPr>
          <a:xfrm>
            <a:off x="1613647" y="3546044"/>
            <a:ext cx="10758" cy="28870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Conector recto 9"/>
          <p:cNvCxnSpPr>
            <a:stCxn id="6" idx="2"/>
          </p:cNvCxnSpPr>
          <p:nvPr/>
        </p:nvCxnSpPr>
        <p:spPr>
          <a:xfrm>
            <a:off x="6096000" y="3546044"/>
            <a:ext cx="10758" cy="28870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Conector recto 11"/>
          <p:cNvCxnSpPr>
            <a:stCxn id="7" idx="2"/>
          </p:cNvCxnSpPr>
          <p:nvPr/>
        </p:nvCxnSpPr>
        <p:spPr>
          <a:xfrm>
            <a:off x="10578353" y="3546044"/>
            <a:ext cx="10758" cy="28870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624405" y="3700463"/>
            <a:ext cx="4471595"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1613647" y="4519181"/>
            <a:ext cx="4471595"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orma libre 19"/>
          <p:cNvSpPr/>
          <p:nvPr/>
        </p:nvSpPr>
        <p:spPr>
          <a:xfrm>
            <a:off x="6100762" y="4743450"/>
            <a:ext cx="271479" cy="285750"/>
          </a:xfrm>
          <a:custGeom>
            <a:avLst/>
            <a:gdLst>
              <a:gd name="connsiteX0" fmla="*/ 0 w 271479"/>
              <a:gd name="connsiteY0" fmla="*/ 0 h 285750"/>
              <a:gd name="connsiteX1" fmla="*/ 271462 w 271479"/>
              <a:gd name="connsiteY1" fmla="*/ 171450 h 285750"/>
              <a:gd name="connsiteX2" fmla="*/ 14287 w 271479"/>
              <a:gd name="connsiteY2" fmla="*/ 285750 h 285750"/>
            </a:gdLst>
            <a:ahLst/>
            <a:cxnLst>
              <a:cxn ang="0">
                <a:pos x="connsiteX0" y="connsiteY0"/>
              </a:cxn>
              <a:cxn ang="0">
                <a:pos x="connsiteX1" y="connsiteY1"/>
              </a:cxn>
              <a:cxn ang="0">
                <a:pos x="connsiteX2" y="connsiteY2"/>
              </a:cxn>
            </a:cxnLst>
            <a:rect l="l" t="t" r="r" b="b"/>
            <a:pathLst>
              <a:path w="271479" h="285750">
                <a:moveTo>
                  <a:pt x="0" y="0"/>
                </a:moveTo>
                <a:cubicBezTo>
                  <a:pt x="134540" y="61912"/>
                  <a:pt x="269081" y="123825"/>
                  <a:pt x="271462" y="171450"/>
                </a:cubicBezTo>
                <a:cubicBezTo>
                  <a:pt x="273843" y="219075"/>
                  <a:pt x="38099" y="200025"/>
                  <a:pt x="14287" y="285750"/>
                </a:cubicBezTo>
              </a:path>
            </a:pathLst>
          </a:custGeom>
          <a:noFill/>
          <a:ln>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orma libre 21"/>
          <p:cNvSpPr/>
          <p:nvPr/>
        </p:nvSpPr>
        <p:spPr>
          <a:xfrm>
            <a:off x="6120356" y="5385857"/>
            <a:ext cx="271479" cy="285750"/>
          </a:xfrm>
          <a:custGeom>
            <a:avLst/>
            <a:gdLst>
              <a:gd name="connsiteX0" fmla="*/ 0 w 271479"/>
              <a:gd name="connsiteY0" fmla="*/ 0 h 285750"/>
              <a:gd name="connsiteX1" fmla="*/ 271462 w 271479"/>
              <a:gd name="connsiteY1" fmla="*/ 171450 h 285750"/>
              <a:gd name="connsiteX2" fmla="*/ 14287 w 271479"/>
              <a:gd name="connsiteY2" fmla="*/ 285750 h 285750"/>
            </a:gdLst>
            <a:ahLst/>
            <a:cxnLst>
              <a:cxn ang="0">
                <a:pos x="connsiteX0" y="connsiteY0"/>
              </a:cxn>
              <a:cxn ang="0">
                <a:pos x="connsiteX1" y="connsiteY1"/>
              </a:cxn>
              <a:cxn ang="0">
                <a:pos x="connsiteX2" y="connsiteY2"/>
              </a:cxn>
            </a:cxnLst>
            <a:rect l="l" t="t" r="r" b="b"/>
            <a:pathLst>
              <a:path w="271479" h="285750">
                <a:moveTo>
                  <a:pt x="0" y="0"/>
                </a:moveTo>
                <a:cubicBezTo>
                  <a:pt x="134540" y="61912"/>
                  <a:pt x="269081" y="123825"/>
                  <a:pt x="271462" y="171450"/>
                </a:cubicBezTo>
                <a:cubicBezTo>
                  <a:pt x="273843" y="219075"/>
                  <a:pt x="38099" y="200025"/>
                  <a:pt x="14287" y="285750"/>
                </a:cubicBezTo>
              </a:path>
            </a:pathLst>
          </a:custGeom>
          <a:noFill/>
          <a:ln>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ector recto de flecha 22"/>
          <p:cNvCxnSpPr/>
          <p:nvPr/>
        </p:nvCxnSpPr>
        <p:spPr>
          <a:xfrm>
            <a:off x="6096000" y="5044497"/>
            <a:ext cx="4471595"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6106758" y="4225340"/>
            <a:ext cx="4471595"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6106758" y="5728224"/>
            <a:ext cx="4471595"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6273357" y="4572133"/>
            <a:ext cx="1103828" cy="307777"/>
          </a:xfrm>
          <a:prstGeom prst="rect">
            <a:avLst/>
          </a:prstGeom>
          <a:noFill/>
        </p:spPr>
        <p:txBody>
          <a:bodyPr wrap="none" rtlCol="0">
            <a:spAutoFit/>
          </a:bodyPr>
          <a:lstStyle/>
          <a:p>
            <a:r>
              <a:rPr lang="en-GB" sz="1400" b="1" dirty="0" smtClean="0"/>
              <a:t>Find bearers</a:t>
            </a:r>
            <a:endParaRPr lang="en-GB" sz="1400" b="1" dirty="0"/>
          </a:p>
        </p:txBody>
      </p:sp>
      <p:sp>
        <p:nvSpPr>
          <p:cNvPr id="27" name="CuadroTexto 26"/>
          <p:cNvSpPr txBox="1"/>
          <p:nvPr/>
        </p:nvSpPr>
        <p:spPr>
          <a:xfrm rot="193560">
            <a:off x="7781173" y="4808316"/>
            <a:ext cx="1092607" cy="307777"/>
          </a:xfrm>
          <a:prstGeom prst="rect">
            <a:avLst/>
          </a:prstGeom>
          <a:noFill/>
        </p:spPr>
        <p:txBody>
          <a:bodyPr wrap="none" rtlCol="0">
            <a:spAutoFit/>
          </a:bodyPr>
          <a:lstStyle/>
          <a:p>
            <a:r>
              <a:rPr lang="en-GB" sz="1400" b="1" smtClean="0"/>
              <a:t>Create SNAs</a:t>
            </a:r>
            <a:endParaRPr lang="en-GB" sz="1400" b="1" dirty="0"/>
          </a:p>
        </p:txBody>
      </p:sp>
      <p:sp>
        <p:nvSpPr>
          <p:cNvPr id="28" name="CuadroTexto 27"/>
          <p:cNvSpPr txBox="1"/>
          <p:nvPr/>
        </p:nvSpPr>
        <p:spPr>
          <a:xfrm rot="152712">
            <a:off x="7071988" y="4008606"/>
            <a:ext cx="2406621" cy="307777"/>
          </a:xfrm>
          <a:prstGeom prst="rect">
            <a:avLst/>
          </a:prstGeom>
          <a:noFill/>
        </p:spPr>
        <p:txBody>
          <a:bodyPr wrap="none" rtlCol="0">
            <a:spAutoFit/>
          </a:bodyPr>
          <a:lstStyle/>
          <a:p>
            <a:r>
              <a:rPr lang="en-GB" sz="1400" b="1" dirty="0" smtClean="0"/>
              <a:t>Create VPN svc and IE-profiles</a:t>
            </a:r>
            <a:endParaRPr lang="en-GB" sz="1400" b="1" dirty="0"/>
          </a:p>
        </p:txBody>
      </p:sp>
      <p:sp>
        <p:nvSpPr>
          <p:cNvPr id="29" name="CuadroTexto 28"/>
          <p:cNvSpPr txBox="1"/>
          <p:nvPr/>
        </p:nvSpPr>
        <p:spPr>
          <a:xfrm rot="152774">
            <a:off x="6825271" y="5530944"/>
            <a:ext cx="3004412" cy="307777"/>
          </a:xfrm>
          <a:prstGeom prst="rect">
            <a:avLst/>
          </a:prstGeom>
          <a:noFill/>
        </p:spPr>
        <p:txBody>
          <a:bodyPr wrap="none" rtlCol="0">
            <a:spAutoFit/>
          </a:bodyPr>
          <a:lstStyle/>
          <a:p>
            <a:r>
              <a:rPr lang="en-GB" sz="1400" b="1" dirty="0" smtClean="0"/>
              <a:t>Create VPN-nodes and associate SNAs</a:t>
            </a:r>
            <a:endParaRPr lang="en-GB" sz="1400" b="1" dirty="0"/>
          </a:p>
        </p:txBody>
      </p:sp>
      <p:sp>
        <p:nvSpPr>
          <p:cNvPr id="30" name="CuadroTexto 29"/>
          <p:cNvSpPr txBox="1"/>
          <p:nvPr/>
        </p:nvSpPr>
        <p:spPr>
          <a:xfrm rot="152712">
            <a:off x="6184551" y="3748203"/>
            <a:ext cx="2032608" cy="307777"/>
          </a:xfrm>
          <a:prstGeom prst="rect">
            <a:avLst/>
          </a:prstGeom>
          <a:noFill/>
        </p:spPr>
        <p:txBody>
          <a:bodyPr wrap="none" rtlCol="0">
            <a:spAutoFit/>
          </a:bodyPr>
          <a:lstStyle/>
          <a:p>
            <a:r>
              <a:rPr lang="en-GB" sz="1400" b="1" smtClean="0"/>
              <a:t>Find resources (RTs, RDs)</a:t>
            </a:r>
            <a:endParaRPr lang="en-GB" sz="1400" b="1" dirty="0"/>
          </a:p>
        </p:txBody>
      </p:sp>
      <p:sp>
        <p:nvSpPr>
          <p:cNvPr id="31" name="Forma libre 30"/>
          <p:cNvSpPr/>
          <p:nvPr/>
        </p:nvSpPr>
        <p:spPr>
          <a:xfrm>
            <a:off x="6120173" y="3888406"/>
            <a:ext cx="271479" cy="285750"/>
          </a:xfrm>
          <a:custGeom>
            <a:avLst/>
            <a:gdLst>
              <a:gd name="connsiteX0" fmla="*/ 0 w 271479"/>
              <a:gd name="connsiteY0" fmla="*/ 0 h 285750"/>
              <a:gd name="connsiteX1" fmla="*/ 271462 w 271479"/>
              <a:gd name="connsiteY1" fmla="*/ 171450 h 285750"/>
              <a:gd name="connsiteX2" fmla="*/ 14287 w 271479"/>
              <a:gd name="connsiteY2" fmla="*/ 285750 h 285750"/>
            </a:gdLst>
            <a:ahLst/>
            <a:cxnLst>
              <a:cxn ang="0">
                <a:pos x="connsiteX0" y="connsiteY0"/>
              </a:cxn>
              <a:cxn ang="0">
                <a:pos x="connsiteX1" y="connsiteY1"/>
              </a:cxn>
              <a:cxn ang="0">
                <a:pos x="connsiteX2" y="connsiteY2"/>
              </a:cxn>
            </a:cxnLst>
            <a:rect l="l" t="t" r="r" b="b"/>
            <a:pathLst>
              <a:path w="271479" h="285750">
                <a:moveTo>
                  <a:pt x="0" y="0"/>
                </a:moveTo>
                <a:cubicBezTo>
                  <a:pt x="134540" y="61912"/>
                  <a:pt x="269081" y="123825"/>
                  <a:pt x="271462" y="171450"/>
                </a:cubicBezTo>
                <a:cubicBezTo>
                  <a:pt x="273843" y="219075"/>
                  <a:pt x="38099" y="200025"/>
                  <a:pt x="14287" y="285750"/>
                </a:cubicBezTo>
              </a:path>
            </a:pathLst>
          </a:custGeom>
          <a:noFill/>
          <a:ln>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uadroTexto 32"/>
          <p:cNvSpPr txBox="1"/>
          <p:nvPr/>
        </p:nvSpPr>
        <p:spPr>
          <a:xfrm rot="152712">
            <a:off x="3247072" y="3484052"/>
            <a:ext cx="1336584" cy="307777"/>
          </a:xfrm>
          <a:prstGeom prst="rect">
            <a:avLst/>
          </a:prstGeom>
          <a:noFill/>
        </p:spPr>
        <p:txBody>
          <a:bodyPr wrap="none" rtlCol="0">
            <a:spAutoFit/>
          </a:bodyPr>
          <a:lstStyle/>
          <a:p>
            <a:r>
              <a:rPr lang="en-GB" sz="1400" b="1" dirty="0" smtClean="0"/>
              <a:t>Create VPN svc</a:t>
            </a:r>
            <a:endParaRPr lang="en-GB" sz="1400" b="1" dirty="0"/>
          </a:p>
        </p:txBody>
      </p:sp>
      <p:sp>
        <p:nvSpPr>
          <p:cNvPr id="34" name="CuadroTexto 33"/>
          <p:cNvSpPr txBox="1"/>
          <p:nvPr/>
        </p:nvSpPr>
        <p:spPr>
          <a:xfrm rot="152712">
            <a:off x="2690911" y="4283337"/>
            <a:ext cx="2338589" cy="307777"/>
          </a:xfrm>
          <a:prstGeom prst="rect">
            <a:avLst/>
          </a:prstGeom>
          <a:noFill/>
        </p:spPr>
        <p:txBody>
          <a:bodyPr wrap="none" rtlCol="0">
            <a:spAutoFit/>
          </a:bodyPr>
          <a:lstStyle/>
          <a:p>
            <a:r>
              <a:rPr lang="en-GB" sz="1400" b="1" dirty="0" smtClean="0"/>
              <a:t>Create site-network-accesses</a:t>
            </a:r>
            <a:endParaRPr lang="en-GB" sz="1400" b="1" dirty="0"/>
          </a:p>
        </p:txBody>
      </p:sp>
      <p:sp>
        <p:nvSpPr>
          <p:cNvPr id="35" name="CuadroTexto 34"/>
          <p:cNvSpPr txBox="1"/>
          <p:nvPr/>
        </p:nvSpPr>
        <p:spPr>
          <a:xfrm rot="852289">
            <a:off x="2908516" y="5422186"/>
            <a:ext cx="2013693" cy="646331"/>
          </a:xfrm>
          <a:prstGeom prst="rect">
            <a:avLst/>
          </a:prstGeom>
          <a:noFill/>
        </p:spPr>
        <p:txBody>
          <a:bodyPr wrap="none" rtlCol="0">
            <a:spAutoFit/>
          </a:bodyPr>
          <a:lstStyle/>
          <a:p>
            <a:r>
              <a:rPr lang="en-GB" sz="3600" b="1" i="1" dirty="0" smtClean="0">
                <a:solidFill>
                  <a:srgbClr val="FF0000"/>
                </a:solidFill>
              </a:rPr>
              <a:t>EXAMPLE</a:t>
            </a:r>
            <a:endParaRPr lang="en-GB" sz="3600" b="1" i="1" dirty="0">
              <a:solidFill>
                <a:srgbClr val="FF0000"/>
              </a:solidFill>
            </a:endParaRPr>
          </a:p>
        </p:txBody>
      </p:sp>
    </p:spTree>
    <p:extLst>
      <p:ext uri="{BB962C8B-B14F-4D97-AF65-F5344CB8AC3E}">
        <p14:creationId xmlns:p14="http://schemas.microsoft.com/office/powerpoint/2010/main" val="128554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Thanks</a:t>
            </a:r>
            <a:endParaRPr lang="en-GB" dirty="0"/>
          </a:p>
        </p:txBody>
      </p:sp>
      <p:sp>
        <p:nvSpPr>
          <p:cNvPr id="3" name="Marcador de texto 2"/>
          <p:cNvSpPr>
            <a:spLocks noGrp="1"/>
          </p:cNvSpPr>
          <p:nvPr>
            <p:ph type="body" idx="1"/>
          </p:nvPr>
        </p:nvSpPr>
        <p:spPr/>
        <p:txBody>
          <a:bodyPr>
            <a:normAutofit fontScale="92500" lnSpcReduction="20000"/>
          </a:bodyPr>
          <a:lstStyle/>
          <a:p>
            <a:r>
              <a:rPr lang="en-GB" dirty="0" smtClean="0"/>
              <a:t>Alejandro Aguado</a:t>
            </a:r>
          </a:p>
          <a:p>
            <a:r>
              <a:rPr lang="en-GB" smtClean="0"/>
              <a:t>Samir Barguil</a:t>
            </a:r>
            <a:endParaRPr lang="en-GB" dirty="0" smtClean="0"/>
          </a:p>
          <a:p>
            <a:r>
              <a:rPr lang="en-GB" dirty="0" smtClean="0"/>
              <a:t>Oscar González</a:t>
            </a:r>
          </a:p>
          <a:p>
            <a:r>
              <a:rPr lang="en-GB" dirty="0" smtClean="0"/>
              <a:t>Victor </a:t>
            </a:r>
            <a:r>
              <a:rPr lang="en-GB" dirty="0" err="1" smtClean="0"/>
              <a:t>López</a:t>
            </a:r>
            <a:endParaRPr lang="en-GB" dirty="0"/>
          </a:p>
        </p:txBody>
      </p:sp>
    </p:spTree>
    <p:extLst>
      <p:ext uri="{BB962C8B-B14F-4D97-AF65-F5344CB8AC3E}">
        <p14:creationId xmlns:p14="http://schemas.microsoft.com/office/powerpoint/2010/main" val="162326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Index</a:t>
            </a:r>
            <a:endParaRPr lang="en-GB" dirty="0"/>
          </a:p>
        </p:txBody>
      </p:sp>
      <p:sp>
        <p:nvSpPr>
          <p:cNvPr id="3" name="Marcador de contenido 2"/>
          <p:cNvSpPr>
            <a:spLocks noGrp="1"/>
          </p:cNvSpPr>
          <p:nvPr>
            <p:ph idx="1"/>
          </p:nvPr>
        </p:nvSpPr>
        <p:spPr/>
        <p:txBody>
          <a:bodyPr/>
          <a:lstStyle/>
          <a:p>
            <a:r>
              <a:rPr lang="en-GB" dirty="0" smtClean="0"/>
              <a:t>Why do we need a new model?</a:t>
            </a:r>
          </a:p>
          <a:p>
            <a:r>
              <a:rPr lang="en-GB" dirty="0" smtClean="0"/>
              <a:t>What is missing? </a:t>
            </a:r>
            <a:r>
              <a:rPr lang="en-GB" sz="2000" i="1" dirty="0" smtClean="0"/>
              <a:t>List of issues found so far</a:t>
            </a:r>
            <a:endParaRPr lang="en-GB" i="1" dirty="0" smtClean="0"/>
          </a:p>
          <a:p>
            <a:r>
              <a:rPr lang="en-GB" dirty="0" smtClean="0"/>
              <a:t>How? </a:t>
            </a:r>
            <a:r>
              <a:rPr lang="en-GB" sz="2000" i="1" dirty="0" smtClean="0"/>
              <a:t>Approaches for “upgrading” L3SM</a:t>
            </a:r>
          </a:p>
          <a:p>
            <a:r>
              <a:rPr lang="en-GB" dirty="0" smtClean="0"/>
              <a:t>Trees and examples</a:t>
            </a:r>
          </a:p>
          <a:p>
            <a:pPr lvl="1"/>
            <a:r>
              <a:rPr lang="en-GB" dirty="0" smtClean="0"/>
              <a:t>Option A </a:t>
            </a:r>
            <a:r>
              <a:rPr lang="en-GB" sz="2000" i="1" dirty="0" smtClean="0"/>
              <a:t>(version 00)</a:t>
            </a:r>
          </a:p>
          <a:p>
            <a:pPr lvl="1"/>
            <a:r>
              <a:rPr lang="en-GB" dirty="0" smtClean="0"/>
              <a:t>Option B </a:t>
            </a:r>
            <a:r>
              <a:rPr lang="en-GB" sz="2000" i="1" dirty="0" smtClean="0"/>
              <a:t>(version 01?)</a:t>
            </a:r>
            <a:endParaRPr lang="en-GB" sz="2000" i="1" dirty="0"/>
          </a:p>
        </p:txBody>
      </p:sp>
    </p:spTree>
    <p:extLst>
      <p:ext uri="{BB962C8B-B14F-4D97-AF65-F5344CB8AC3E}">
        <p14:creationId xmlns:p14="http://schemas.microsoft.com/office/powerpoint/2010/main" val="205874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Why?</a:t>
            </a:r>
            <a:endParaRPr lang="en-GB" dirty="0"/>
          </a:p>
        </p:txBody>
      </p:sp>
      <p:sp>
        <p:nvSpPr>
          <p:cNvPr id="3" name="Marcador de contenido 2"/>
          <p:cNvSpPr>
            <a:spLocks noGrp="1"/>
          </p:cNvSpPr>
          <p:nvPr>
            <p:ph idx="1"/>
          </p:nvPr>
        </p:nvSpPr>
        <p:spPr/>
        <p:txBody>
          <a:bodyPr>
            <a:normAutofit/>
          </a:bodyPr>
          <a:lstStyle/>
          <a:p>
            <a:r>
              <a:rPr lang="en-GB" sz="2400" dirty="0" smtClean="0"/>
              <a:t>L3SM intro: “</a:t>
            </a:r>
            <a:r>
              <a:rPr lang="en-GB" sz="2400" dirty="0"/>
              <a:t>This document defines a Layer 3 VPN service data model written in YANG. The model defines service configuration elements that can be used in communication protocols between customers and network operators. Those elements can also be used as input to automated control and configuration applications</a:t>
            </a:r>
            <a:r>
              <a:rPr lang="en-GB" sz="2400" dirty="0" smtClean="0"/>
              <a:t>.”</a:t>
            </a:r>
          </a:p>
          <a:p>
            <a:endParaRPr lang="en-GB" sz="2400" dirty="0" smtClean="0"/>
          </a:p>
          <a:p>
            <a:r>
              <a:rPr lang="en-GB" sz="2400" dirty="0" smtClean="0"/>
              <a:t>Therefore, the focus of RFC8299 is on the interface between upper layer systems and the customer, leaving aside parametrization of network resources that are to be orchestration between the different layers within the map of business, operations and network systems (e.g. SDN controllers).</a:t>
            </a:r>
            <a:endParaRPr lang="en-GB" sz="2400" dirty="0"/>
          </a:p>
        </p:txBody>
      </p:sp>
    </p:spTree>
    <p:extLst>
      <p:ext uri="{BB962C8B-B14F-4D97-AF65-F5344CB8AC3E}">
        <p14:creationId xmlns:p14="http://schemas.microsoft.com/office/powerpoint/2010/main" val="102019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What is missing</a:t>
            </a:r>
            <a:endParaRPr lang="en-GB" dirty="0"/>
          </a:p>
        </p:txBody>
      </p:sp>
      <p:sp>
        <p:nvSpPr>
          <p:cNvPr id="3" name="Marcador de contenido 2"/>
          <p:cNvSpPr>
            <a:spLocks noGrp="1"/>
          </p:cNvSpPr>
          <p:nvPr>
            <p:ph idx="1"/>
          </p:nvPr>
        </p:nvSpPr>
        <p:spPr/>
        <p:txBody>
          <a:bodyPr>
            <a:normAutofit/>
          </a:bodyPr>
          <a:lstStyle/>
          <a:p>
            <a:r>
              <a:rPr lang="en-GB" sz="2400" dirty="0" smtClean="0"/>
              <a:t>So far, in the current version of the draft (00) we describe few scenarios where L3SM may not be sufficient for service deployment:</a:t>
            </a:r>
          </a:p>
          <a:p>
            <a:pPr lvl="1"/>
            <a:r>
              <a:rPr lang="en-GB" sz="2000" dirty="0"/>
              <a:t>Bearer E</a:t>
            </a:r>
            <a:r>
              <a:rPr lang="en-GB" sz="2000" dirty="0" smtClean="0"/>
              <a:t>thernet </a:t>
            </a:r>
            <a:r>
              <a:rPr lang="en-GB" sz="2000" dirty="0"/>
              <a:t>Encapsulation</a:t>
            </a:r>
          </a:p>
          <a:p>
            <a:pPr lvl="1"/>
            <a:r>
              <a:rPr lang="en-GB" sz="2000" dirty="0"/>
              <a:t>Multi-Domain Resource </a:t>
            </a:r>
            <a:r>
              <a:rPr lang="en-GB" sz="2000" dirty="0" smtClean="0"/>
              <a:t>Management (rephrased as VPN node information).</a:t>
            </a:r>
            <a:endParaRPr lang="en-GB" sz="2000" dirty="0"/>
          </a:p>
          <a:p>
            <a:pPr lvl="1"/>
            <a:r>
              <a:rPr lang="en-GB" sz="2000" dirty="0"/>
              <a:t>Remote Far-End </a:t>
            </a:r>
            <a:r>
              <a:rPr lang="en-GB" sz="2000" dirty="0" smtClean="0"/>
              <a:t>Configuration (to be verified for L3VPNs).</a:t>
            </a:r>
            <a:endParaRPr lang="en-GB" sz="2000" dirty="0"/>
          </a:p>
          <a:p>
            <a:pPr lvl="1"/>
            <a:r>
              <a:rPr lang="en-GB" sz="2000" dirty="0"/>
              <a:t>Provide Edge Identification </a:t>
            </a:r>
            <a:r>
              <a:rPr lang="en-GB" sz="2000" dirty="0" smtClean="0"/>
              <a:t>Point.</a:t>
            </a:r>
            <a:endParaRPr lang="en-GB" sz="2000" dirty="0"/>
          </a:p>
          <a:p>
            <a:r>
              <a:rPr lang="en-GB" sz="2400" dirty="0" smtClean="0"/>
              <a:t>Other cases:</a:t>
            </a:r>
          </a:p>
          <a:p>
            <a:pPr lvl="1"/>
            <a:r>
              <a:rPr lang="en-GB" sz="2000" dirty="0" smtClean="0"/>
              <a:t>VPN node (VRF-related) configuration (related with multi-domain resource management).</a:t>
            </a:r>
          </a:p>
          <a:p>
            <a:pPr lvl="1"/>
            <a:r>
              <a:rPr lang="en-GB" sz="2000" dirty="0" smtClean="0"/>
              <a:t>List of bearers per site for inventory and management purposes.</a:t>
            </a:r>
          </a:p>
          <a:p>
            <a:pPr lvl="1"/>
            <a:r>
              <a:rPr lang="en-GB" sz="2000" dirty="0" smtClean="0"/>
              <a:t>Further routing protocols.</a:t>
            </a:r>
          </a:p>
          <a:p>
            <a:pPr lvl="1"/>
            <a:r>
              <a:rPr lang="en-GB" sz="2000" dirty="0" smtClean="0"/>
              <a:t>And more</a:t>
            </a:r>
            <a:r>
              <a:rPr lang="mr-IN" sz="2000" dirty="0" smtClean="0"/>
              <a:t>…</a:t>
            </a:r>
            <a:endParaRPr lang="en-GB" sz="2000" dirty="0"/>
          </a:p>
        </p:txBody>
      </p:sp>
    </p:spTree>
    <p:extLst>
      <p:ext uri="{BB962C8B-B14F-4D97-AF65-F5344CB8AC3E}">
        <p14:creationId xmlns:p14="http://schemas.microsoft.com/office/powerpoint/2010/main" val="45172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How? </a:t>
            </a:r>
            <a:r>
              <a:rPr lang="en-GB" sz="3600" i="1" dirty="0"/>
              <a:t>Approaches for “upgrading” </a:t>
            </a:r>
            <a:r>
              <a:rPr lang="en-GB" sz="3600" i="1" dirty="0" smtClean="0"/>
              <a:t>L3SM</a:t>
            </a:r>
            <a:endParaRPr lang="en-GB" dirty="0"/>
          </a:p>
        </p:txBody>
      </p:sp>
      <p:sp>
        <p:nvSpPr>
          <p:cNvPr id="3" name="Marcador de contenido 2"/>
          <p:cNvSpPr>
            <a:spLocks noGrp="1"/>
          </p:cNvSpPr>
          <p:nvPr>
            <p:ph idx="1"/>
          </p:nvPr>
        </p:nvSpPr>
        <p:spPr>
          <a:xfrm>
            <a:off x="838200" y="1668457"/>
            <a:ext cx="10515600" cy="4603756"/>
          </a:xfrm>
        </p:spPr>
        <p:txBody>
          <a:bodyPr/>
          <a:lstStyle/>
          <a:p>
            <a:r>
              <a:rPr lang="en-GB" dirty="0" smtClean="0"/>
              <a:t>For any of the options mentioned below, the starting point for the L3NM model will be the current version of L3SM (RFC8299).</a:t>
            </a:r>
          </a:p>
          <a:p>
            <a:pPr lvl="1"/>
            <a:r>
              <a:rPr lang="en-GB" dirty="0" smtClean="0"/>
              <a:t>The “</a:t>
            </a:r>
            <a:r>
              <a:rPr lang="en-GB" i="1" dirty="0" smtClean="0"/>
              <a:t>Augment”</a:t>
            </a:r>
            <a:r>
              <a:rPr lang="en-GB" dirty="0" smtClean="0"/>
              <a:t> approach:</a:t>
            </a:r>
          </a:p>
          <a:p>
            <a:pPr lvl="2"/>
            <a:r>
              <a:rPr lang="en-GB" dirty="0" smtClean="0"/>
              <a:t>It was the original idea behind version 00, as moving through this path would allow for a faster development and (possibly) acceptance cycles. Still, different parameters defined by L3SM may not be necessary for the network version of the service model, whilst others could be directly extended if the model is presented as a new one, and not as an augmentation of the existing one. This is being discussed for the next version of the doc.</a:t>
            </a:r>
          </a:p>
          <a:p>
            <a:pPr lvl="1"/>
            <a:r>
              <a:rPr lang="en-GB" dirty="0" smtClean="0"/>
              <a:t>The </a:t>
            </a:r>
            <a:r>
              <a:rPr lang="en-GB" i="1" dirty="0" smtClean="0"/>
              <a:t>“Prune and extend”</a:t>
            </a:r>
            <a:r>
              <a:rPr lang="en-GB" dirty="0" smtClean="0"/>
              <a:t> approach:</a:t>
            </a:r>
          </a:p>
          <a:p>
            <a:pPr lvl="2"/>
            <a:r>
              <a:rPr lang="en-GB" dirty="0" smtClean="0"/>
              <a:t>This approach will present an easier way to ignore and prune unnecessary information defined at L3SM. At the same time, any extension can be presented as part of the main module, and not as augments of an existing model. This approach, however, may take longer cycles of discussions and may imply other political actions (e.g. creation of a new WG in IETF).</a:t>
            </a:r>
          </a:p>
          <a:p>
            <a:pPr lvl="2"/>
            <a:endParaRPr lang="en-GB" dirty="0"/>
          </a:p>
        </p:txBody>
      </p:sp>
      <p:sp>
        <p:nvSpPr>
          <p:cNvPr id="4" name="Rectángulo redondeado 3"/>
          <p:cNvSpPr/>
          <p:nvPr/>
        </p:nvSpPr>
        <p:spPr>
          <a:xfrm>
            <a:off x="1087395" y="4324865"/>
            <a:ext cx="10266405" cy="1853513"/>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919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838200" y="1368421"/>
            <a:ext cx="5181600" cy="4351338"/>
          </a:xfrm>
        </p:spPr>
        <p:txBody>
          <a:bodyPr>
            <a:normAutofit fontScale="25000" lnSpcReduction="20000"/>
          </a:bodyPr>
          <a:lstStyle/>
          <a:p>
            <a:pPr marL="0" indent="0">
              <a:spcBef>
                <a:spcPts val="0"/>
              </a:spcBef>
              <a:buNone/>
            </a:pPr>
            <a:r>
              <a:rPr lang="en-GB" sz="4400" dirty="0" smtClean="0"/>
              <a:t>module: ietf-l3vpn-svc-ext</a:t>
            </a:r>
          </a:p>
          <a:p>
            <a:pPr marL="0" indent="0">
              <a:spcBef>
                <a:spcPts val="0"/>
              </a:spcBef>
              <a:buNone/>
            </a:pPr>
            <a:endParaRPr lang="en-GB" sz="4400" dirty="0" smtClean="0"/>
          </a:p>
          <a:p>
            <a:pPr marL="0" indent="0">
              <a:spcBef>
                <a:spcPts val="0"/>
              </a:spcBef>
              <a:buNone/>
            </a:pPr>
            <a:r>
              <a:rPr lang="en-GB" sz="4400" dirty="0" smtClean="0"/>
              <a:t>  augment /l3vpn-svc:l3vpn-svc/l3vpn-svc:sites/l3vpn-svc:site/l3vpn-svc:site-network-accesses/l3vpn-svc:site-network-access:</a:t>
            </a:r>
          </a:p>
          <a:p>
            <a:pPr marL="0" indent="0">
              <a:spcBef>
                <a:spcPts val="0"/>
              </a:spcBef>
              <a:buNone/>
            </a:pPr>
            <a:r>
              <a:rPr lang="en-GB" sz="4400" dirty="0" smtClean="0"/>
              <a:t>    +--</a:t>
            </a:r>
            <a:r>
              <a:rPr lang="en-GB" sz="4400" dirty="0" err="1" smtClean="0"/>
              <a:t>rw</a:t>
            </a:r>
            <a:r>
              <a:rPr lang="en-GB" sz="4400" dirty="0" smtClean="0"/>
              <a:t> transport</a:t>
            </a:r>
          </a:p>
          <a:p>
            <a:pPr marL="0" indent="0">
              <a:spcBef>
                <a:spcPts val="0"/>
              </a:spcBef>
              <a:buNone/>
            </a:pPr>
            <a:r>
              <a:rPr lang="en-GB" sz="4400" dirty="0" smtClean="0"/>
              <a:t>       +--</a:t>
            </a:r>
            <a:r>
              <a:rPr lang="en-GB" sz="4400" dirty="0" err="1" smtClean="0"/>
              <a:t>rw</a:t>
            </a:r>
            <a:r>
              <a:rPr lang="en-GB" sz="4400" dirty="0" smtClean="0"/>
              <a:t> vpn-targets</a:t>
            </a:r>
          </a:p>
          <a:p>
            <a:pPr marL="0" indent="0">
              <a:spcBef>
                <a:spcPts val="0"/>
              </a:spcBef>
              <a:buNone/>
            </a:pPr>
            <a:r>
              <a:rPr lang="en-GB" sz="4400" dirty="0" smtClean="0"/>
              <a:t>          +--</a:t>
            </a:r>
            <a:r>
              <a:rPr lang="en-GB" sz="4400" dirty="0" err="1" smtClean="0"/>
              <a:t>rw</a:t>
            </a:r>
            <a:r>
              <a:rPr lang="en-GB" sz="4400" dirty="0" smtClean="0"/>
              <a:t> vpn-target* [route-target]</a:t>
            </a:r>
          </a:p>
          <a:p>
            <a:pPr marL="0" indent="0">
              <a:spcBef>
                <a:spcPts val="0"/>
              </a:spcBef>
              <a:buNone/>
            </a:pPr>
            <a:r>
              <a:rPr lang="en-GB" sz="4400" dirty="0" smtClean="0"/>
              <a:t>          |  +--</a:t>
            </a:r>
            <a:r>
              <a:rPr lang="en-GB" sz="4400" dirty="0" err="1" smtClean="0"/>
              <a:t>rw</a:t>
            </a:r>
            <a:r>
              <a:rPr lang="en-GB" sz="4400" dirty="0" smtClean="0"/>
              <a:t> route-target         </a:t>
            </a:r>
            <a:r>
              <a:rPr lang="en-GB" sz="4400" dirty="0" err="1" smtClean="0"/>
              <a:t>rt-types:route-target</a:t>
            </a:r>
            <a:endParaRPr lang="en-GB" sz="4400" dirty="0" smtClean="0"/>
          </a:p>
          <a:p>
            <a:pPr marL="0" indent="0">
              <a:spcBef>
                <a:spcPts val="0"/>
              </a:spcBef>
              <a:buNone/>
            </a:pPr>
            <a:r>
              <a:rPr lang="en-GB" sz="4400" dirty="0" smtClean="0"/>
              <a:t>          |  +--</a:t>
            </a:r>
            <a:r>
              <a:rPr lang="en-GB" sz="4400" dirty="0" err="1" smtClean="0"/>
              <a:t>rw</a:t>
            </a:r>
            <a:r>
              <a:rPr lang="en-GB" sz="4400" dirty="0" smtClean="0"/>
              <a:t> route-target-type    </a:t>
            </a:r>
            <a:r>
              <a:rPr lang="en-GB" sz="4400" dirty="0" err="1" smtClean="0"/>
              <a:t>rt-types:route-target-type</a:t>
            </a:r>
            <a:endParaRPr lang="en-GB" sz="4400" dirty="0" smtClean="0"/>
          </a:p>
          <a:p>
            <a:pPr marL="0" indent="0">
              <a:spcBef>
                <a:spcPts val="0"/>
              </a:spcBef>
              <a:buNone/>
            </a:pPr>
            <a:r>
              <a:rPr lang="en-GB" sz="4400" dirty="0" smtClean="0"/>
              <a:t>          +--</a:t>
            </a:r>
            <a:r>
              <a:rPr lang="en-GB" sz="4400" dirty="0" err="1" smtClean="0"/>
              <a:t>rw</a:t>
            </a:r>
            <a:r>
              <a:rPr lang="en-GB" sz="4400" dirty="0" smtClean="0"/>
              <a:t> route-policy?   -&gt; /</a:t>
            </a:r>
            <a:r>
              <a:rPr lang="en-GB" sz="4400" dirty="0" err="1" smtClean="0"/>
              <a:t>rt-pol:routing-policy</a:t>
            </a:r>
            <a:r>
              <a:rPr lang="en-GB" sz="4400" dirty="0" smtClean="0"/>
              <a:t>/policy-definitions/policy-definition/name</a:t>
            </a:r>
          </a:p>
          <a:p>
            <a:pPr marL="0" indent="0">
              <a:spcBef>
                <a:spcPts val="0"/>
              </a:spcBef>
              <a:buNone/>
            </a:pPr>
            <a:r>
              <a:rPr lang="en-GB" sz="4400" dirty="0" smtClean="0"/>
              <a:t>    augment /l3vpn-svc:l3vpn-svc/l3vpn-svc:sites/l3vpn-svc:site/l3vpn-svc:site-network-accesses/l3vpn-svc:site-network-access:</a:t>
            </a:r>
          </a:p>
          <a:p>
            <a:pPr marL="0" indent="0">
              <a:spcBef>
                <a:spcPts val="0"/>
              </a:spcBef>
              <a:buNone/>
            </a:pPr>
            <a:r>
              <a:rPr lang="en-GB" sz="4400" dirty="0" smtClean="0"/>
              <a:t>    +--</a:t>
            </a:r>
            <a:r>
              <a:rPr lang="en-GB" sz="4400" dirty="0" err="1" smtClean="0"/>
              <a:t>rw</a:t>
            </a:r>
            <a:r>
              <a:rPr lang="en-GB" sz="4400" dirty="0" smtClean="0"/>
              <a:t> far-end</a:t>
            </a:r>
          </a:p>
          <a:p>
            <a:pPr marL="0" indent="0">
              <a:spcBef>
                <a:spcPts val="0"/>
              </a:spcBef>
              <a:buNone/>
            </a:pPr>
            <a:r>
              <a:rPr lang="en-GB" sz="4400" dirty="0" smtClean="0"/>
              <a:t>       +--</a:t>
            </a:r>
            <a:r>
              <a:rPr lang="en-GB" sz="4400" dirty="0" err="1" smtClean="0"/>
              <a:t>rw</a:t>
            </a:r>
            <a:r>
              <a:rPr lang="en-GB" sz="4400" dirty="0" smtClean="0"/>
              <a:t> address?   </a:t>
            </a:r>
            <a:r>
              <a:rPr lang="en-GB" sz="4400" dirty="0" err="1" smtClean="0"/>
              <a:t>inet:ip-address</a:t>
            </a:r>
            <a:endParaRPr lang="en-GB" sz="4400" dirty="0" smtClean="0"/>
          </a:p>
          <a:p>
            <a:pPr marL="0" indent="0">
              <a:spcBef>
                <a:spcPts val="0"/>
              </a:spcBef>
              <a:buNone/>
            </a:pPr>
            <a:r>
              <a:rPr lang="en-GB" sz="4400" dirty="0" smtClean="0"/>
              <a:t>  </a:t>
            </a:r>
          </a:p>
          <a:p>
            <a:pPr marL="0" indent="0">
              <a:spcBef>
                <a:spcPts val="0"/>
              </a:spcBef>
              <a:buNone/>
            </a:pPr>
            <a:r>
              <a:rPr lang="en-GB" sz="4400" dirty="0" smtClean="0"/>
              <a:t> augment /l3vpn-svc:l3vpn-svc/l3vpn-svc:sites/l3vpn-svc:site/l3vpn-svc:site-network-accesses/l3vpn-svc:site-network-access/l3vpn-svc:bearer:</a:t>
            </a:r>
          </a:p>
          <a:p>
            <a:pPr marL="0" indent="0">
              <a:spcBef>
                <a:spcPts val="0"/>
              </a:spcBef>
              <a:buNone/>
            </a:pPr>
            <a:r>
              <a:rPr lang="en-GB" sz="4400" dirty="0" smtClean="0"/>
              <a:t>    +--</a:t>
            </a:r>
            <a:r>
              <a:rPr lang="en-GB" sz="4400" dirty="0" err="1" smtClean="0"/>
              <a:t>rw</a:t>
            </a:r>
            <a:r>
              <a:rPr lang="en-GB" sz="4400" dirty="0" smtClean="0"/>
              <a:t> </a:t>
            </a:r>
            <a:r>
              <a:rPr lang="en-GB" sz="4400" dirty="0" err="1" smtClean="0"/>
              <a:t>ethernet</a:t>
            </a:r>
            <a:endParaRPr lang="en-GB" sz="4400" dirty="0" smtClean="0"/>
          </a:p>
          <a:p>
            <a:pPr marL="0" indent="0">
              <a:spcBef>
                <a:spcPts val="0"/>
              </a:spcBef>
              <a:buNone/>
            </a:pPr>
            <a:r>
              <a:rPr lang="en-GB" sz="4400" dirty="0" smtClean="0"/>
              <a:t>       +--</a:t>
            </a:r>
            <a:r>
              <a:rPr lang="en-GB" sz="4400" dirty="0" err="1" smtClean="0"/>
              <a:t>rw</a:t>
            </a:r>
            <a:r>
              <a:rPr lang="en-GB" sz="4400" dirty="0" smtClean="0"/>
              <a:t> connection</a:t>
            </a:r>
          </a:p>
          <a:p>
            <a:pPr marL="0" indent="0">
              <a:spcBef>
                <a:spcPts val="0"/>
              </a:spcBef>
              <a:buNone/>
            </a:pPr>
            <a:r>
              <a:rPr lang="en-GB" sz="4400" dirty="0" smtClean="0"/>
              <a:t>          +--</a:t>
            </a:r>
            <a:r>
              <a:rPr lang="en-GB" sz="4400" dirty="0" err="1" smtClean="0"/>
              <a:t>rw</a:t>
            </a:r>
            <a:r>
              <a:rPr lang="en-GB" sz="4400" dirty="0" smtClean="0"/>
              <a:t> encapsulation-type?   </a:t>
            </a:r>
            <a:r>
              <a:rPr lang="en-GB" sz="4400" dirty="0" err="1" smtClean="0"/>
              <a:t>identityref</a:t>
            </a:r>
            <a:endParaRPr lang="en-GB" sz="4400" dirty="0" smtClean="0"/>
          </a:p>
          <a:p>
            <a:pPr marL="0" indent="0">
              <a:spcBef>
                <a:spcPts val="0"/>
              </a:spcBef>
              <a:buNone/>
            </a:pPr>
            <a:r>
              <a:rPr lang="en-GB" sz="4400" dirty="0" smtClean="0"/>
              <a:t>          +--</a:t>
            </a:r>
            <a:r>
              <a:rPr lang="en-GB" sz="4400" dirty="0" err="1" smtClean="0"/>
              <a:t>rw</a:t>
            </a:r>
            <a:r>
              <a:rPr lang="en-GB" sz="4400" dirty="0" smtClean="0"/>
              <a:t> eth-</a:t>
            </a:r>
            <a:r>
              <a:rPr lang="en-GB" sz="4400" dirty="0" err="1" smtClean="0"/>
              <a:t>inf</a:t>
            </a:r>
            <a:r>
              <a:rPr lang="en-GB" sz="4400" dirty="0" smtClean="0"/>
              <a:t>-type?         </a:t>
            </a:r>
            <a:r>
              <a:rPr lang="en-GB" sz="4400" dirty="0" err="1" smtClean="0"/>
              <a:t>identityref</a:t>
            </a:r>
            <a:endParaRPr lang="en-GB" sz="4400" dirty="0" smtClean="0"/>
          </a:p>
          <a:p>
            <a:pPr marL="0" indent="0">
              <a:spcBef>
                <a:spcPts val="0"/>
              </a:spcBef>
              <a:buNone/>
            </a:pPr>
            <a:r>
              <a:rPr lang="en-GB" sz="4400" dirty="0" smtClean="0"/>
              <a:t>          +--</a:t>
            </a:r>
            <a:r>
              <a:rPr lang="en-GB" sz="4400" dirty="0" err="1" smtClean="0"/>
              <a:t>rw</a:t>
            </a:r>
            <a:r>
              <a:rPr lang="en-GB" sz="4400" dirty="0" smtClean="0"/>
              <a:t> tagged-interface</a:t>
            </a:r>
          </a:p>
          <a:p>
            <a:pPr marL="0" indent="0">
              <a:spcBef>
                <a:spcPts val="0"/>
              </a:spcBef>
              <a:buNone/>
            </a:pPr>
            <a:r>
              <a:rPr lang="en-GB" sz="4400" dirty="0" smtClean="0"/>
              <a:t>          |  +--</a:t>
            </a:r>
            <a:r>
              <a:rPr lang="en-GB" sz="4400" dirty="0" err="1" smtClean="0"/>
              <a:t>rw</a:t>
            </a:r>
            <a:r>
              <a:rPr lang="en-GB" sz="4400" dirty="0" smtClean="0"/>
              <a:t> type?                </a:t>
            </a:r>
            <a:r>
              <a:rPr lang="en-GB" sz="4400" dirty="0" err="1" smtClean="0"/>
              <a:t>identityref</a:t>
            </a:r>
            <a:endParaRPr lang="en-GB" sz="4400" dirty="0" smtClean="0"/>
          </a:p>
          <a:p>
            <a:pPr marL="0" indent="0">
              <a:spcBef>
                <a:spcPts val="0"/>
              </a:spcBef>
              <a:buNone/>
            </a:pPr>
            <a:r>
              <a:rPr lang="en-GB" sz="4400" dirty="0" smtClean="0"/>
              <a:t>          |  +--</a:t>
            </a:r>
            <a:r>
              <a:rPr lang="en-GB" sz="4400" dirty="0" err="1" smtClean="0"/>
              <a:t>rw</a:t>
            </a:r>
            <a:r>
              <a:rPr lang="en-GB" sz="4400" dirty="0" smtClean="0"/>
              <a:t> dot1q-vlan-tagged {dot1q}?</a:t>
            </a:r>
          </a:p>
          <a:p>
            <a:pPr marL="0" indent="0">
              <a:spcBef>
                <a:spcPts val="0"/>
              </a:spcBef>
              <a:buNone/>
            </a:pPr>
            <a:r>
              <a:rPr lang="en-GB" sz="4400" dirty="0" smtClean="0"/>
              <a:t>          |  |  +--</a:t>
            </a:r>
            <a:r>
              <a:rPr lang="en-GB" sz="4400" dirty="0" err="1" smtClean="0"/>
              <a:t>rw</a:t>
            </a:r>
            <a:r>
              <a:rPr lang="en-GB" sz="4400" dirty="0" smtClean="0"/>
              <a:t> </a:t>
            </a:r>
            <a:r>
              <a:rPr lang="en-GB" sz="4400" dirty="0" err="1" smtClean="0"/>
              <a:t>tg</a:t>
            </a:r>
            <a:r>
              <a:rPr lang="en-GB" sz="4400" dirty="0" smtClean="0"/>
              <a:t>-type?    </a:t>
            </a:r>
            <a:r>
              <a:rPr lang="en-GB" sz="4400" dirty="0" err="1" smtClean="0"/>
              <a:t>identityref</a:t>
            </a:r>
            <a:endParaRPr lang="en-GB" sz="4400" dirty="0" smtClean="0"/>
          </a:p>
          <a:p>
            <a:pPr marL="0" indent="0">
              <a:spcBef>
                <a:spcPts val="0"/>
              </a:spcBef>
              <a:buNone/>
            </a:pPr>
            <a:r>
              <a:rPr lang="en-GB" sz="4400" dirty="0" smtClean="0"/>
              <a:t>          |  |  +--</a:t>
            </a:r>
            <a:r>
              <a:rPr lang="en-GB" sz="4400" dirty="0" err="1" smtClean="0"/>
              <a:t>rw</a:t>
            </a:r>
            <a:r>
              <a:rPr lang="en-GB" sz="4400" dirty="0" smtClean="0"/>
              <a:t> </a:t>
            </a:r>
            <a:r>
              <a:rPr lang="en-GB" sz="4400" dirty="0" err="1" smtClean="0"/>
              <a:t>cvlan</a:t>
            </a:r>
            <a:r>
              <a:rPr lang="en-GB" sz="4400" dirty="0" smtClean="0"/>
              <a:t>-id    uint16</a:t>
            </a:r>
          </a:p>
          <a:p>
            <a:pPr marL="0" indent="0">
              <a:spcBef>
                <a:spcPts val="0"/>
              </a:spcBef>
              <a:buNone/>
            </a:pPr>
            <a:r>
              <a:rPr lang="en-GB" sz="4400" dirty="0" smtClean="0"/>
              <a:t>          |  +--</a:t>
            </a:r>
            <a:r>
              <a:rPr lang="en-GB" sz="4400" dirty="0" err="1" smtClean="0"/>
              <a:t>rw</a:t>
            </a:r>
            <a:r>
              <a:rPr lang="en-GB" sz="4400" dirty="0" smtClean="0"/>
              <a:t> priority-tagged</a:t>
            </a:r>
          </a:p>
          <a:p>
            <a:pPr marL="0" indent="0">
              <a:spcBef>
                <a:spcPts val="0"/>
              </a:spcBef>
              <a:buNone/>
            </a:pPr>
            <a:r>
              <a:rPr lang="en-GB" sz="4400" dirty="0" smtClean="0"/>
              <a:t>          |  |  +--</a:t>
            </a:r>
            <a:r>
              <a:rPr lang="en-GB" sz="4400" dirty="0" err="1" smtClean="0"/>
              <a:t>rw</a:t>
            </a:r>
            <a:r>
              <a:rPr lang="en-GB" sz="4400" dirty="0" smtClean="0"/>
              <a:t> tag-type?   </a:t>
            </a:r>
            <a:r>
              <a:rPr lang="en-GB" sz="4400" dirty="0" err="1" smtClean="0"/>
              <a:t>identityref</a:t>
            </a:r>
            <a:endParaRPr lang="en-GB" sz="4400" dirty="0" smtClean="0"/>
          </a:p>
          <a:p>
            <a:pPr marL="0" indent="0">
              <a:spcBef>
                <a:spcPts val="0"/>
              </a:spcBef>
              <a:buNone/>
            </a:pPr>
            <a:r>
              <a:rPr lang="en-GB" sz="4400" dirty="0" smtClean="0"/>
              <a:t>          |  +--</a:t>
            </a:r>
            <a:r>
              <a:rPr lang="en-GB" sz="4400" dirty="0" err="1" smtClean="0"/>
              <a:t>rw</a:t>
            </a:r>
            <a:r>
              <a:rPr lang="en-GB" sz="4400" dirty="0" smtClean="0"/>
              <a:t> </a:t>
            </a:r>
            <a:r>
              <a:rPr lang="en-GB" sz="4400" dirty="0" err="1" smtClean="0"/>
              <a:t>qinq</a:t>
            </a:r>
            <a:r>
              <a:rPr lang="en-GB" sz="4400" dirty="0" smtClean="0"/>
              <a:t> {</a:t>
            </a:r>
            <a:r>
              <a:rPr lang="en-GB" sz="4400" dirty="0" err="1" smtClean="0"/>
              <a:t>qinq</a:t>
            </a:r>
            <a:r>
              <a:rPr lang="en-GB" sz="4400" dirty="0" smtClean="0"/>
              <a:t>}?</a:t>
            </a:r>
          </a:p>
          <a:p>
            <a:pPr marL="0" indent="0">
              <a:spcBef>
                <a:spcPts val="0"/>
              </a:spcBef>
              <a:buNone/>
            </a:pPr>
            <a:r>
              <a:rPr lang="en-GB" sz="4400" dirty="0" smtClean="0"/>
              <a:t>          |  |  +--</a:t>
            </a:r>
            <a:r>
              <a:rPr lang="en-GB" sz="4400" dirty="0" err="1" smtClean="0"/>
              <a:t>rw</a:t>
            </a:r>
            <a:r>
              <a:rPr lang="en-GB" sz="4400" dirty="0" smtClean="0"/>
              <a:t> tag-type?   </a:t>
            </a:r>
            <a:r>
              <a:rPr lang="en-GB" sz="4400" dirty="0" err="1" smtClean="0"/>
              <a:t>identityref</a:t>
            </a:r>
            <a:endParaRPr lang="en-GB" sz="4400" dirty="0" smtClean="0"/>
          </a:p>
          <a:p>
            <a:pPr marL="0" indent="0">
              <a:spcBef>
                <a:spcPts val="0"/>
              </a:spcBef>
              <a:buNone/>
            </a:pPr>
            <a:r>
              <a:rPr lang="en-GB" sz="4400" dirty="0" smtClean="0"/>
              <a:t>          |  |  +--</a:t>
            </a:r>
            <a:r>
              <a:rPr lang="en-GB" sz="4400" dirty="0" err="1" smtClean="0"/>
              <a:t>rw</a:t>
            </a:r>
            <a:r>
              <a:rPr lang="en-GB" sz="4400" dirty="0" smtClean="0"/>
              <a:t> </a:t>
            </a:r>
            <a:r>
              <a:rPr lang="en-GB" sz="4400" dirty="0" err="1" smtClean="0"/>
              <a:t>svlan</a:t>
            </a:r>
            <a:r>
              <a:rPr lang="en-GB" sz="4400" dirty="0" smtClean="0"/>
              <a:t>-id    uint16</a:t>
            </a:r>
          </a:p>
          <a:p>
            <a:pPr marL="0" indent="0">
              <a:spcBef>
                <a:spcPts val="0"/>
              </a:spcBef>
              <a:buNone/>
            </a:pPr>
            <a:r>
              <a:rPr lang="en-GB" sz="4400" dirty="0" smtClean="0"/>
              <a:t>          |  |  +--</a:t>
            </a:r>
            <a:r>
              <a:rPr lang="en-GB" sz="4400" dirty="0" err="1" smtClean="0"/>
              <a:t>rw</a:t>
            </a:r>
            <a:r>
              <a:rPr lang="en-GB" sz="4400" dirty="0" smtClean="0"/>
              <a:t> </a:t>
            </a:r>
            <a:r>
              <a:rPr lang="en-GB" sz="4400" dirty="0" err="1" smtClean="0"/>
              <a:t>cvlan</a:t>
            </a:r>
            <a:r>
              <a:rPr lang="en-GB" sz="4400" dirty="0" smtClean="0"/>
              <a:t>-id    uint16</a:t>
            </a:r>
          </a:p>
          <a:p>
            <a:pPr marL="0" indent="0">
              <a:spcBef>
                <a:spcPts val="0"/>
              </a:spcBef>
              <a:buNone/>
            </a:pPr>
            <a:r>
              <a:rPr lang="en-GB" sz="4400" dirty="0" smtClean="0"/>
              <a:t>          |  +--</a:t>
            </a:r>
            <a:r>
              <a:rPr lang="en-GB" sz="4400" dirty="0" err="1" smtClean="0"/>
              <a:t>rw</a:t>
            </a:r>
            <a:r>
              <a:rPr lang="en-GB" sz="4400" dirty="0" smtClean="0"/>
              <a:t> </a:t>
            </a:r>
            <a:r>
              <a:rPr lang="en-GB" sz="4400" dirty="0" err="1" smtClean="0"/>
              <a:t>qinany</a:t>
            </a:r>
            <a:r>
              <a:rPr lang="en-GB" sz="4400" dirty="0" smtClean="0"/>
              <a:t> {</a:t>
            </a:r>
            <a:r>
              <a:rPr lang="en-GB" sz="4400" dirty="0" err="1" smtClean="0"/>
              <a:t>qinany</a:t>
            </a:r>
            <a:r>
              <a:rPr lang="en-GB" sz="4400" dirty="0" smtClean="0"/>
              <a:t>}?</a:t>
            </a:r>
          </a:p>
          <a:p>
            <a:pPr marL="0" indent="0">
              <a:spcBef>
                <a:spcPts val="0"/>
              </a:spcBef>
              <a:buNone/>
            </a:pPr>
            <a:r>
              <a:rPr lang="en-GB" sz="4400" dirty="0" smtClean="0"/>
              <a:t>          |  |  +--</a:t>
            </a:r>
            <a:r>
              <a:rPr lang="en-GB" sz="4400" dirty="0" err="1" smtClean="0"/>
              <a:t>rw</a:t>
            </a:r>
            <a:r>
              <a:rPr lang="en-GB" sz="4400" dirty="0" smtClean="0"/>
              <a:t> tag-type?   </a:t>
            </a:r>
            <a:r>
              <a:rPr lang="en-GB" sz="4400" dirty="0" err="1" smtClean="0"/>
              <a:t>identityref</a:t>
            </a:r>
            <a:endParaRPr lang="en-GB" sz="4400" dirty="0" smtClean="0"/>
          </a:p>
          <a:p>
            <a:pPr marL="0" indent="0">
              <a:spcBef>
                <a:spcPts val="0"/>
              </a:spcBef>
              <a:buNone/>
            </a:pPr>
            <a:r>
              <a:rPr lang="en-GB" sz="4400" dirty="0" smtClean="0"/>
              <a:t>          |  |  +--</a:t>
            </a:r>
            <a:r>
              <a:rPr lang="en-GB" sz="4400" dirty="0" err="1" smtClean="0"/>
              <a:t>rw</a:t>
            </a:r>
            <a:r>
              <a:rPr lang="en-GB" sz="4400" dirty="0" smtClean="0"/>
              <a:t> </a:t>
            </a:r>
            <a:r>
              <a:rPr lang="en-GB" sz="4400" dirty="0" err="1" smtClean="0"/>
              <a:t>svlan</a:t>
            </a:r>
            <a:r>
              <a:rPr lang="en-GB" sz="4400" dirty="0" smtClean="0"/>
              <a:t>-id    uint16</a:t>
            </a:r>
          </a:p>
          <a:p>
            <a:pPr marL="0" indent="0">
              <a:spcBef>
                <a:spcPts val="0"/>
              </a:spcBef>
              <a:buNone/>
            </a:pPr>
            <a:r>
              <a:rPr lang="en-GB" sz="4400" dirty="0" smtClean="0"/>
              <a:t>          |  +--</a:t>
            </a:r>
            <a:r>
              <a:rPr lang="en-GB" sz="4400" dirty="0" err="1" smtClean="0"/>
              <a:t>rw</a:t>
            </a:r>
            <a:r>
              <a:rPr lang="en-GB" sz="4400" dirty="0" smtClean="0"/>
              <a:t> </a:t>
            </a:r>
            <a:r>
              <a:rPr lang="en-GB" sz="4400" dirty="0" err="1" smtClean="0"/>
              <a:t>vxlan</a:t>
            </a:r>
            <a:r>
              <a:rPr lang="en-GB" sz="4400" dirty="0" smtClean="0"/>
              <a:t> {</a:t>
            </a:r>
            <a:r>
              <a:rPr lang="en-GB" sz="4400" dirty="0" err="1" smtClean="0"/>
              <a:t>vxlan</a:t>
            </a:r>
            <a:r>
              <a:rPr lang="en-GB" sz="4400" dirty="0" smtClean="0"/>
              <a:t>}?</a:t>
            </a:r>
          </a:p>
          <a:p>
            <a:pPr marL="0" indent="0">
              <a:spcBef>
                <a:spcPts val="0"/>
              </a:spcBef>
              <a:buNone/>
            </a:pPr>
            <a:r>
              <a:rPr lang="en-GB" sz="4400" dirty="0" smtClean="0"/>
              <a:t>          |     +--</a:t>
            </a:r>
            <a:r>
              <a:rPr lang="en-GB" sz="4400" dirty="0" err="1" smtClean="0"/>
              <a:t>rw</a:t>
            </a:r>
            <a:r>
              <a:rPr lang="en-GB" sz="4400" dirty="0" smtClean="0"/>
              <a:t> </a:t>
            </a:r>
            <a:r>
              <a:rPr lang="en-GB" sz="4400" dirty="0" err="1" smtClean="0"/>
              <a:t>vni</a:t>
            </a:r>
            <a:r>
              <a:rPr lang="en-GB" sz="4400" dirty="0" smtClean="0"/>
              <a:t>-id       uint32</a:t>
            </a:r>
          </a:p>
          <a:p>
            <a:pPr marL="0" indent="0">
              <a:spcBef>
                <a:spcPts val="0"/>
              </a:spcBef>
              <a:buNone/>
            </a:pPr>
            <a:r>
              <a:rPr lang="en-GB" sz="4400" dirty="0" smtClean="0"/>
              <a:t>          |     +--</a:t>
            </a:r>
            <a:r>
              <a:rPr lang="en-GB" sz="4400" dirty="0" err="1" smtClean="0"/>
              <a:t>rw</a:t>
            </a:r>
            <a:r>
              <a:rPr lang="en-GB" sz="4400" dirty="0" smtClean="0"/>
              <a:t> peer-mode?   </a:t>
            </a:r>
            <a:r>
              <a:rPr lang="en-GB" sz="4400" dirty="0" err="1" smtClean="0"/>
              <a:t>identityref</a:t>
            </a:r>
            <a:endParaRPr lang="en-GB" sz="4400" dirty="0" smtClean="0"/>
          </a:p>
          <a:p>
            <a:pPr marL="0" indent="0">
              <a:spcBef>
                <a:spcPts val="0"/>
              </a:spcBef>
              <a:buNone/>
            </a:pPr>
            <a:r>
              <a:rPr lang="en-GB" sz="4400" dirty="0" smtClean="0"/>
              <a:t>          |     +--</a:t>
            </a:r>
            <a:r>
              <a:rPr lang="en-GB" sz="4400" dirty="0" err="1" smtClean="0"/>
              <a:t>rw</a:t>
            </a:r>
            <a:r>
              <a:rPr lang="en-GB" sz="4400" dirty="0" smtClean="0"/>
              <a:t> peer-list* [peer-</a:t>
            </a:r>
            <a:r>
              <a:rPr lang="en-GB" sz="4400" dirty="0" err="1" smtClean="0"/>
              <a:t>ip</a:t>
            </a:r>
            <a:r>
              <a:rPr lang="en-GB" sz="4400" dirty="0" smtClean="0"/>
              <a:t>]</a:t>
            </a:r>
          </a:p>
          <a:p>
            <a:pPr marL="0" indent="0">
              <a:spcBef>
                <a:spcPts val="0"/>
              </a:spcBef>
              <a:buNone/>
            </a:pPr>
            <a:r>
              <a:rPr lang="en-GB" sz="4400" dirty="0" smtClean="0"/>
              <a:t>          |        +--</a:t>
            </a:r>
            <a:r>
              <a:rPr lang="en-GB" sz="4400" dirty="0" err="1" smtClean="0"/>
              <a:t>rw</a:t>
            </a:r>
            <a:r>
              <a:rPr lang="en-GB" sz="4400" dirty="0" smtClean="0"/>
              <a:t> peer-</a:t>
            </a:r>
            <a:r>
              <a:rPr lang="en-GB" sz="4400" dirty="0" err="1" smtClean="0"/>
              <a:t>ip</a:t>
            </a:r>
            <a:r>
              <a:rPr lang="en-GB" sz="4400" dirty="0" smtClean="0"/>
              <a:t>    </a:t>
            </a:r>
            <a:r>
              <a:rPr lang="en-GB" sz="4400" dirty="0" err="1" smtClean="0"/>
              <a:t>inet:ip-address</a:t>
            </a:r>
            <a:endParaRPr lang="en-GB" sz="4400" dirty="0" smtClean="0"/>
          </a:p>
          <a:p>
            <a:pPr marL="0" indent="0">
              <a:buNone/>
            </a:pPr>
            <a:r>
              <a:rPr lang="en-GB" dirty="0" smtClean="0"/>
              <a:t> </a:t>
            </a:r>
            <a:endParaRPr lang="en-GB" dirty="0"/>
          </a:p>
        </p:txBody>
      </p:sp>
      <p:sp>
        <p:nvSpPr>
          <p:cNvPr id="4" name="Marcador de contenido 3"/>
          <p:cNvSpPr>
            <a:spLocks noGrp="1"/>
          </p:cNvSpPr>
          <p:nvPr>
            <p:ph sz="half" idx="2"/>
          </p:nvPr>
        </p:nvSpPr>
        <p:spPr/>
        <p:txBody>
          <a:bodyPr>
            <a:normAutofit fontScale="25000" lnSpcReduction="20000"/>
          </a:bodyPr>
          <a:lstStyle/>
          <a:p>
            <a:pPr marL="0" lvl="0" indent="0">
              <a:spcBef>
                <a:spcPts val="0"/>
              </a:spcBef>
              <a:buNone/>
            </a:pPr>
            <a:r>
              <a:rPr lang="en-GB" sz="4400" dirty="0" smtClean="0">
                <a:solidFill>
                  <a:prstClr val="black"/>
                </a:solidFill>
              </a:rPr>
              <a:t> +--</a:t>
            </a:r>
            <a:r>
              <a:rPr lang="en-GB" sz="4400" dirty="0" err="1" smtClean="0">
                <a:solidFill>
                  <a:prstClr val="black"/>
                </a:solidFill>
              </a:rPr>
              <a:t>rw</a:t>
            </a:r>
            <a:r>
              <a:rPr lang="en-GB" sz="4400" dirty="0" smtClean="0">
                <a:solidFill>
                  <a:prstClr val="black"/>
                </a:solidFill>
              </a:rPr>
              <a:t> untagged-interface</a:t>
            </a:r>
          </a:p>
          <a:p>
            <a:pPr marL="0" lvl="0" indent="0">
              <a:spcBef>
                <a:spcPts val="0"/>
              </a:spcBef>
              <a:buNone/>
            </a:pPr>
            <a:r>
              <a:rPr lang="en-GB" sz="4400" dirty="0" smtClean="0">
                <a:solidFill>
                  <a:prstClr val="black"/>
                </a:solidFill>
              </a:rPr>
              <a:t>          |  +--</a:t>
            </a:r>
            <a:r>
              <a:rPr lang="en-GB" sz="4400" dirty="0" err="1" smtClean="0">
                <a:solidFill>
                  <a:prstClr val="black"/>
                </a:solidFill>
              </a:rPr>
              <a:t>rw</a:t>
            </a:r>
            <a:r>
              <a:rPr lang="en-GB" sz="4400" dirty="0" smtClean="0">
                <a:solidFill>
                  <a:prstClr val="black"/>
                </a:solidFill>
              </a:rPr>
              <a:t> speed?                 uint32</a:t>
            </a:r>
          </a:p>
          <a:p>
            <a:pPr marL="0" lvl="0" indent="0">
              <a:spcBef>
                <a:spcPts val="0"/>
              </a:spcBef>
              <a:buNone/>
            </a:pPr>
            <a:r>
              <a:rPr lang="en-GB" sz="4400" dirty="0" smtClean="0">
                <a:solidFill>
                  <a:prstClr val="black"/>
                </a:solidFill>
              </a:rPr>
              <a:t>          |  +--</a:t>
            </a:r>
            <a:r>
              <a:rPr lang="en-GB" sz="4400" dirty="0" err="1" smtClean="0">
                <a:solidFill>
                  <a:prstClr val="black"/>
                </a:solidFill>
              </a:rPr>
              <a:t>rw</a:t>
            </a:r>
            <a:r>
              <a:rPr lang="en-GB" sz="4400" dirty="0" smtClean="0">
                <a:solidFill>
                  <a:prstClr val="black"/>
                </a:solidFill>
              </a:rPr>
              <a:t> mode?                  </a:t>
            </a:r>
            <a:r>
              <a:rPr lang="en-GB" sz="4400" dirty="0" err="1" smtClean="0">
                <a:solidFill>
                  <a:prstClr val="black"/>
                </a:solidFill>
              </a:rPr>
              <a:t>neg</a:t>
            </a:r>
            <a:r>
              <a:rPr lang="en-GB" sz="4400" dirty="0" smtClean="0">
                <a:solidFill>
                  <a:prstClr val="black"/>
                </a:solidFill>
              </a:rPr>
              <a:t>-mode</a:t>
            </a:r>
          </a:p>
          <a:p>
            <a:pPr marL="0" lvl="0" indent="0">
              <a:spcBef>
                <a:spcPts val="0"/>
              </a:spcBef>
              <a:buNone/>
            </a:pPr>
            <a:r>
              <a:rPr lang="en-GB" sz="4400" dirty="0" smtClean="0">
                <a:solidFill>
                  <a:prstClr val="black"/>
                </a:solidFill>
              </a:rPr>
              <a:t>          |  +--</a:t>
            </a:r>
            <a:r>
              <a:rPr lang="en-GB" sz="4400" dirty="0" err="1" smtClean="0">
                <a:solidFill>
                  <a:prstClr val="black"/>
                </a:solidFill>
              </a:rPr>
              <a:t>rw</a:t>
            </a:r>
            <a:r>
              <a:rPr lang="en-GB" sz="4400" dirty="0" smtClean="0">
                <a:solidFill>
                  <a:prstClr val="black"/>
                </a:solidFill>
              </a:rPr>
              <a:t> </a:t>
            </a:r>
            <a:r>
              <a:rPr lang="en-GB" sz="4400" dirty="0" err="1" smtClean="0">
                <a:solidFill>
                  <a:prstClr val="black"/>
                </a:solidFill>
              </a:rPr>
              <a:t>phy-mtu</a:t>
            </a:r>
            <a:r>
              <a:rPr lang="en-GB" sz="4400" dirty="0" smtClean="0">
                <a:solidFill>
                  <a:prstClr val="black"/>
                </a:solidFill>
              </a:rPr>
              <a:t>?               uint32</a:t>
            </a:r>
          </a:p>
          <a:p>
            <a:pPr marL="0" lvl="0" indent="0">
              <a:spcBef>
                <a:spcPts val="0"/>
              </a:spcBef>
              <a:buNone/>
            </a:pPr>
            <a:r>
              <a:rPr lang="en-GB" sz="4400" dirty="0" smtClean="0">
                <a:solidFill>
                  <a:prstClr val="black"/>
                </a:solidFill>
              </a:rPr>
              <a:t>          |  +--</a:t>
            </a:r>
            <a:r>
              <a:rPr lang="en-GB" sz="4400" dirty="0" err="1" smtClean="0">
                <a:solidFill>
                  <a:prstClr val="black"/>
                </a:solidFill>
              </a:rPr>
              <a:t>rw</a:t>
            </a:r>
            <a:r>
              <a:rPr lang="en-GB" sz="4400" dirty="0" smtClean="0">
                <a:solidFill>
                  <a:prstClr val="black"/>
                </a:solidFill>
              </a:rPr>
              <a:t> </a:t>
            </a:r>
            <a:r>
              <a:rPr lang="en-GB" sz="4400" dirty="0" err="1" smtClean="0">
                <a:solidFill>
                  <a:prstClr val="black"/>
                </a:solidFill>
              </a:rPr>
              <a:t>lldp</a:t>
            </a:r>
            <a:r>
              <a:rPr lang="en-GB" sz="4400" dirty="0" smtClean="0">
                <a:solidFill>
                  <a:prstClr val="black"/>
                </a:solidFill>
              </a:rPr>
              <a:t>?                  </a:t>
            </a:r>
            <a:r>
              <a:rPr lang="en-GB" sz="4400" dirty="0" err="1" smtClean="0">
                <a:solidFill>
                  <a:prstClr val="black"/>
                </a:solidFill>
              </a:rPr>
              <a:t>boolean</a:t>
            </a:r>
            <a:endParaRPr lang="en-GB" sz="4400" dirty="0" smtClean="0">
              <a:solidFill>
                <a:prstClr val="black"/>
              </a:solidFill>
            </a:endParaRPr>
          </a:p>
          <a:p>
            <a:pPr marL="0" lvl="0" indent="0">
              <a:spcBef>
                <a:spcPts val="0"/>
              </a:spcBef>
              <a:buNone/>
            </a:pPr>
            <a:r>
              <a:rPr lang="en-GB" sz="4400" dirty="0" smtClean="0">
                <a:solidFill>
                  <a:prstClr val="black"/>
                </a:solidFill>
              </a:rPr>
              <a:t>          |  +--</a:t>
            </a:r>
            <a:r>
              <a:rPr lang="en-GB" sz="4400" dirty="0" err="1" smtClean="0">
                <a:solidFill>
                  <a:prstClr val="black"/>
                </a:solidFill>
              </a:rPr>
              <a:t>rw</a:t>
            </a:r>
            <a:r>
              <a:rPr lang="en-GB" sz="4400" dirty="0" smtClean="0">
                <a:solidFill>
                  <a:prstClr val="black"/>
                </a:solidFill>
              </a:rPr>
              <a:t> oam-802.3ah-link {oam-3ah}?</a:t>
            </a:r>
          </a:p>
          <a:p>
            <a:pPr marL="0" lvl="0" indent="0">
              <a:spcBef>
                <a:spcPts val="0"/>
              </a:spcBef>
              <a:buNone/>
            </a:pPr>
            <a:r>
              <a:rPr lang="en-GB" sz="4400" dirty="0" smtClean="0">
                <a:solidFill>
                  <a:prstClr val="black"/>
                </a:solidFill>
              </a:rPr>
              <a:t>          |  |  +--</a:t>
            </a:r>
            <a:r>
              <a:rPr lang="en-GB" sz="4400" dirty="0" err="1" smtClean="0">
                <a:solidFill>
                  <a:prstClr val="black"/>
                </a:solidFill>
              </a:rPr>
              <a:t>rw</a:t>
            </a:r>
            <a:r>
              <a:rPr lang="en-GB" sz="4400" dirty="0" smtClean="0">
                <a:solidFill>
                  <a:prstClr val="black"/>
                </a:solidFill>
              </a:rPr>
              <a:t> enabled?   </a:t>
            </a:r>
            <a:r>
              <a:rPr lang="en-GB" sz="4400" dirty="0" err="1" smtClean="0">
                <a:solidFill>
                  <a:prstClr val="black"/>
                </a:solidFill>
              </a:rPr>
              <a:t>boolean</a:t>
            </a:r>
            <a:endParaRPr lang="en-GB" sz="4400" dirty="0" smtClean="0">
              <a:solidFill>
                <a:prstClr val="black"/>
              </a:solidFill>
            </a:endParaRPr>
          </a:p>
          <a:p>
            <a:pPr marL="0" lvl="0" indent="0">
              <a:spcBef>
                <a:spcPts val="0"/>
              </a:spcBef>
              <a:buNone/>
            </a:pPr>
            <a:r>
              <a:rPr lang="en-GB" sz="4400" dirty="0" smtClean="0">
                <a:solidFill>
                  <a:prstClr val="black"/>
                </a:solidFill>
              </a:rPr>
              <a:t>          |  +--</a:t>
            </a:r>
            <a:r>
              <a:rPr lang="en-GB" sz="4400" dirty="0" err="1" smtClean="0">
                <a:solidFill>
                  <a:prstClr val="black"/>
                </a:solidFill>
              </a:rPr>
              <a:t>rw</a:t>
            </a:r>
            <a:r>
              <a:rPr lang="en-GB" sz="4400" dirty="0" smtClean="0">
                <a:solidFill>
                  <a:prstClr val="black"/>
                </a:solidFill>
              </a:rPr>
              <a:t> </a:t>
            </a:r>
            <a:r>
              <a:rPr lang="en-GB" sz="4400" dirty="0" err="1" smtClean="0">
                <a:solidFill>
                  <a:prstClr val="black"/>
                </a:solidFill>
              </a:rPr>
              <a:t>uni</a:t>
            </a:r>
            <a:r>
              <a:rPr lang="en-GB" sz="4400" dirty="0" smtClean="0">
                <a:solidFill>
                  <a:prstClr val="black"/>
                </a:solidFill>
              </a:rPr>
              <a:t>-loop-prevention?   Boolean</a:t>
            </a:r>
          </a:p>
          <a:p>
            <a:pPr marL="0" lvl="0" indent="0">
              <a:spcBef>
                <a:spcPts val="0"/>
              </a:spcBef>
              <a:buNone/>
            </a:pPr>
            <a:endParaRPr lang="en-GB" sz="4000" dirty="0" smtClean="0">
              <a:solidFill>
                <a:prstClr val="black"/>
              </a:solidFill>
            </a:endParaRPr>
          </a:p>
          <a:p>
            <a:pPr marL="0" lvl="0" indent="0">
              <a:spcBef>
                <a:spcPts val="0"/>
              </a:spcBef>
              <a:buNone/>
            </a:pPr>
            <a:endParaRPr lang="en-GB" sz="4000" dirty="0" smtClean="0">
              <a:solidFill>
                <a:prstClr val="black"/>
              </a:solidFill>
            </a:endParaRPr>
          </a:p>
          <a:p>
            <a:pPr marL="0" lvl="0" indent="0">
              <a:spcBef>
                <a:spcPts val="0"/>
              </a:spcBef>
              <a:buNone/>
            </a:pPr>
            <a:endParaRPr lang="en-GB" sz="4000" dirty="0" smtClean="0">
              <a:solidFill>
                <a:prstClr val="black"/>
              </a:solidFill>
            </a:endParaRPr>
          </a:p>
          <a:p>
            <a:pPr marL="0" lvl="0" indent="0">
              <a:spcBef>
                <a:spcPts val="0"/>
              </a:spcBef>
              <a:buNone/>
            </a:pPr>
            <a:endParaRPr lang="en-GB" sz="4000" dirty="0" smtClean="0">
              <a:solidFill>
                <a:prstClr val="black"/>
              </a:solidFill>
            </a:endParaRPr>
          </a:p>
          <a:p>
            <a:pPr marL="0" lvl="0" indent="0">
              <a:spcBef>
                <a:spcPts val="0"/>
              </a:spcBef>
              <a:buNone/>
            </a:pPr>
            <a:r>
              <a:rPr lang="en-GB" sz="5600" dirty="0" smtClean="0"/>
              <a:t>Augments based on the use cases defined in version 00:</a:t>
            </a:r>
          </a:p>
          <a:p>
            <a:pPr marL="0" lvl="0" indent="0">
              <a:spcBef>
                <a:spcPts val="0"/>
              </a:spcBef>
              <a:buNone/>
            </a:pPr>
            <a:endParaRPr lang="en-GB" sz="4800" dirty="0" smtClean="0">
              <a:solidFill>
                <a:prstClr val="black"/>
              </a:solidFill>
            </a:endParaRPr>
          </a:p>
          <a:p>
            <a:pPr>
              <a:spcBef>
                <a:spcPts val="0"/>
              </a:spcBef>
              <a:spcAft>
                <a:spcPts val="400"/>
              </a:spcAft>
            </a:pPr>
            <a:r>
              <a:rPr lang="en-GB" sz="5600" dirty="0" smtClean="0">
                <a:solidFill>
                  <a:prstClr val="black"/>
                </a:solidFill>
              </a:rPr>
              <a:t>Bearer </a:t>
            </a:r>
            <a:r>
              <a:rPr lang="en-GB" sz="5600" dirty="0" err="1" smtClean="0">
                <a:solidFill>
                  <a:prstClr val="black"/>
                </a:solidFill>
              </a:rPr>
              <a:t>ethernet</a:t>
            </a:r>
            <a:r>
              <a:rPr lang="en-GB" sz="5600" dirty="0" smtClean="0">
                <a:solidFill>
                  <a:prstClr val="black"/>
                </a:solidFill>
              </a:rPr>
              <a:t> Encapsulation</a:t>
            </a:r>
          </a:p>
          <a:p>
            <a:pPr>
              <a:spcBef>
                <a:spcPts val="0"/>
              </a:spcBef>
              <a:spcAft>
                <a:spcPts val="400"/>
              </a:spcAft>
            </a:pPr>
            <a:r>
              <a:rPr lang="en-GB" sz="5600" dirty="0" smtClean="0">
                <a:solidFill>
                  <a:prstClr val="black"/>
                </a:solidFill>
              </a:rPr>
              <a:t>Multi-Domain Resource Management</a:t>
            </a:r>
          </a:p>
          <a:p>
            <a:pPr>
              <a:spcBef>
                <a:spcPts val="0"/>
              </a:spcBef>
              <a:spcAft>
                <a:spcPts val="400"/>
              </a:spcAft>
            </a:pPr>
            <a:r>
              <a:rPr lang="en-GB" sz="5600" dirty="0" smtClean="0">
                <a:solidFill>
                  <a:prstClr val="black"/>
                </a:solidFill>
              </a:rPr>
              <a:t>Remote Far-End Configuration</a:t>
            </a:r>
          </a:p>
          <a:p>
            <a:pPr>
              <a:spcBef>
                <a:spcPts val="0"/>
              </a:spcBef>
              <a:spcAft>
                <a:spcPts val="400"/>
              </a:spcAft>
            </a:pPr>
            <a:r>
              <a:rPr lang="en-GB" sz="5600" dirty="0" smtClean="0">
                <a:solidFill>
                  <a:prstClr val="black"/>
                </a:solidFill>
              </a:rPr>
              <a:t>Provide Edge Identification Point</a:t>
            </a:r>
          </a:p>
          <a:p>
            <a:pPr marL="0" lvl="0" indent="0">
              <a:spcBef>
                <a:spcPts val="0"/>
              </a:spcBef>
              <a:buNone/>
            </a:pPr>
            <a:endParaRPr lang="en-GB" sz="5600" dirty="0" smtClean="0">
              <a:solidFill>
                <a:prstClr val="black"/>
              </a:solidFill>
            </a:endParaRPr>
          </a:p>
          <a:p>
            <a:pPr marL="0" indent="0">
              <a:spcBef>
                <a:spcPts val="0"/>
              </a:spcBef>
              <a:buNone/>
            </a:pPr>
            <a:r>
              <a:rPr lang="en-GB" sz="5600" dirty="0" smtClean="0">
                <a:solidFill>
                  <a:prstClr val="black"/>
                </a:solidFill>
              </a:rPr>
              <a:t>“The augments implemented are distributed as follows. The first augment implements the extensions for RT and RD definition for the L3 VPN, following the YANG definitions from BESS-L3VPN. The second augment copes with the information from a remote PE not directly under the management system supervision. This augment does not follow any previously defined model and includes the loopback IP address of the external router. The last augment includes information below layer 3 that is required for the service. In particular, we include information related to clients interface encapsulation and aggregation.”</a:t>
            </a:r>
            <a:endParaRPr lang="en-GB" sz="5600" dirty="0">
              <a:solidFill>
                <a:prstClr val="black"/>
              </a:solidFill>
            </a:endParaRPr>
          </a:p>
        </p:txBody>
      </p:sp>
      <p:sp>
        <p:nvSpPr>
          <p:cNvPr id="5" name="Título 1"/>
          <p:cNvSpPr>
            <a:spLocks noGrp="1"/>
          </p:cNvSpPr>
          <p:nvPr>
            <p:ph type="title"/>
          </p:nvPr>
        </p:nvSpPr>
        <p:spPr>
          <a:xfrm>
            <a:off x="509584" y="266682"/>
            <a:ext cx="5076825" cy="746143"/>
          </a:xfrm>
        </p:spPr>
        <p:txBody>
          <a:bodyPr>
            <a:normAutofit fontScale="90000"/>
          </a:bodyPr>
          <a:lstStyle/>
          <a:p>
            <a:r>
              <a:rPr lang="en-GB" sz="3600" dirty="0" smtClean="0"/>
              <a:t>L3SM modifications for L3NM</a:t>
            </a:r>
            <a:br>
              <a:rPr lang="en-GB" sz="3600" dirty="0" smtClean="0"/>
            </a:br>
            <a:r>
              <a:rPr lang="en-GB" sz="2200" dirty="0" smtClean="0"/>
              <a:t>Updated: ???? 2019, version 00</a:t>
            </a:r>
            <a:endParaRPr lang="en-GB" sz="3600" dirty="0"/>
          </a:p>
        </p:txBody>
      </p:sp>
    </p:spTree>
    <p:extLst>
      <p:ext uri="{BB962C8B-B14F-4D97-AF65-F5344CB8AC3E}">
        <p14:creationId xmlns:p14="http://schemas.microsoft.com/office/powerpoint/2010/main" val="91653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266682"/>
            <a:ext cx="5076825" cy="746143"/>
          </a:xfrm>
        </p:spPr>
        <p:txBody>
          <a:bodyPr>
            <a:normAutofit fontScale="90000"/>
          </a:bodyPr>
          <a:lstStyle/>
          <a:p>
            <a:r>
              <a:rPr lang="en-GB" sz="3600" dirty="0" smtClean="0"/>
              <a:t>L3SM modifications for L3NM</a:t>
            </a:r>
            <a:br>
              <a:rPr lang="en-GB" sz="3600" dirty="0" smtClean="0"/>
            </a:br>
            <a:r>
              <a:rPr lang="en-GB" sz="2200" dirty="0" smtClean="0"/>
              <a:t>Updated:27</a:t>
            </a:r>
            <a:r>
              <a:rPr lang="en-GB" sz="2200" baseline="30000" dirty="0" smtClean="0"/>
              <a:t>th</a:t>
            </a:r>
            <a:r>
              <a:rPr lang="en-GB" sz="2200" dirty="0" smtClean="0"/>
              <a:t> May 2019, version 01</a:t>
            </a:r>
            <a:endParaRPr lang="en-GB" sz="3600" dirty="0"/>
          </a:p>
        </p:txBody>
      </p:sp>
      <p:sp>
        <p:nvSpPr>
          <p:cNvPr id="4" name="Rectángulo redondeado 3"/>
          <p:cNvSpPr/>
          <p:nvPr/>
        </p:nvSpPr>
        <p:spPr>
          <a:xfrm>
            <a:off x="766765" y="2157748"/>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L3vpn-svc</a:t>
            </a:r>
            <a:endParaRPr lang="en-GB" sz="1600" dirty="0"/>
          </a:p>
        </p:txBody>
      </p:sp>
      <p:sp>
        <p:nvSpPr>
          <p:cNvPr id="5" name="Rectángulo redondeado 4"/>
          <p:cNvSpPr/>
          <p:nvPr/>
        </p:nvSpPr>
        <p:spPr>
          <a:xfrm>
            <a:off x="1847850" y="2929272"/>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Vpn-svc</a:t>
            </a:r>
            <a:endParaRPr lang="en-GB" sz="1600" dirty="0"/>
          </a:p>
        </p:txBody>
      </p:sp>
      <p:sp>
        <p:nvSpPr>
          <p:cNvPr id="6" name="Rectángulo redondeado 5"/>
          <p:cNvSpPr/>
          <p:nvPr/>
        </p:nvSpPr>
        <p:spPr>
          <a:xfrm>
            <a:off x="1847850" y="6186834"/>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Vpn-profiles</a:t>
            </a:r>
            <a:endParaRPr lang="en-GB" sz="1600" dirty="0"/>
          </a:p>
        </p:txBody>
      </p:sp>
      <p:sp>
        <p:nvSpPr>
          <p:cNvPr id="7" name="Rectángulo redondeado 6"/>
          <p:cNvSpPr/>
          <p:nvPr/>
        </p:nvSpPr>
        <p:spPr>
          <a:xfrm>
            <a:off x="1847850" y="4438984"/>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Sites</a:t>
            </a:r>
            <a:endParaRPr lang="en-GB" sz="1600" dirty="0"/>
          </a:p>
        </p:txBody>
      </p:sp>
      <p:sp>
        <p:nvSpPr>
          <p:cNvPr id="8" name="Rectángulo redondeado 7"/>
          <p:cNvSpPr/>
          <p:nvPr/>
        </p:nvSpPr>
        <p:spPr>
          <a:xfrm>
            <a:off x="3986211" y="5791540"/>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Sites-</a:t>
            </a:r>
            <a:r>
              <a:rPr lang="en-GB" sz="1600" dirty="0" err="1" smtClean="0"/>
              <a:t>ntw</a:t>
            </a:r>
            <a:r>
              <a:rPr lang="en-GB" sz="1600" dirty="0" smtClean="0"/>
              <a:t>-accesses</a:t>
            </a:r>
            <a:endParaRPr lang="en-GB" sz="1600" dirty="0"/>
          </a:p>
        </p:txBody>
      </p:sp>
      <p:sp>
        <p:nvSpPr>
          <p:cNvPr id="9" name="Rectángulo redondeado 8"/>
          <p:cNvSpPr/>
          <p:nvPr/>
        </p:nvSpPr>
        <p:spPr>
          <a:xfrm>
            <a:off x="6053136" y="5791553"/>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smtClean="0"/>
              <a:t>Bearer</a:t>
            </a:r>
            <a:endParaRPr lang="en-GB" sz="1600" dirty="0"/>
          </a:p>
        </p:txBody>
      </p:sp>
      <p:sp>
        <p:nvSpPr>
          <p:cNvPr id="10" name="Rectángulo redondeado 9"/>
          <p:cNvSpPr/>
          <p:nvPr/>
        </p:nvSpPr>
        <p:spPr>
          <a:xfrm>
            <a:off x="8120061" y="5748685"/>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Bearer-ref</a:t>
            </a:r>
            <a:endParaRPr lang="en-GB" sz="1600" dirty="0"/>
          </a:p>
        </p:txBody>
      </p:sp>
      <p:sp>
        <p:nvSpPr>
          <p:cNvPr id="11" name="Rectángulo redondeado 10"/>
          <p:cNvSpPr/>
          <p:nvPr/>
        </p:nvSpPr>
        <p:spPr>
          <a:xfrm>
            <a:off x="8120061" y="6315415"/>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Ethernet</a:t>
            </a:r>
            <a:endParaRPr lang="en-GB" sz="1600" dirty="0"/>
          </a:p>
        </p:txBody>
      </p:sp>
      <p:sp>
        <p:nvSpPr>
          <p:cNvPr id="12" name="Rectángulo redondeado 11"/>
          <p:cNvSpPr/>
          <p:nvPr/>
        </p:nvSpPr>
        <p:spPr>
          <a:xfrm>
            <a:off x="6053136" y="6379546"/>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 attachment</a:t>
            </a:r>
            <a:endParaRPr lang="en-GB" sz="1600" dirty="0"/>
          </a:p>
        </p:txBody>
      </p:sp>
      <p:cxnSp>
        <p:nvCxnSpPr>
          <p:cNvPr id="14" name="Conector recto 13"/>
          <p:cNvCxnSpPr/>
          <p:nvPr/>
        </p:nvCxnSpPr>
        <p:spPr>
          <a:xfrm flipV="1">
            <a:off x="6053136" y="6400799"/>
            <a:ext cx="1452562" cy="42132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053136" y="6374745"/>
            <a:ext cx="1452562" cy="44737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7505703" y="6422539"/>
            <a:ext cx="292068" cy="369332"/>
          </a:xfrm>
          <a:prstGeom prst="rect">
            <a:avLst/>
          </a:prstGeom>
          <a:noFill/>
        </p:spPr>
        <p:txBody>
          <a:bodyPr wrap="none" rtlCol="0">
            <a:spAutoFit/>
          </a:bodyPr>
          <a:lstStyle/>
          <a:p>
            <a:r>
              <a:rPr lang="en-GB" dirty="0" smtClean="0">
                <a:solidFill>
                  <a:schemeClr val="accent2"/>
                </a:solidFill>
              </a:rPr>
              <a:t>?</a:t>
            </a:r>
            <a:endParaRPr lang="en-GB" dirty="0">
              <a:solidFill>
                <a:schemeClr val="accent2"/>
              </a:solidFill>
            </a:endParaRPr>
          </a:p>
        </p:txBody>
      </p:sp>
      <p:sp>
        <p:nvSpPr>
          <p:cNvPr id="19" name="Rectángulo redondeado 18"/>
          <p:cNvSpPr/>
          <p:nvPr/>
        </p:nvSpPr>
        <p:spPr>
          <a:xfrm>
            <a:off x="3986211" y="4567575"/>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Site-bearers</a:t>
            </a:r>
            <a:endParaRPr lang="en-GB" sz="1600" dirty="0"/>
          </a:p>
        </p:txBody>
      </p:sp>
      <p:sp>
        <p:nvSpPr>
          <p:cNvPr id="20" name="Rectángulo redondeado 19"/>
          <p:cNvSpPr/>
          <p:nvPr/>
        </p:nvSpPr>
        <p:spPr>
          <a:xfrm>
            <a:off x="6053136" y="4574894"/>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Bearer/</a:t>
            </a:r>
          </a:p>
          <a:p>
            <a:pPr algn="ctr"/>
            <a:r>
              <a:rPr lang="en-GB" sz="1600" dirty="0" smtClean="0"/>
              <a:t>router-id</a:t>
            </a:r>
            <a:endParaRPr lang="en-GB" sz="1600" dirty="0"/>
          </a:p>
        </p:txBody>
      </p:sp>
      <p:sp>
        <p:nvSpPr>
          <p:cNvPr id="21" name="Rectángulo redondeado 20"/>
          <p:cNvSpPr/>
          <p:nvPr/>
        </p:nvSpPr>
        <p:spPr>
          <a:xfrm>
            <a:off x="6053136" y="511748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Bearer/</a:t>
            </a:r>
          </a:p>
          <a:p>
            <a:pPr algn="ctr"/>
            <a:r>
              <a:rPr lang="en-GB" sz="1600" dirty="0"/>
              <a:t>p</a:t>
            </a:r>
            <a:r>
              <a:rPr lang="en-GB" sz="1600" dirty="0" smtClean="0"/>
              <a:t>ort-id</a:t>
            </a:r>
            <a:endParaRPr lang="en-GB" sz="1600" dirty="0"/>
          </a:p>
        </p:txBody>
      </p:sp>
      <p:cxnSp>
        <p:nvCxnSpPr>
          <p:cNvPr id="23" name="Conector angular 22"/>
          <p:cNvCxnSpPr>
            <a:stCxn id="10" idx="3"/>
            <a:endCxn id="21" idx="3"/>
          </p:cNvCxnSpPr>
          <p:nvPr/>
        </p:nvCxnSpPr>
        <p:spPr>
          <a:xfrm flipH="1" flipV="1">
            <a:off x="7505698" y="5338776"/>
            <a:ext cx="2066925" cy="631198"/>
          </a:xfrm>
          <a:prstGeom prst="bentConnector3">
            <a:avLst>
              <a:gd name="adj1" fmla="val -1106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Conector angular 23"/>
          <p:cNvCxnSpPr>
            <a:stCxn id="10" idx="3"/>
            <a:endCxn id="20" idx="3"/>
          </p:cNvCxnSpPr>
          <p:nvPr/>
        </p:nvCxnSpPr>
        <p:spPr>
          <a:xfrm flipH="1" flipV="1">
            <a:off x="7505698" y="4796183"/>
            <a:ext cx="2066925" cy="1173791"/>
          </a:xfrm>
          <a:prstGeom prst="bentConnector3">
            <a:avLst>
              <a:gd name="adj1" fmla="val -1106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Rectángulo redondeado 26"/>
          <p:cNvSpPr/>
          <p:nvPr/>
        </p:nvSpPr>
        <p:spPr>
          <a:xfrm>
            <a:off x="10001254" y="6315415"/>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Connection</a:t>
            </a:r>
            <a:endParaRPr lang="en-GB" sz="1600" dirty="0"/>
          </a:p>
        </p:txBody>
      </p:sp>
      <p:cxnSp>
        <p:nvCxnSpPr>
          <p:cNvPr id="32" name="Conector angular 31"/>
          <p:cNvCxnSpPr>
            <a:stCxn id="4" idx="2"/>
            <a:endCxn id="5" idx="1"/>
          </p:cNvCxnSpPr>
          <p:nvPr/>
        </p:nvCxnSpPr>
        <p:spPr>
          <a:xfrm rot="16200000" flipH="1">
            <a:off x="1395330" y="2698041"/>
            <a:ext cx="550236"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4" idx="2"/>
            <a:endCxn id="7" idx="1"/>
          </p:cNvCxnSpPr>
          <p:nvPr/>
        </p:nvCxnSpPr>
        <p:spPr>
          <a:xfrm rot="16200000" flipH="1">
            <a:off x="640474" y="3452897"/>
            <a:ext cx="2059948"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4" idx="2"/>
            <a:endCxn id="6" idx="1"/>
          </p:cNvCxnSpPr>
          <p:nvPr/>
        </p:nvCxnSpPr>
        <p:spPr>
          <a:xfrm rot="16200000" flipH="1">
            <a:off x="-233451" y="4326822"/>
            <a:ext cx="3807798"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ector angular 38"/>
          <p:cNvCxnSpPr>
            <a:stCxn id="7" idx="3"/>
            <a:endCxn id="8" idx="1"/>
          </p:cNvCxnSpPr>
          <p:nvPr/>
        </p:nvCxnSpPr>
        <p:spPr>
          <a:xfrm>
            <a:off x="3300412" y="4660273"/>
            <a:ext cx="685799" cy="135255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onector angular 41"/>
          <p:cNvCxnSpPr>
            <a:stCxn id="7" idx="3"/>
            <a:endCxn id="19" idx="1"/>
          </p:cNvCxnSpPr>
          <p:nvPr/>
        </p:nvCxnSpPr>
        <p:spPr>
          <a:xfrm>
            <a:off x="3300412" y="4660273"/>
            <a:ext cx="685799" cy="12859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Conector angular 44"/>
          <p:cNvCxnSpPr>
            <a:stCxn id="19" idx="3"/>
            <a:endCxn id="20" idx="1"/>
          </p:cNvCxnSpPr>
          <p:nvPr/>
        </p:nvCxnSpPr>
        <p:spPr>
          <a:xfrm>
            <a:off x="5438773" y="4788864"/>
            <a:ext cx="614363" cy="731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Conector angular 47"/>
          <p:cNvCxnSpPr>
            <a:stCxn id="19" idx="3"/>
            <a:endCxn id="21" idx="1"/>
          </p:cNvCxnSpPr>
          <p:nvPr/>
        </p:nvCxnSpPr>
        <p:spPr>
          <a:xfrm>
            <a:off x="5438773" y="4788864"/>
            <a:ext cx="614363" cy="54991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ector angular 50"/>
          <p:cNvCxnSpPr>
            <a:stCxn id="8" idx="3"/>
            <a:endCxn id="9" idx="1"/>
          </p:cNvCxnSpPr>
          <p:nvPr/>
        </p:nvCxnSpPr>
        <p:spPr>
          <a:xfrm>
            <a:off x="5438773" y="6012829"/>
            <a:ext cx="614363" cy="1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Conector angular 54"/>
          <p:cNvCxnSpPr>
            <a:stCxn id="8" idx="3"/>
            <a:endCxn id="12" idx="1"/>
          </p:cNvCxnSpPr>
          <p:nvPr/>
        </p:nvCxnSpPr>
        <p:spPr>
          <a:xfrm>
            <a:off x="5438773" y="6012829"/>
            <a:ext cx="614363" cy="588006"/>
          </a:xfrm>
          <a:prstGeom prst="bentConnector3">
            <a:avLst>
              <a:gd name="adj1" fmla="val 50000"/>
            </a:avLst>
          </a:prstGeom>
          <a:ln>
            <a:solidFill>
              <a:schemeClr val="tx1">
                <a:alpha val="13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Conector angular 57"/>
          <p:cNvCxnSpPr>
            <a:stCxn id="9" idx="3"/>
            <a:endCxn id="10" idx="1"/>
          </p:cNvCxnSpPr>
          <p:nvPr/>
        </p:nvCxnSpPr>
        <p:spPr>
          <a:xfrm flipV="1">
            <a:off x="7505698" y="5969974"/>
            <a:ext cx="614363" cy="428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onector angular 60"/>
          <p:cNvCxnSpPr>
            <a:stCxn id="9" idx="3"/>
            <a:endCxn id="11" idx="1"/>
          </p:cNvCxnSpPr>
          <p:nvPr/>
        </p:nvCxnSpPr>
        <p:spPr>
          <a:xfrm>
            <a:off x="7505698" y="6012842"/>
            <a:ext cx="614363" cy="52386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a:stCxn id="11" idx="3"/>
            <a:endCxn id="27" idx="1"/>
          </p:cNvCxnSpPr>
          <p:nvPr/>
        </p:nvCxnSpPr>
        <p:spPr>
          <a:xfrm>
            <a:off x="9572623" y="6536704"/>
            <a:ext cx="42863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ángulo redondeado 65"/>
          <p:cNvSpPr/>
          <p:nvPr/>
        </p:nvSpPr>
        <p:spPr>
          <a:xfrm>
            <a:off x="3986211" y="114173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i</a:t>
            </a:r>
            <a:r>
              <a:rPr lang="en-GB" sz="1600" dirty="0" smtClean="0"/>
              <a:t>e-profiles</a:t>
            </a:r>
            <a:endParaRPr lang="en-GB" sz="1600" dirty="0"/>
          </a:p>
        </p:txBody>
      </p:sp>
      <p:sp>
        <p:nvSpPr>
          <p:cNvPr id="67" name="Rectángulo redondeado 66"/>
          <p:cNvSpPr/>
          <p:nvPr/>
        </p:nvSpPr>
        <p:spPr>
          <a:xfrm>
            <a:off x="6053136" y="627379"/>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ie-profile/</a:t>
            </a:r>
          </a:p>
          <a:p>
            <a:pPr algn="ctr"/>
            <a:r>
              <a:rPr lang="en-GB" sz="1600" dirty="0"/>
              <a:t>p</a:t>
            </a:r>
            <a:r>
              <a:rPr lang="en-GB" sz="1600" dirty="0" smtClean="0"/>
              <a:t>rofile-id</a:t>
            </a:r>
            <a:endParaRPr lang="en-GB" sz="1600" dirty="0"/>
          </a:p>
        </p:txBody>
      </p:sp>
      <p:sp>
        <p:nvSpPr>
          <p:cNvPr id="68" name="Rectángulo redondeado 67"/>
          <p:cNvSpPr/>
          <p:nvPr/>
        </p:nvSpPr>
        <p:spPr>
          <a:xfrm>
            <a:off x="6053136" y="1139816"/>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ie-profile/ RD</a:t>
            </a:r>
          </a:p>
        </p:txBody>
      </p:sp>
      <p:sp>
        <p:nvSpPr>
          <p:cNvPr id="69" name="Rectángulo redondeado 68"/>
          <p:cNvSpPr/>
          <p:nvPr/>
        </p:nvSpPr>
        <p:spPr>
          <a:xfrm>
            <a:off x="6053136" y="6761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ie-profile/ vpn-targets</a:t>
            </a:r>
          </a:p>
        </p:txBody>
      </p:sp>
      <p:sp>
        <p:nvSpPr>
          <p:cNvPr id="70" name="Rectángulo redondeado 69"/>
          <p:cNvSpPr/>
          <p:nvPr/>
        </p:nvSpPr>
        <p:spPr>
          <a:xfrm>
            <a:off x="8334376" y="6761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route-target</a:t>
            </a:r>
          </a:p>
        </p:txBody>
      </p:sp>
      <p:sp>
        <p:nvSpPr>
          <p:cNvPr id="71" name="Rectángulo redondeado 70"/>
          <p:cNvSpPr/>
          <p:nvPr/>
        </p:nvSpPr>
        <p:spPr>
          <a:xfrm>
            <a:off x="8334376" y="621662"/>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rt-type</a:t>
            </a:r>
          </a:p>
        </p:txBody>
      </p:sp>
      <p:cxnSp>
        <p:nvCxnSpPr>
          <p:cNvPr id="72" name="Conector angular 71"/>
          <p:cNvCxnSpPr>
            <a:stCxn id="5" idx="3"/>
            <a:endCxn id="66" idx="1"/>
          </p:cNvCxnSpPr>
          <p:nvPr/>
        </p:nvCxnSpPr>
        <p:spPr>
          <a:xfrm flipV="1">
            <a:off x="3300412" y="1363026"/>
            <a:ext cx="685799" cy="178753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ector angular 75"/>
          <p:cNvCxnSpPr>
            <a:stCxn id="66" idx="3"/>
            <a:endCxn id="69" idx="1"/>
          </p:cNvCxnSpPr>
          <p:nvPr/>
        </p:nvCxnSpPr>
        <p:spPr>
          <a:xfrm flipV="1">
            <a:off x="5438773" y="288906"/>
            <a:ext cx="614363" cy="107412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Conector angular 78"/>
          <p:cNvCxnSpPr>
            <a:stCxn id="66" idx="3"/>
            <a:endCxn id="67" idx="1"/>
          </p:cNvCxnSpPr>
          <p:nvPr/>
        </p:nvCxnSpPr>
        <p:spPr>
          <a:xfrm flipV="1">
            <a:off x="5438773" y="848668"/>
            <a:ext cx="614363" cy="51435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Conector angular 81"/>
          <p:cNvCxnSpPr>
            <a:stCxn id="66" idx="3"/>
            <a:endCxn id="68" idx="1"/>
          </p:cNvCxnSpPr>
          <p:nvPr/>
        </p:nvCxnSpPr>
        <p:spPr>
          <a:xfrm flipV="1">
            <a:off x="5438773" y="1361105"/>
            <a:ext cx="614363" cy="192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Conector angular 84"/>
          <p:cNvCxnSpPr>
            <a:stCxn id="69" idx="3"/>
            <a:endCxn id="70" idx="1"/>
          </p:cNvCxnSpPr>
          <p:nvPr/>
        </p:nvCxnSpPr>
        <p:spPr>
          <a:xfrm>
            <a:off x="7505698" y="288906"/>
            <a:ext cx="828678" cy="127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Conector angular 87"/>
          <p:cNvCxnSpPr>
            <a:stCxn id="69" idx="3"/>
            <a:endCxn id="71" idx="1"/>
          </p:cNvCxnSpPr>
          <p:nvPr/>
        </p:nvCxnSpPr>
        <p:spPr>
          <a:xfrm>
            <a:off x="7505698" y="288906"/>
            <a:ext cx="828678" cy="55404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Rectángulo redondeado 90"/>
          <p:cNvSpPr/>
          <p:nvPr/>
        </p:nvSpPr>
        <p:spPr>
          <a:xfrm>
            <a:off x="3986210" y="2891508"/>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vpn-nodes/</a:t>
            </a:r>
          </a:p>
          <a:p>
            <a:pPr algn="ctr"/>
            <a:r>
              <a:rPr lang="en-GB" sz="1600" dirty="0" smtClean="0"/>
              <a:t>vpn-node</a:t>
            </a:r>
            <a:endParaRPr lang="en-GB" sz="1600" dirty="0"/>
          </a:p>
        </p:txBody>
      </p:sp>
      <p:sp>
        <p:nvSpPr>
          <p:cNvPr id="92" name="Rectángulo redondeado 91"/>
          <p:cNvSpPr/>
          <p:nvPr/>
        </p:nvSpPr>
        <p:spPr>
          <a:xfrm>
            <a:off x="6053136" y="1672748"/>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Node-ie-profile</a:t>
            </a:r>
          </a:p>
        </p:txBody>
      </p:sp>
      <p:sp>
        <p:nvSpPr>
          <p:cNvPr id="93" name="Rectángulo redondeado 92"/>
          <p:cNvSpPr/>
          <p:nvPr/>
        </p:nvSpPr>
        <p:spPr>
          <a:xfrm>
            <a:off x="6053136" y="2140265"/>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Router-id</a:t>
            </a:r>
            <a:endParaRPr lang="en-GB" sz="1600" dirty="0"/>
          </a:p>
        </p:txBody>
      </p:sp>
      <p:sp>
        <p:nvSpPr>
          <p:cNvPr id="96" name="Rectángulo redondeado 95"/>
          <p:cNvSpPr/>
          <p:nvPr/>
        </p:nvSpPr>
        <p:spPr>
          <a:xfrm>
            <a:off x="6053136" y="2619344"/>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node-role</a:t>
            </a:r>
            <a:endParaRPr lang="en-GB" sz="1600" dirty="0"/>
          </a:p>
        </p:txBody>
      </p:sp>
      <p:sp>
        <p:nvSpPr>
          <p:cNvPr id="97" name="Rectángulo redondeado 96"/>
          <p:cNvSpPr/>
          <p:nvPr/>
        </p:nvSpPr>
        <p:spPr>
          <a:xfrm>
            <a:off x="6053136" y="3090391"/>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admin-status</a:t>
            </a:r>
            <a:endParaRPr lang="en-GB" sz="1600" dirty="0"/>
          </a:p>
        </p:txBody>
      </p:sp>
      <p:sp>
        <p:nvSpPr>
          <p:cNvPr id="98" name="Rectángulo redondeado 97"/>
          <p:cNvSpPr/>
          <p:nvPr/>
        </p:nvSpPr>
        <p:spPr>
          <a:xfrm>
            <a:off x="6053136" y="3557908"/>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Vpn-node-id</a:t>
            </a:r>
            <a:endParaRPr lang="en-GB" sz="1600" dirty="0"/>
          </a:p>
        </p:txBody>
      </p:sp>
      <p:sp>
        <p:nvSpPr>
          <p:cNvPr id="99" name="Rectángulo redondeado 98"/>
          <p:cNvSpPr/>
          <p:nvPr/>
        </p:nvSpPr>
        <p:spPr>
          <a:xfrm>
            <a:off x="6053136" y="403593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Site-attachments</a:t>
            </a:r>
            <a:endParaRPr lang="en-GB" sz="1600" dirty="0"/>
          </a:p>
        </p:txBody>
      </p:sp>
      <p:cxnSp>
        <p:nvCxnSpPr>
          <p:cNvPr id="101" name="Conector angular 100"/>
          <p:cNvCxnSpPr>
            <a:stCxn id="92" idx="3"/>
            <a:endCxn id="67" idx="3"/>
          </p:cNvCxnSpPr>
          <p:nvPr/>
        </p:nvCxnSpPr>
        <p:spPr>
          <a:xfrm flipV="1">
            <a:off x="7505698" y="848668"/>
            <a:ext cx="12700" cy="1045369"/>
          </a:xfrm>
          <a:prstGeom prst="bentConnector3">
            <a:avLst>
              <a:gd name="adj1" fmla="val 2025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5" name="Rectángulo redondeado 104"/>
          <p:cNvSpPr/>
          <p:nvPr/>
        </p:nvSpPr>
        <p:spPr>
          <a:xfrm>
            <a:off x="8116851" y="3079390"/>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enabled</a:t>
            </a:r>
            <a:endParaRPr lang="en-GB" sz="1600" dirty="0"/>
          </a:p>
        </p:txBody>
      </p:sp>
      <p:cxnSp>
        <p:nvCxnSpPr>
          <p:cNvPr id="106" name="Conector angular 105"/>
          <p:cNvCxnSpPr>
            <a:stCxn id="97" idx="3"/>
            <a:endCxn id="105" idx="1"/>
          </p:cNvCxnSpPr>
          <p:nvPr/>
        </p:nvCxnSpPr>
        <p:spPr>
          <a:xfrm flipV="1">
            <a:off x="7505698" y="3300679"/>
            <a:ext cx="611153" cy="110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CuadroTexto 108"/>
          <p:cNvSpPr txBox="1"/>
          <p:nvPr/>
        </p:nvSpPr>
        <p:spPr>
          <a:xfrm>
            <a:off x="7502488" y="4231974"/>
            <a:ext cx="292068" cy="369332"/>
          </a:xfrm>
          <a:prstGeom prst="rect">
            <a:avLst/>
          </a:prstGeom>
          <a:noFill/>
        </p:spPr>
        <p:txBody>
          <a:bodyPr wrap="none" rtlCol="0">
            <a:spAutoFit/>
          </a:bodyPr>
          <a:lstStyle/>
          <a:p>
            <a:r>
              <a:rPr lang="en-GB" dirty="0" smtClean="0">
                <a:solidFill>
                  <a:schemeClr val="accent2"/>
                </a:solidFill>
              </a:rPr>
              <a:t>?</a:t>
            </a:r>
            <a:endParaRPr lang="en-GB" dirty="0">
              <a:solidFill>
                <a:schemeClr val="accent2"/>
              </a:solidFill>
            </a:endParaRPr>
          </a:p>
        </p:txBody>
      </p:sp>
      <p:sp>
        <p:nvSpPr>
          <p:cNvPr id="110" name="Rectángulo redondeado 109"/>
          <p:cNvSpPr/>
          <p:nvPr/>
        </p:nvSpPr>
        <p:spPr>
          <a:xfrm>
            <a:off x="8116851" y="3732253"/>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Site-id</a:t>
            </a:r>
            <a:endParaRPr lang="en-GB" sz="1600" dirty="0"/>
          </a:p>
        </p:txBody>
      </p:sp>
      <p:sp>
        <p:nvSpPr>
          <p:cNvPr id="111" name="Rectángulo redondeado 110"/>
          <p:cNvSpPr/>
          <p:nvPr/>
        </p:nvSpPr>
        <p:spPr>
          <a:xfrm>
            <a:off x="8116851" y="4255672"/>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Site-network-access-id (list)</a:t>
            </a:r>
            <a:endParaRPr lang="en-GB" sz="1600" dirty="0"/>
          </a:p>
        </p:txBody>
      </p:sp>
      <p:cxnSp>
        <p:nvCxnSpPr>
          <p:cNvPr id="112" name="Conector angular 111"/>
          <p:cNvCxnSpPr>
            <a:stCxn id="99" idx="3"/>
            <a:endCxn id="110" idx="1"/>
          </p:cNvCxnSpPr>
          <p:nvPr/>
        </p:nvCxnSpPr>
        <p:spPr>
          <a:xfrm flipV="1">
            <a:off x="7505698" y="3953542"/>
            <a:ext cx="611153" cy="30368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ector angular 114"/>
          <p:cNvCxnSpPr>
            <a:stCxn id="99" idx="3"/>
            <a:endCxn id="111" idx="1"/>
          </p:cNvCxnSpPr>
          <p:nvPr/>
        </p:nvCxnSpPr>
        <p:spPr>
          <a:xfrm>
            <a:off x="7505698" y="4257226"/>
            <a:ext cx="611153" cy="21973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ector angular 117"/>
          <p:cNvCxnSpPr>
            <a:stCxn id="8" idx="0"/>
            <a:endCxn id="111" idx="3"/>
          </p:cNvCxnSpPr>
          <p:nvPr/>
        </p:nvCxnSpPr>
        <p:spPr>
          <a:xfrm rot="5400000" flipH="1" flipV="1">
            <a:off x="6483663" y="2705791"/>
            <a:ext cx="1314579" cy="4856921"/>
          </a:xfrm>
          <a:prstGeom prst="bentConnector4">
            <a:avLst>
              <a:gd name="adj1" fmla="val 10064"/>
              <a:gd name="adj2" fmla="val 109414"/>
            </a:avLst>
          </a:prstGeom>
          <a:ln>
            <a:solidFill>
              <a:schemeClr val="tx1"/>
            </a:solidFill>
            <a:prstDash val="sysDot"/>
            <a:headEnd type="arrow"/>
          </a:ln>
        </p:spPr>
        <p:style>
          <a:lnRef idx="1">
            <a:schemeClr val="accent1"/>
          </a:lnRef>
          <a:fillRef idx="0">
            <a:schemeClr val="accent1"/>
          </a:fillRef>
          <a:effectRef idx="0">
            <a:schemeClr val="accent1"/>
          </a:effectRef>
          <a:fontRef idx="minor">
            <a:schemeClr val="tx1"/>
          </a:fontRef>
        </p:style>
      </p:cxnSp>
      <p:cxnSp>
        <p:nvCxnSpPr>
          <p:cNvPr id="127" name="Conector angular 126"/>
          <p:cNvCxnSpPr>
            <a:stCxn id="91" idx="3"/>
            <a:endCxn id="92" idx="1"/>
          </p:cNvCxnSpPr>
          <p:nvPr/>
        </p:nvCxnSpPr>
        <p:spPr>
          <a:xfrm flipV="1">
            <a:off x="5438772" y="1894037"/>
            <a:ext cx="614364" cy="121876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Conector angular 129"/>
          <p:cNvCxnSpPr>
            <a:stCxn id="91" idx="3"/>
            <a:endCxn id="93" idx="1"/>
          </p:cNvCxnSpPr>
          <p:nvPr/>
        </p:nvCxnSpPr>
        <p:spPr>
          <a:xfrm flipV="1">
            <a:off x="5438772" y="2361554"/>
            <a:ext cx="614364" cy="75124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Conector angular 132"/>
          <p:cNvCxnSpPr>
            <a:stCxn id="91" idx="3"/>
            <a:endCxn id="96" idx="1"/>
          </p:cNvCxnSpPr>
          <p:nvPr/>
        </p:nvCxnSpPr>
        <p:spPr>
          <a:xfrm flipV="1">
            <a:off x="5438772" y="2840633"/>
            <a:ext cx="614364" cy="27216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Conector angular 135"/>
          <p:cNvCxnSpPr>
            <a:stCxn id="91" idx="3"/>
            <a:endCxn id="97" idx="1"/>
          </p:cNvCxnSpPr>
          <p:nvPr/>
        </p:nvCxnSpPr>
        <p:spPr>
          <a:xfrm>
            <a:off x="5438772" y="3112797"/>
            <a:ext cx="614364" cy="19888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Conector angular 138"/>
          <p:cNvCxnSpPr>
            <a:stCxn id="91" idx="3"/>
            <a:endCxn id="98" idx="1"/>
          </p:cNvCxnSpPr>
          <p:nvPr/>
        </p:nvCxnSpPr>
        <p:spPr>
          <a:xfrm>
            <a:off x="5438772" y="3112797"/>
            <a:ext cx="614364" cy="6664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ector angular 141"/>
          <p:cNvCxnSpPr>
            <a:stCxn id="91" idx="3"/>
            <a:endCxn id="99" idx="1"/>
          </p:cNvCxnSpPr>
          <p:nvPr/>
        </p:nvCxnSpPr>
        <p:spPr>
          <a:xfrm>
            <a:off x="5438772" y="3112797"/>
            <a:ext cx="614364" cy="11444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Conector angular 144"/>
          <p:cNvCxnSpPr>
            <a:stCxn id="5" idx="3"/>
            <a:endCxn id="91" idx="1"/>
          </p:cNvCxnSpPr>
          <p:nvPr/>
        </p:nvCxnSpPr>
        <p:spPr>
          <a:xfrm flipV="1">
            <a:off x="3300412" y="3112797"/>
            <a:ext cx="685798" cy="3776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9348715" y="2841241"/>
            <a:ext cx="413896" cy="646331"/>
          </a:xfrm>
          <a:prstGeom prst="rect">
            <a:avLst/>
          </a:prstGeom>
          <a:noFill/>
        </p:spPr>
        <p:txBody>
          <a:bodyPr wrap="none" rtlCol="0">
            <a:spAutoFit/>
          </a:bodyPr>
          <a:lstStyle/>
          <a:p>
            <a:r>
              <a:rPr lang="en-GB" sz="3600" dirty="0" smtClean="0">
                <a:solidFill>
                  <a:schemeClr val="accent1"/>
                </a:solidFill>
              </a:rPr>
              <a:t>*</a:t>
            </a:r>
            <a:endParaRPr lang="en-GB" sz="3600" dirty="0">
              <a:solidFill>
                <a:schemeClr val="accent1"/>
              </a:solidFill>
            </a:endParaRPr>
          </a:p>
        </p:txBody>
      </p:sp>
    </p:spTree>
    <p:extLst>
      <p:ext uri="{BB962C8B-B14F-4D97-AF65-F5344CB8AC3E}">
        <p14:creationId xmlns:p14="http://schemas.microsoft.com/office/powerpoint/2010/main" val="182997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266682"/>
            <a:ext cx="5076825" cy="746143"/>
          </a:xfrm>
        </p:spPr>
        <p:txBody>
          <a:bodyPr>
            <a:normAutofit fontScale="90000"/>
          </a:bodyPr>
          <a:lstStyle/>
          <a:p>
            <a:r>
              <a:rPr lang="en-GB" sz="3600" dirty="0" smtClean="0"/>
              <a:t>L3SM modifications for L3NM</a:t>
            </a:r>
            <a:br>
              <a:rPr lang="en-GB" sz="3600" dirty="0" smtClean="0"/>
            </a:br>
            <a:r>
              <a:rPr lang="en-GB" sz="2200" dirty="0" smtClean="0"/>
              <a:t>Updated:24</a:t>
            </a:r>
            <a:r>
              <a:rPr lang="en-GB" sz="2200" baseline="30000" dirty="0" smtClean="0"/>
              <a:t>th</a:t>
            </a:r>
            <a:r>
              <a:rPr lang="en-GB" sz="2200" dirty="0" smtClean="0"/>
              <a:t> June 2019, version 01</a:t>
            </a:r>
            <a:endParaRPr lang="en-GB" sz="3600" dirty="0"/>
          </a:p>
        </p:txBody>
      </p:sp>
      <p:sp>
        <p:nvSpPr>
          <p:cNvPr id="4" name="Rectángulo redondeado 3"/>
          <p:cNvSpPr/>
          <p:nvPr/>
        </p:nvSpPr>
        <p:spPr>
          <a:xfrm>
            <a:off x="766765" y="2157748"/>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L3vpn-svc</a:t>
            </a:r>
            <a:endParaRPr lang="en-GB" sz="1600" dirty="0"/>
          </a:p>
        </p:txBody>
      </p:sp>
      <p:sp>
        <p:nvSpPr>
          <p:cNvPr id="5" name="Rectángulo redondeado 4"/>
          <p:cNvSpPr/>
          <p:nvPr/>
        </p:nvSpPr>
        <p:spPr>
          <a:xfrm>
            <a:off x="1847850" y="2746388"/>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Vpn-svc</a:t>
            </a:r>
            <a:endParaRPr lang="en-GB" sz="1600" dirty="0"/>
          </a:p>
        </p:txBody>
      </p:sp>
      <p:sp>
        <p:nvSpPr>
          <p:cNvPr id="7" name="Rectángulo redondeado 6"/>
          <p:cNvSpPr/>
          <p:nvPr/>
        </p:nvSpPr>
        <p:spPr>
          <a:xfrm>
            <a:off x="1847850" y="4438984"/>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Sites</a:t>
            </a:r>
            <a:endParaRPr lang="en-GB" sz="1600" dirty="0"/>
          </a:p>
        </p:txBody>
      </p:sp>
      <p:sp>
        <p:nvSpPr>
          <p:cNvPr id="8" name="Rectángulo redondeado 7"/>
          <p:cNvSpPr/>
          <p:nvPr/>
        </p:nvSpPr>
        <p:spPr>
          <a:xfrm>
            <a:off x="3986211" y="5791540"/>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Sites-</a:t>
            </a:r>
            <a:r>
              <a:rPr lang="en-GB" sz="1600" dirty="0" err="1" smtClean="0"/>
              <a:t>ntw</a:t>
            </a:r>
            <a:r>
              <a:rPr lang="en-GB" sz="1600" dirty="0" smtClean="0"/>
              <a:t>-accesses</a:t>
            </a:r>
            <a:endParaRPr lang="en-GB" sz="1600" dirty="0"/>
          </a:p>
        </p:txBody>
      </p:sp>
      <p:sp>
        <p:nvSpPr>
          <p:cNvPr id="9" name="Rectángulo redondeado 8"/>
          <p:cNvSpPr/>
          <p:nvPr/>
        </p:nvSpPr>
        <p:spPr>
          <a:xfrm>
            <a:off x="6053136" y="5791553"/>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Bearer</a:t>
            </a:r>
            <a:endParaRPr lang="en-GB" sz="1600" dirty="0"/>
          </a:p>
        </p:txBody>
      </p:sp>
      <p:sp>
        <p:nvSpPr>
          <p:cNvPr id="11" name="Rectángulo redondeado 10"/>
          <p:cNvSpPr/>
          <p:nvPr/>
        </p:nvSpPr>
        <p:spPr>
          <a:xfrm>
            <a:off x="8168613" y="632350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err="1" smtClean="0"/>
              <a:t>Pseudowire</a:t>
            </a:r>
            <a:endParaRPr lang="en-GB" sz="1600" dirty="0"/>
          </a:p>
        </p:txBody>
      </p:sp>
      <p:sp>
        <p:nvSpPr>
          <p:cNvPr id="27" name="Rectángulo redondeado 26"/>
          <p:cNvSpPr/>
          <p:nvPr/>
        </p:nvSpPr>
        <p:spPr>
          <a:xfrm>
            <a:off x="10049806" y="632350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Far-end</a:t>
            </a:r>
            <a:endParaRPr lang="en-GB" sz="1600" dirty="0"/>
          </a:p>
        </p:txBody>
      </p:sp>
      <p:cxnSp>
        <p:nvCxnSpPr>
          <p:cNvPr id="32" name="Conector angular 31"/>
          <p:cNvCxnSpPr>
            <a:stCxn id="4" idx="2"/>
            <a:endCxn id="5" idx="1"/>
          </p:cNvCxnSpPr>
          <p:nvPr/>
        </p:nvCxnSpPr>
        <p:spPr>
          <a:xfrm rot="16200000" flipH="1">
            <a:off x="1486772" y="2606599"/>
            <a:ext cx="367352"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4" idx="2"/>
            <a:endCxn id="7" idx="1"/>
          </p:cNvCxnSpPr>
          <p:nvPr/>
        </p:nvCxnSpPr>
        <p:spPr>
          <a:xfrm rot="16200000" flipH="1">
            <a:off x="640474" y="3452897"/>
            <a:ext cx="2059948"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ector angular 38"/>
          <p:cNvCxnSpPr>
            <a:stCxn id="7" idx="3"/>
            <a:endCxn id="8" idx="1"/>
          </p:cNvCxnSpPr>
          <p:nvPr/>
        </p:nvCxnSpPr>
        <p:spPr>
          <a:xfrm>
            <a:off x="3300412" y="4660273"/>
            <a:ext cx="685799" cy="135255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ector angular 50"/>
          <p:cNvCxnSpPr>
            <a:stCxn id="8" idx="3"/>
            <a:endCxn id="9" idx="1"/>
          </p:cNvCxnSpPr>
          <p:nvPr/>
        </p:nvCxnSpPr>
        <p:spPr>
          <a:xfrm>
            <a:off x="5438773" y="6012829"/>
            <a:ext cx="614363" cy="1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onector angular 60"/>
          <p:cNvCxnSpPr>
            <a:stCxn id="9" idx="3"/>
            <a:endCxn id="11" idx="1"/>
          </p:cNvCxnSpPr>
          <p:nvPr/>
        </p:nvCxnSpPr>
        <p:spPr>
          <a:xfrm>
            <a:off x="7505698" y="6012842"/>
            <a:ext cx="662915" cy="531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a:stCxn id="11" idx="3"/>
            <a:endCxn id="27" idx="1"/>
          </p:cNvCxnSpPr>
          <p:nvPr/>
        </p:nvCxnSpPr>
        <p:spPr>
          <a:xfrm>
            <a:off x="9621175" y="6544796"/>
            <a:ext cx="42863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Conector angular 71"/>
          <p:cNvCxnSpPr>
            <a:stCxn id="73" idx="3"/>
            <a:endCxn id="74" idx="1"/>
          </p:cNvCxnSpPr>
          <p:nvPr/>
        </p:nvCxnSpPr>
        <p:spPr>
          <a:xfrm>
            <a:off x="3300412" y="1362917"/>
            <a:ext cx="685798" cy="54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Rectángulo redondeado 90"/>
          <p:cNvSpPr/>
          <p:nvPr/>
        </p:nvSpPr>
        <p:spPr>
          <a:xfrm>
            <a:off x="3986210" y="2170743"/>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vpn-nodes/</a:t>
            </a:r>
          </a:p>
          <a:p>
            <a:pPr algn="ctr"/>
            <a:r>
              <a:rPr lang="en-GB" sz="1600" dirty="0" smtClean="0"/>
              <a:t>vpn-node</a:t>
            </a:r>
            <a:endParaRPr lang="en-GB" sz="1600" dirty="0"/>
          </a:p>
        </p:txBody>
      </p:sp>
      <p:sp>
        <p:nvSpPr>
          <p:cNvPr id="105" name="Rectángulo redondeado 104"/>
          <p:cNvSpPr/>
          <p:nvPr/>
        </p:nvSpPr>
        <p:spPr>
          <a:xfrm>
            <a:off x="6053136" y="1458430"/>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Maximum-routes</a:t>
            </a:r>
            <a:endParaRPr lang="en-GB" sz="1600" dirty="0"/>
          </a:p>
        </p:txBody>
      </p:sp>
      <p:cxnSp>
        <p:nvCxnSpPr>
          <p:cNvPr id="130" name="Conector angular 129"/>
          <p:cNvCxnSpPr>
            <a:stCxn id="91" idx="3"/>
            <a:endCxn id="105" idx="1"/>
          </p:cNvCxnSpPr>
          <p:nvPr/>
        </p:nvCxnSpPr>
        <p:spPr>
          <a:xfrm flipV="1">
            <a:off x="5438772" y="1679719"/>
            <a:ext cx="614364" cy="71231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Conector angular 132"/>
          <p:cNvCxnSpPr>
            <a:stCxn id="91" idx="3"/>
            <a:endCxn id="77" idx="1"/>
          </p:cNvCxnSpPr>
          <p:nvPr/>
        </p:nvCxnSpPr>
        <p:spPr>
          <a:xfrm flipV="1">
            <a:off x="5438772" y="2385951"/>
            <a:ext cx="614364" cy="608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Conector angular 144"/>
          <p:cNvCxnSpPr>
            <a:stCxn id="5" idx="3"/>
            <a:endCxn id="91" idx="1"/>
          </p:cNvCxnSpPr>
          <p:nvPr/>
        </p:nvCxnSpPr>
        <p:spPr>
          <a:xfrm flipV="1">
            <a:off x="3300412" y="2392032"/>
            <a:ext cx="685798" cy="57564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ángulo redondeado 72"/>
          <p:cNvSpPr/>
          <p:nvPr/>
        </p:nvSpPr>
        <p:spPr>
          <a:xfrm>
            <a:off x="1847850" y="1141628"/>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Vpn-profiles</a:t>
            </a:r>
            <a:endParaRPr lang="en-GB" sz="1600" dirty="0"/>
          </a:p>
        </p:txBody>
      </p:sp>
      <p:sp>
        <p:nvSpPr>
          <p:cNvPr id="74" name="Rectángulo redondeado 73"/>
          <p:cNvSpPr/>
          <p:nvPr/>
        </p:nvSpPr>
        <p:spPr>
          <a:xfrm>
            <a:off x="3986210" y="1142169"/>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Routing-profiles-ids</a:t>
            </a:r>
            <a:endParaRPr lang="en-GB" sz="1600" dirty="0"/>
          </a:p>
        </p:txBody>
      </p:sp>
      <p:cxnSp>
        <p:nvCxnSpPr>
          <p:cNvPr id="75" name="Conector angular 74"/>
          <p:cNvCxnSpPr>
            <a:stCxn id="4" idx="0"/>
            <a:endCxn id="73" idx="1"/>
          </p:cNvCxnSpPr>
          <p:nvPr/>
        </p:nvCxnSpPr>
        <p:spPr>
          <a:xfrm rot="5400000" flipH="1" flipV="1">
            <a:off x="1273033" y="1582931"/>
            <a:ext cx="794831"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ángulo redondeado 76"/>
          <p:cNvSpPr/>
          <p:nvPr/>
        </p:nvSpPr>
        <p:spPr>
          <a:xfrm>
            <a:off x="6053136" y="2164662"/>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ne-id</a:t>
            </a:r>
            <a:endParaRPr lang="en-GB" sz="1600" dirty="0"/>
          </a:p>
        </p:txBody>
      </p:sp>
      <p:sp>
        <p:nvSpPr>
          <p:cNvPr id="80" name="Rectángulo redondeado 79"/>
          <p:cNvSpPr/>
          <p:nvPr/>
        </p:nvSpPr>
        <p:spPr>
          <a:xfrm>
            <a:off x="10049806" y="5825270"/>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VCID</a:t>
            </a:r>
            <a:endParaRPr lang="en-GB" sz="1600" dirty="0"/>
          </a:p>
        </p:txBody>
      </p:sp>
      <p:cxnSp>
        <p:nvCxnSpPr>
          <p:cNvPr id="83" name="Conector angular 82"/>
          <p:cNvCxnSpPr>
            <a:stCxn id="11" idx="3"/>
            <a:endCxn id="80" idx="1"/>
          </p:cNvCxnSpPr>
          <p:nvPr/>
        </p:nvCxnSpPr>
        <p:spPr>
          <a:xfrm flipV="1">
            <a:off x="9621175" y="6046559"/>
            <a:ext cx="428631" cy="49823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Rectángulo redondeado 85"/>
          <p:cNvSpPr/>
          <p:nvPr/>
        </p:nvSpPr>
        <p:spPr>
          <a:xfrm>
            <a:off x="3986210" y="6367185"/>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Sites-</a:t>
            </a:r>
            <a:r>
              <a:rPr lang="en-GB" sz="1600" dirty="0" err="1" smtClean="0"/>
              <a:t>ntw</a:t>
            </a:r>
            <a:r>
              <a:rPr lang="en-GB" sz="1600" dirty="0" smtClean="0"/>
              <a:t>-accesses-type</a:t>
            </a:r>
            <a:endParaRPr lang="en-GB" sz="1600" dirty="0"/>
          </a:p>
        </p:txBody>
      </p:sp>
      <p:sp>
        <p:nvSpPr>
          <p:cNvPr id="87" name="Rectángulo redondeado 86"/>
          <p:cNvSpPr/>
          <p:nvPr/>
        </p:nvSpPr>
        <p:spPr>
          <a:xfrm>
            <a:off x="6047256" y="6367184"/>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err="1"/>
              <a:t>Pseudowire</a:t>
            </a:r>
            <a:endParaRPr lang="en-GB" sz="1600" dirty="0"/>
          </a:p>
        </p:txBody>
      </p:sp>
      <p:cxnSp>
        <p:nvCxnSpPr>
          <p:cNvPr id="89" name="Conector angular 88"/>
          <p:cNvCxnSpPr>
            <a:stCxn id="86" idx="3"/>
            <a:endCxn id="87" idx="1"/>
          </p:cNvCxnSpPr>
          <p:nvPr/>
        </p:nvCxnSpPr>
        <p:spPr>
          <a:xfrm flipV="1">
            <a:off x="5438772" y="6588473"/>
            <a:ext cx="608484"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Conector angular 89"/>
          <p:cNvCxnSpPr>
            <a:stCxn id="8" idx="2"/>
            <a:endCxn id="86" idx="0"/>
          </p:cNvCxnSpPr>
          <p:nvPr/>
        </p:nvCxnSpPr>
        <p:spPr>
          <a:xfrm rot="5400000">
            <a:off x="4645958" y="6300651"/>
            <a:ext cx="133068"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ángulo redondeado 93"/>
          <p:cNvSpPr/>
          <p:nvPr/>
        </p:nvSpPr>
        <p:spPr>
          <a:xfrm>
            <a:off x="6047256" y="5021932"/>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Routing protocols</a:t>
            </a:r>
            <a:endParaRPr lang="en-GB" sz="1600" dirty="0"/>
          </a:p>
        </p:txBody>
      </p:sp>
      <p:sp>
        <p:nvSpPr>
          <p:cNvPr id="95" name="Rectángulo redondeado 94"/>
          <p:cNvSpPr/>
          <p:nvPr/>
        </p:nvSpPr>
        <p:spPr>
          <a:xfrm>
            <a:off x="8168613" y="2909542"/>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Routing profiles</a:t>
            </a:r>
          </a:p>
        </p:txBody>
      </p:sp>
      <p:sp>
        <p:nvSpPr>
          <p:cNvPr id="100" name="Rectángulo redondeado 99"/>
          <p:cNvSpPr/>
          <p:nvPr/>
        </p:nvSpPr>
        <p:spPr>
          <a:xfrm>
            <a:off x="10049806" y="2909542"/>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lIns="36000" rIns="36000" rtlCol="0" anchor="ctr"/>
          <a:lstStyle/>
          <a:p>
            <a:pPr algn="ctr"/>
            <a:r>
              <a:rPr lang="en-GB" sz="1600" dirty="0" smtClean="0"/>
              <a:t>Type</a:t>
            </a:r>
          </a:p>
          <a:p>
            <a:pPr algn="ctr"/>
            <a:r>
              <a:rPr lang="en-GB" sz="1600" dirty="0" smtClean="0"/>
              <a:t>(Import Export)</a:t>
            </a:r>
            <a:endParaRPr lang="en-GB" sz="1600" dirty="0"/>
          </a:p>
        </p:txBody>
      </p:sp>
      <p:sp>
        <p:nvSpPr>
          <p:cNvPr id="102" name="Rectángulo redondeado 101"/>
          <p:cNvSpPr/>
          <p:nvPr/>
        </p:nvSpPr>
        <p:spPr>
          <a:xfrm>
            <a:off x="10049806" y="1971139"/>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ID</a:t>
            </a:r>
            <a:endParaRPr lang="en-GB" sz="1600" dirty="0"/>
          </a:p>
        </p:txBody>
      </p:sp>
      <p:cxnSp>
        <p:nvCxnSpPr>
          <p:cNvPr id="103" name="Conector angular 102"/>
          <p:cNvCxnSpPr>
            <a:endCxn id="74" idx="3"/>
          </p:cNvCxnSpPr>
          <p:nvPr/>
        </p:nvCxnSpPr>
        <p:spPr>
          <a:xfrm rot="16200000" flipV="1">
            <a:off x="7831912" y="-1029681"/>
            <a:ext cx="551037" cy="5337315"/>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 name="Conector angular 103"/>
          <p:cNvCxnSpPr>
            <a:stCxn id="94" idx="3"/>
            <a:endCxn id="95" idx="1"/>
          </p:cNvCxnSpPr>
          <p:nvPr/>
        </p:nvCxnSpPr>
        <p:spPr>
          <a:xfrm flipV="1">
            <a:off x="7499818" y="3130831"/>
            <a:ext cx="668795" cy="211239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Conector angular 106"/>
          <p:cNvCxnSpPr>
            <a:stCxn id="95" idx="3"/>
            <a:endCxn id="102" idx="1"/>
          </p:cNvCxnSpPr>
          <p:nvPr/>
        </p:nvCxnSpPr>
        <p:spPr>
          <a:xfrm flipV="1">
            <a:off x="9621175" y="2192428"/>
            <a:ext cx="428631" cy="9384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ector angular 107"/>
          <p:cNvCxnSpPr>
            <a:stCxn id="95" idx="3"/>
            <a:endCxn id="100" idx="1"/>
          </p:cNvCxnSpPr>
          <p:nvPr/>
        </p:nvCxnSpPr>
        <p:spPr>
          <a:xfrm>
            <a:off x="9621175" y="3130831"/>
            <a:ext cx="428631" cy="127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Conector angular 112"/>
          <p:cNvCxnSpPr>
            <a:stCxn id="8" idx="0"/>
            <a:endCxn id="94" idx="1"/>
          </p:cNvCxnSpPr>
          <p:nvPr/>
        </p:nvCxnSpPr>
        <p:spPr>
          <a:xfrm rot="5400000" flipH="1" flipV="1">
            <a:off x="5105715" y="4849999"/>
            <a:ext cx="548319" cy="13347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Rectángulo redondeado 113"/>
          <p:cNvSpPr/>
          <p:nvPr/>
        </p:nvSpPr>
        <p:spPr>
          <a:xfrm>
            <a:off x="8168613" y="3875711"/>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BGP</a:t>
            </a:r>
            <a:endParaRPr lang="en-GB" sz="1600" dirty="0"/>
          </a:p>
        </p:txBody>
      </p:sp>
      <p:sp>
        <p:nvSpPr>
          <p:cNvPr id="116" name="Rectángulo redondeado 115"/>
          <p:cNvSpPr/>
          <p:nvPr/>
        </p:nvSpPr>
        <p:spPr>
          <a:xfrm>
            <a:off x="10049806" y="3573408"/>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err="1" smtClean="0"/>
              <a:t>Mutihop</a:t>
            </a:r>
            <a:endParaRPr lang="en-GB" sz="1600" dirty="0"/>
          </a:p>
        </p:txBody>
      </p:sp>
      <p:sp>
        <p:nvSpPr>
          <p:cNvPr id="117" name="Rectángulo redondeado 116"/>
          <p:cNvSpPr/>
          <p:nvPr/>
        </p:nvSpPr>
        <p:spPr>
          <a:xfrm>
            <a:off x="10049806" y="4152468"/>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err="1" smtClean="0"/>
              <a:t>Neighbor</a:t>
            </a:r>
            <a:endParaRPr lang="en-GB" sz="1600" dirty="0"/>
          </a:p>
        </p:txBody>
      </p:sp>
      <p:sp>
        <p:nvSpPr>
          <p:cNvPr id="119" name="Rectángulo redondeado 118"/>
          <p:cNvSpPr/>
          <p:nvPr/>
        </p:nvSpPr>
        <p:spPr>
          <a:xfrm>
            <a:off x="8168613" y="5015583"/>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OSPF</a:t>
            </a:r>
            <a:endParaRPr lang="en-GB" sz="1600" dirty="0"/>
          </a:p>
        </p:txBody>
      </p:sp>
      <p:sp>
        <p:nvSpPr>
          <p:cNvPr id="120" name="Rectángulo redondeado 119"/>
          <p:cNvSpPr/>
          <p:nvPr/>
        </p:nvSpPr>
        <p:spPr>
          <a:xfrm>
            <a:off x="10049806" y="5015582"/>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err="1" smtClean="0"/>
              <a:t>mtu</a:t>
            </a:r>
            <a:endParaRPr lang="en-GB" sz="1600" dirty="0"/>
          </a:p>
        </p:txBody>
      </p:sp>
      <p:cxnSp>
        <p:nvCxnSpPr>
          <p:cNvPr id="121" name="Conector angular 120"/>
          <p:cNvCxnSpPr>
            <a:stCxn id="94" idx="3"/>
            <a:endCxn id="114" idx="1"/>
          </p:cNvCxnSpPr>
          <p:nvPr/>
        </p:nvCxnSpPr>
        <p:spPr>
          <a:xfrm flipV="1">
            <a:off x="7499818" y="4097000"/>
            <a:ext cx="668795" cy="114622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Conector angular 121"/>
          <p:cNvCxnSpPr>
            <a:stCxn id="94" idx="3"/>
            <a:endCxn id="119" idx="1"/>
          </p:cNvCxnSpPr>
          <p:nvPr/>
        </p:nvCxnSpPr>
        <p:spPr>
          <a:xfrm flipV="1">
            <a:off x="7499818" y="5236872"/>
            <a:ext cx="668795" cy="634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Conector angular 124"/>
          <p:cNvCxnSpPr>
            <a:stCxn id="114" idx="3"/>
            <a:endCxn id="116" idx="1"/>
          </p:cNvCxnSpPr>
          <p:nvPr/>
        </p:nvCxnSpPr>
        <p:spPr>
          <a:xfrm flipV="1">
            <a:off x="9621175" y="3794697"/>
            <a:ext cx="428631" cy="3023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Conector angular 127"/>
          <p:cNvCxnSpPr>
            <a:stCxn id="114" idx="3"/>
            <a:endCxn id="117" idx="1"/>
          </p:cNvCxnSpPr>
          <p:nvPr/>
        </p:nvCxnSpPr>
        <p:spPr>
          <a:xfrm>
            <a:off x="9621175" y="4097000"/>
            <a:ext cx="428631" cy="27675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Conector angular 130"/>
          <p:cNvCxnSpPr>
            <a:stCxn id="119" idx="3"/>
            <a:endCxn id="120" idx="1"/>
          </p:cNvCxnSpPr>
          <p:nvPr/>
        </p:nvCxnSpPr>
        <p:spPr>
          <a:xfrm flipV="1">
            <a:off x="9621175" y="5236871"/>
            <a:ext cx="428631"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90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584" y="266682"/>
            <a:ext cx="5076825" cy="746143"/>
          </a:xfrm>
        </p:spPr>
        <p:txBody>
          <a:bodyPr>
            <a:normAutofit fontScale="90000"/>
          </a:bodyPr>
          <a:lstStyle/>
          <a:p>
            <a:r>
              <a:rPr lang="en-GB" sz="3600" dirty="0" smtClean="0"/>
              <a:t>L3SM modifications for L3NM</a:t>
            </a:r>
            <a:br>
              <a:rPr lang="en-GB" sz="3600" dirty="0" smtClean="0"/>
            </a:br>
            <a:r>
              <a:rPr lang="en-GB" sz="2200" dirty="0" smtClean="0"/>
              <a:t>Updated:</a:t>
            </a:r>
            <a:r>
              <a:rPr lang="en-GB" sz="2200" dirty="0" smtClean="0"/>
              <a:t>26</a:t>
            </a:r>
            <a:r>
              <a:rPr lang="en-GB" sz="2200" baseline="30000" dirty="0" smtClean="0"/>
              <a:t>th</a:t>
            </a:r>
            <a:r>
              <a:rPr lang="en-GB" sz="2200" dirty="0" smtClean="0"/>
              <a:t> July </a:t>
            </a:r>
            <a:r>
              <a:rPr lang="en-GB" sz="2200" dirty="0" smtClean="0"/>
              <a:t>2019, version </a:t>
            </a:r>
            <a:r>
              <a:rPr lang="en-GB" sz="2200" dirty="0" smtClean="0"/>
              <a:t>02</a:t>
            </a:r>
            <a:endParaRPr lang="en-GB" sz="3600" dirty="0"/>
          </a:p>
        </p:txBody>
      </p:sp>
      <p:sp>
        <p:nvSpPr>
          <p:cNvPr id="4" name="Rectángulo redondeado 3"/>
          <p:cNvSpPr/>
          <p:nvPr/>
        </p:nvSpPr>
        <p:spPr>
          <a:xfrm>
            <a:off x="766765" y="2157748"/>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L3vpn-svc</a:t>
            </a:r>
            <a:endParaRPr lang="en-GB" sz="1600" dirty="0"/>
          </a:p>
        </p:txBody>
      </p:sp>
      <p:sp>
        <p:nvSpPr>
          <p:cNvPr id="5" name="Rectángulo redondeado 4"/>
          <p:cNvSpPr/>
          <p:nvPr/>
        </p:nvSpPr>
        <p:spPr>
          <a:xfrm>
            <a:off x="1847850" y="2953975"/>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Vpn-svc</a:t>
            </a:r>
            <a:endParaRPr lang="en-GB" sz="1600" dirty="0"/>
          </a:p>
        </p:txBody>
      </p:sp>
      <p:sp>
        <p:nvSpPr>
          <p:cNvPr id="7" name="Rectángulo redondeado 6"/>
          <p:cNvSpPr/>
          <p:nvPr/>
        </p:nvSpPr>
        <p:spPr>
          <a:xfrm>
            <a:off x="1847850" y="4438984"/>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Sites</a:t>
            </a:r>
            <a:endParaRPr lang="en-GB" sz="1600" dirty="0"/>
          </a:p>
        </p:txBody>
      </p:sp>
      <p:sp>
        <p:nvSpPr>
          <p:cNvPr id="8" name="Rectángulo redondeado 7"/>
          <p:cNvSpPr/>
          <p:nvPr/>
        </p:nvSpPr>
        <p:spPr>
          <a:xfrm>
            <a:off x="3986211" y="5791540"/>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Site Network Access</a:t>
            </a:r>
            <a:endParaRPr lang="en-GB" sz="1600" dirty="0"/>
          </a:p>
        </p:txBody>
      </p:sp>
      <p:sp>
        <p:nvSpPr>
          <p:cNvPr id="9" name="Rectángulo redondeado 8"/>
          <p:cNvSpPr/>
          <p:nvPr/>
        </p:nvSpPr>
        <p:spPr>
          <a:xfrm>
            <a:off x="6053136" y="5791553"/>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VPN-Attachment</a:t>
            </a:r>
            <a:endParaRPr lang="en-GB" sz="1600" dirty="0"/>
          </a:p>
        </p:txBody>
      </p:sp>
      <p:cxnSp>
        <p:nvCxnSpPr>
          <p:cNvPr id="32" name="Conector angular 31"/>
          <p:cNvCxnSpPr>
            <a:stCxn id="4" idx="2"/>
            <a:endCxn id="5" idx="1"/>
          </p:cNvCxnSpPr>
          <p:nvPr/>
        </p:nvCxnSpPr>
        <p:spPr>
          <a:xfrm rot="16200000" flipH="1">
            <a:off x="1382979" y="2710392"/>
            <a:ext cx="574939"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4" idx="2"/>
            <a:endCxn id="7" idx="1"/>
          </p:cNvCxnSpPr>
          <p:nvPr/>
        </p:nvCxnSpPr>
        <p:spPr>
          <a:xfrm rot="16200000" flipH="1">
            <a:off x="640474" y="3452897"/>
            <a:ext cx="2059948"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ector angular 38"/>
          <p:cNvCxnSpPr>
            <a:stCxn id="7" idx="3"/>
            <a:endCxn id="8" idx="1"/>
          </p:cNvCxnSpPr>
          <p:nvPr/>
        </p:nvCxnSpPr>
        <p:spPr>
          <a:xfrm>
            <a:off x="3300412" y="4660273"/>
            <a:ext cx="685799" cy="135255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ector angular 50"/>
          <p:cNvCxnSpPr>
            <a:stCxn id="8" idx="3"/>
            <a:endCxn id="9" idx="1"/>
          </p:cNvCxnSpPr>
          <p:nvPr/>
        </p:nvCxnSpPr>
        <p:spPr>
          <a:xfrm>
            <a:off x="5438773" y="6012829"/>
            <a:ext cx="614363" cy="1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Rectángulo redondeado 90"/>
          <p:cNvSpPr/>
          <p:nvPr/>
        </p:nvSpPr>
        <p:spPr>
          <a:xfrm>
            <a:off x="3861261" y="2950881"/>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vpn-nodes/</a:t>
            </a:r>
          </a:p>
          <a:p>
            <a:pPr algn="ctr"/>
            <a:r>
              <a:rPr lang="en-GB" sz="1600" dirty="0" smtClean="0"/>
              <a:t>vpn-node</a:t>
            </a:r>
            <a:endParaRPr lang="en-GB" sz="1600" dirty="0"/>
          </a:p>
        </p:txBody>
      </p:sp>
      <p:sp>
        <p:nvSpPr>
          <p:cNvPr id="73" name="Rectángulo redondeado 72"/>
          <p:cNvSpPr/>
          <p:nvPr/>
        </p:nvSpPr>
        <p:spPr>
          <a:xfrm>
            <a:off x="1847850" y="1141628"/>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Vpn-profiles</a:t>
            </a:r>
            <a:endParaRPr lang="en-GB" sz="1600" dirty="0"/>
          </a:p>
        </p:txBody>
      </p:sp>
      <p:cxnSp>
        <p:nvCxnSpPr>
          <p:cNvPr id="75" name="Conector angular 74"/>
          <p:cNvCxnSpPr>
            <a:stCxn id="4" idx="0"/>
            <a:endCxn id="73" idx="1"/>
          </p:cNvCxnSpPr>
          <p:nvPr/>
        </p:nvCxnSpPr>
        <p:spPr>
          <a:xfrm rot="5400000" flipH="1" flipV="1">
            <a:off x="1273033" y="1582931"/>
            <a:ext cx="794831" cy="3548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ángulo redondeado 86"/>
          <p:cNvSpPr/>
          <p:nvPr/>
        </p:nvSpPr>
        <p:spPr>
          <a:xfrm>
            <a:off x="8118351" y="6323596"/>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Service-id</a:t>
            </a:r>
            <a:endParaRPr lang="en-GB" sz="1600" dirty="0"/>
          </a:p>
        </p:txBody>
      </p:sp>
      <p:cxnSp>
        <p:nvCxnSpPr>
          <p:cNvPr id="89" name="Conector angular 88"/>
          <p:cNvCxnSpPr>
            <a:stCxn id="9" idx="2"/>
            <a:endCxn id="87" idx="1"/>
          </p:cNvCxnSpPr>
          <p:nvPr/>
        </p:nvCxnSpPr>
        <p:spPr>
          <a:xfrm rot="16200000" flipH="1">
            <a:off x="7293507" y="5720040"/>
            <a:ext cx="310755" cy="13389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ángulo redondeado 93"/>
          <p:cNvSpPr/>
          <p:nvPr/>
        </p:nvSpPr>
        <p:spPr>
          <a:xfrm>
            <a:off x="6047255" y="4841947"/>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Connection</a:t>
            </a:r>
            <a:endParaRPr lang="en-GB" sz="1600" dirty="0"/>
          </a:p>
        </p:txBody>
      </p:sp>
      <p:cxnSp>
        <p:nvCxnSpPr>
          <p:cNvPr id="113" name="Conector angular 112"/>
          <p:cNvCxnSpPr>
            <a:stCxn id="8" idx="0"/>
            <a:endCxn id="94" idx="1"/>
          </p:cNvCxnSpPr>
          <p:nvPr/>
        </p:nvCxnSpPr>
        <p:spPr>
          <a:xfrm rot="5400000" flipH="1" flipV="1">
            <a:off x="5015721" y="4760007"/>
            <a:ext cx="728304" cy="1334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ángulo redondeado 118"/>
          <p:cNvSpPr/>
          <p:nvPr/>
        </p:nvSpPr>
        <p:spPr>
          <a:xfrm>
            <a:off x="8118351" y="5791540"/>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Node-id</a:t>
            </a:r>
            <a:endParaRPr lang="en-GB" sz="1600" dirty="0"/>
          </a:p>
        </p:txBody>
      </p:sp>
      <p:sp>
        <p:nvSpPr>
          <p:cNvPr id="60" name="Rectángulo redondeado 11"/>
          <p:cNvSpPr/>
          <p:nvPr/>
        </p:nvSpPr>
        <p:spPr>
          <a:xfrm>
            <a:off x="8118351" y="4841947"/>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eth-</a:t>
            </a:r>
            <a:r>
              <a:rPr lang="en-GB" sz="1600" dirty="0" err="1"/>
              <a:t>inf</a:t>
            </a:r>
            <a:r>
              <a:rPr lang="en-GB" sz="1600" dirty="0"/>
              <a:t>-type</a:t>
            </a:r>
            <a:endParaRPr lang="en-GB" sz="1600" dirty="0"/>
          </a:p>
        </p:txBody>
      </p:sp>
      <p:cxnSp>
        <p:nvCxnSpPr>
          <p:cNvPr id="20" name="Straight Connector 19"/>
          <p:cNvCxnSpPr>
            <a:stCxn id="94" idx="3"/>
            <a:endCxn id="60" idx="1"/>
          </p:cNvCxnSpPr>
          <p:nvPr/>
        </p:nvCxnSpPr>
        <p:spPr>
          <a:xfrm>
            <a:off x="7499817" y="5063236"/>
            <a:ext cx="618534"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Conector recto 13"/>
          <p:cNvCxnSpPr/>
          <p:nvPr/>
        </p:nvCxnSpPr>
        <p:spPr>
          <a:xfrm flipV="1">
            <a:off x="8118351" y="4841947"/>
            <a:ext cx="1452562" cy="42132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cto 14"/>
          <p:cNvCxnSpPr/>
          <p:nvPr/>
        </p:nvCxnSpPr>
        <p:spPr>
          <a:xfrm>
            <a:off x="8118351" y="4815893"/>
            <a:ext cx="1452562" cy="44737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 idx="3"/>
            <a:endCxn id="91" idx="1"/>
          </p:cNvCxnSpPr>
          <p:nvPr/>
        </p:nvCxnSpPr>
        <p:spPr>
          <a:xfrm flipV="1">
            <a:off x="3300412" y="3172170"/>
            <a:ext cx="560849" cy="309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ctángulo redondeado 73"/>
          <p:cNvSpPr/>
          <p:nvPr/>
        </p:nvSpPr>
        <p:spPr>
          <a:xfrm>
            <a:off x="5946730" y="2950881"/>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RD</a:t>
            </a:r>
            <a:endParaRPr lang="en-GB" sz="1600" dirty="0"/>
          </a:p>
        </p:txBody>
      </p:sp>
      <p:cxnSp>
        <p:nvCxnSpPr>
          <p:cNvPr id="88" name="Straight Connector 87"/>
          <p:cNvCxnSpPr>
            <a:stCxn id="91" idx="3"/>
            <a:endCxn id="82" idx="1"/>
          </p:cNvCxnSpPr>
          <p:nvPr/>
        </p:nvCxnSpPr>
        <p:spPr>
          <a:xfrm>
            <a:off x="5313823" y="3172170"/>
            <a:ext cx="632907"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Rectángulo redondeado 69"/>
          <p:cNvSpPr/>
          <p:nvPr/>
        </p:nvSpPr>
        <p:spPr>
          <a:xfrm>
            <a:off x="8118351" y="3631805"/>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route-target</a:t>
            </a:r>
          </a:p>
        </p:txBody>
      </p:sp>
      <p:sp>
        <p:nvSpPr>
          <p:cNvPr id="93" name="Rectángulo redondeado 70"/>
          <p:cNvSpPr/>
          <p:nvPr/>
        </p:nvSpPr>
        <p:spPr>
          <a:xfrm>
            <a:off x="8118351" y="4161428"/>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rt-type</a:t>
            </a:r>
          </a:p>
        </p:txBody>
      </p:sp>
      <p:sp>
        <p:nvSpPr>
          <p:cNvPr id="101" name="Rectángulo redondeado 68"/>
          <p:cNvSpPr/>
          <p:nvPr/>
        </p:nvSpPr>
        <p:spPr>
          <a:xfrm>
            <a:off x="5952611" y="3629137"/>
            <a:ext cx="1452562" cy="442577"/>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ie-profile/ vpn-targets</a:t>
            </a:r>
          </a:p>
        </p:txBody>
      </p:sp>
      <p:cxnSp>
        <p:nvCxnSpPr>
          <p:cNvPr id="106" name="Conector angular 112"/>
          <p:cNvCxnSpPr>
            <a:stCxn id="91" idx="2"/>
            <a:endCxn id="101" idx="1"/>
          </p:cNvCxnSpPr>
          <p:nvPr/>
        </p:nvCxnSpPr>
        <p:spPr>
          <a:xfrm rot="16200000" flipH="1">
            <a:off x="5041592" y="2939407"/>
            <a:ext cx="456968" cy="136506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1" idx="3"/>
            <a:endCxn id="92" idx="1"/>
          </p:cNvCxnSpPr>
          <p:nvPr/>
        </p:nvCxnSpPr>
        <p:spPr>
          <a:xfrm>
            <a:off x="7405173" y="3850426"/>
            <a:ext cx="713178" cy="266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Conector angular 112"/>
          <p:cNvCxnSpPr>
            <a:stCxn id="101" idx="2"/>
            <a:endCxn id="93" idx="1"/>
          </p:cNvCxnSpPr>
          <p:nvPr/>
        </p:nvCxnSpPr>
        <p:spPr>
          <a:xfrm rot="16200000" flipH="1">
            <a:off x="7243120" y="3507485"/>
            <a:ext cx="311003" cy="143945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Rectángulo redondeado 11"/>
          <p:cNvSpPr/>
          <p:nvPr/>
        </p:nvSpPr>
        <p:spPr>
          <a:xfrm>
            <a:off x="3752369" y="1715171"/>
            <a:ext cx="1452562" cy="442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Vpn-profile</a:t>
            </a:r>
            <a:endParaRPr lang="en-GB" sz="1600" dirty="0"/>
          </a:p>
        </p:txBody>
      </p:sp>
      <p:cxnSp>
        <p:nvCxnSpPr>
          <p:cNvPr id="112" name="Conector recto 13"/>
          <p:cNvCxnSpPr/>
          <p:nvPr/>
        </p:nvCxnSpPr>
        <p:spPr>
          <a:xfrm flipV="1">
            <a:off x="3752369" y="1715171"/>
            <a:ext cx="1452562" cy="42132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Conector recto 14"/>
          <p:cNvCxnSpPr/>
          <p:nvPr/>
        </p:nvCxnSpPr>
        <p:spPr>
          <a:xfrm>
            <a:off x="3752369" y="1689117"/>
            <a:ext cx="1452562" cy="44737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Conector angular 112"/>
          <p:cNvCxnSpPr>
            <a:stCxn id="73" idx="2"/>
            <a:endCxn id="111" idx="1"/>
          </p:cNvCxnSpPr>
          <p:nvPr/>
        </p:nvCxnSpPr>
        <p:spPr>
          <a:xfrm rot="16200000" flipH="1">
            <a:off x="2987123" y="1171213"/>
            <a:ext cx="352255" cy="11782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3714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4884</TotalTime>
  <Words>2160</Words>
  <Application>Microsoft Macintosh PowerPoint</Application>
  <PresentationFormat>Custom</PresentationFormat>
  <Paragraphs>244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Tema de Office</vt:lpstr>
      <vt:lpstr>Layer 3 VPN Network model</vt:lpstr>
      <vt:lpstr>Index</vt:lpstr>
      <vt:lpstr>Why?</vt:lpstr>
      <vt:lpstr>What is missing</vt:lpstr>
      <vt:lpstr>How? Approaches for “upgrading” L3SM</vt:lpstr>
      <vt:lpstr>L3SM modifications for L3NM Updated: ???? 2019, version 00</vt:lpstr>
      <vt:lpstr>L3SM modifications for L3NM Updated:27th May 2019, version 01</vt:lpstr>
      <vt:lpstr>L3SM modifications for L3NM Updated:24th June 2019, version 01</vt:lpstr>
      <vt:lpstr>L3SM modifications for L3NM Updated:26th July 2019, version 02</vt:lpstr>
      <vt:lpstr>PowerPoint Presentation</vt:lpstr>
      <vt:lpstr>Explained extensions</vt:lpstr>
      <vt:lpstr>Explained extensions</vt:lpstr>
      <vt:lpstr>Explained extensions</vt:lpstr>
      <vt:lpstr>Small issues</vt:lpstr>
      <vt:lpstr>Use cases</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 3 VPN Network model</dc:title>
  <dc:creator>A Aguado</dc:creator>
  <cp:lastModifiedBy>Samir Said Barguil</cp:lastModifiedBy>
  <cp:revision>61</cp:revision>
  <dcterms:created xsi:type="dcterms:W3CDTF">2019-05-22T14:28:33Z</dcterms:created>
  <dcterms:modified xsi:type="dcterms:W3CDTF">2019-07-29T08:35:02Z</dcterms:modified>
</cp:coreProperties>
</file>