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57" r:id="rId4"/>
    <p:sldId id="258" r:id="rId5"/>
    <p:sldId id="262"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93626" y="756686"/>
            <a:ext cx="8458688" cy="5252227"/>
          </a:xfrm>
        </p:spPr>
        <p:txBody>
          <a:bodyPr>
            <a:normAutofit/>
          </a:bodyPr>
          <a:lstStyle/>
          <a:p>
            <a:pPr algn="ctr"/>
            <a:r>
              <a:rPr lang="en-US" sz="3600" b="1" dirty="0" err="1"/>
              <a:t>Sidemeeting</a:t>
            </a:r>
            <a:r>
              <a:rPr lang="en-US" sz="3600" b="1" dirty="0"/>
              <a:t> in IETF-121 @ Dublin, Ireland</a:t>
            </a:r>
            <a:br>
              <a:rPr lang="en-US" sz="3600" b="1" dirty="0"/>
            </a:br>
            <a:br>
              <a:rPr lang="en-US" sz="3600" b="1" dirty="0"/>
            </a:br>
            <a:r>
              <a:rPr lang="en-US" sz="4800" b="1" dirty="0"/>
              <a:t>Large-Scale Satellite IP Networks</a:t>
            </a:r>
            <a:br>
              <a:rPr lang="en-US" b="1" dirty="0"/>
            </a:br>
            <a:br>
              <a:rPr lang="en-US" b="1" dirty="0"/>
            </a:br>
            <a:r>
              <a:rPr lang="en-US" sz="3600" b="1" dirty="0">
                <a:solidFill>
                  <a:srgbClr val="00B050"/>
                </a:solidFill>
              </a:rPr>
              <a:t>Peng Liu </a:t>
            </a:r>
            <a:r>
              <a:rPr lang="en-US" sz="3600" dirty="0"/>
              <a:t>&amp; </a:t>
            </a:r>
            <a:r>
              <a:rPr lang="en-US" sz="3600" b="1" dirty="0">
                <a:solidFill>
                  <a:srgbClr val="00B050"/>
                </a:solidFill>
              </a:rPr>
              <a:t>Tianji Jiang</a:t>
            </a:r>
            <a:br>
              <a:rPr lang="en-US" sz="3600" dirty="0"/>
            </a:br>
            <a:br>
              <a:rPr lang="en-US" sz="3600" dirty="0"/>
            </a:br>
            <a:r>
              <a:rPr lang="en-US" sz="3600" dirty="0"/>
              <a:t>Nov. 07,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p:txBody>
          <a:bodyPr>
            <a:normAutofit fontScale="92500" lnSpcReduction="200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minutes will be publicly posted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800" b="0" i="0" u="none" strike="noStrike" baseline="0" dirty="0">
                <a:solidFill>
                  <a:srgbClr val="FFC000"/>
                </a:solidFill>
                <a:latin typeface="Calibri" panose="020F0502020204030204" pitchFamily="34" charset="0"/>
              </a:rPr>
              <a:t>…</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FFC000"/>
                </a:solidFill>
                <a:latin typeface="Arial" panose="020B0604020202020204" pitchFamily="34" charset="0"/>
              </a:rPr>
              <a:t>…</a:t>
            </a:r>
            <a:endParaRPr lang="en-US" sz="24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for notes: </a:t>
            </a:r>
            <a:r>
              <a:rPr lang="en-US" sz="2800" b="0" i="0" u="none" strike="noStrike" baseline="0" dirty="0">
                <a:solidFill>
                  <a:srgbClr val="FFC000"/>
                </a:solidFill>
                <a:latin typeface="Calibri" panose="020F0502020204030204" pitchFamily="34" charset="0"/>
              </a:rPr>
              <a:t>…</a:t>
            </a:r>
            <a:endParaRPr lang="en-US"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20000"/>
          </a:bodyPr>
          <a:lstStyle/>
          <a:p>
            <a:r>
              <a:rPr lang="en-US" sz="2400" dirty="0"/>
              <a:t>Revolve around any networking related issues upon using the large-scale satellite constellation network for TN-NTN integration, i.e. Large scale LEO satellite for internet access or mobile back haul.</a:t>
            </a:r>
            <a:endParaRPr lang="en-US" sz="2400" dirty="0"/>
          </a:p>
          <a:p>
            <a:pPr lvl="1"/>
            <a:r>
              <a:rPr lang="en-US" dirty="0"/>
              <a:t>Use cases, problems, &amp; challenges</a:t>
            </a:r>
            <a:endParaRPr lang="en-US" dirty="0"/>
          </a:p>
          <a:p>
            <a:pPr lvl="1"/>
            <a:r>
              <a:rPr lang="en-US" dirty="0"/>
              <a:t>Addressing, Routing and switching, </a:t>
            </a:r>
            <a:endParaRPr lang="en-US" dirty="0"/>
          </a:p>
          <a:p>
            <a:pPr lvl="1"/>
            <a:r>
              <a:rPr lang="en-US" dirty="0"/>
              <a:t>Integration with internet (TN-NTN)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to add satellite as one of the potential direction, we will coordinate with RTGWG and welcome any suggestions and guidance from the community</a:t>
            </a:r>
            <a:endParaRPr lang="en-US" sz="2400" dirty="0"/>
          </a:p>
        </p:txBody>
      </p:sp>
      <p:pic>
        <p:nvPicPr>
          <p:cNvPr id="5" name="图片 4"/>
          <p:cNvPicPr>
            <a:picLocks noChangeAspect="1"/>
          </p:cNvPicPr>
          <p:nvPr/>
        </p:nvPicPr>
        <p:blipFill>
          <a:blip r:embed="rId1"/>
          <a:stretch>
            <a:fillRect/>
          </a:stretch>
        </p:blipFill>
        <p:spPr>
          <a:xfrm>
            <a:off x="9526270" y="2867660"/>
            <a:ext cx="2320290" cy="284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Agenda</a:t>
            </a:r>
            <a:endParaRPr lang="en-US" sz="3100" dirty="0">
              <a:solidFill>
                <a:srgbClr val="FF0000"/>
              </a:solidFill>
              <a:latin typeface="+mn-lt"/>
            </a:endParaRPr>
          </a:p>
        </p:txBody>
      </p:sp>
      <p:sp>
        <p:nvSpPr>
          <p:cNvPr id="3" name="Content Placeholder 2"/>
          <p:cNvSpPr>
            <a:spLocks noGrp="1"/>
          </p:cNvSpPr>
          <p:nvPr>
            <p:ph idx="1"/>
          </p:nvPr>
        </p:nvSpPr>
        <p:spPr>
          <a:xfrm>
            <a:off x="619834" y="993112"/>
            <a:ext cx="10898875" cy="5544166"/>
          </a:xfrm>
        </p:spPr>
        <p:txBody>
          <a:bodyPr>
            <a:normAutofit/>
          </a:bodyPr>
          <a:lstStyle/>
          <a:p>
            <a:pPr marL="292100" indent="-292100" algn="l">
              <a:buFont typeface="+mj-lt"/>
              <a:buAutoNum type="arabicPeriod"/>
            </a:pPr>
            <a:r>
              <a:rPr lang="en-US" sz="2000" b="0" i="0" dirty="0">
                <a:solidFill>
                  <a:schemeClr val="tx1"/>
                </a:solidFill>
                <a:effectLst/>
                <a:latin typeface="微软雅黑" panose="020B0503020204020204" charset="-122"/>
                <a:ea typeface="微软雅黑" panose="020B0503020204020204" charset="-122"/>
              </a:rPr>
              <a:t>Chair's slides – </a:t>
            </a:r>
            <a:r>
              <a:rPr lang="en-US" sz="2000" b="1" i="0" dirty="0">
                <a:solidFill>
                  <a:schemeClr val="tx1"/>
                </a:solidFill>
                <a:effectLst/>
                <a:latin typeface="微软雅黑" panose="020B0503020204020204" charset="-122"/>
                <a:ea typeface="微软雅黑" panose="020B0503020204020204" charset="-122"/>
              </a:rPr>
              <a:t>5 mins</a:t>
            </a:r>
            <a:endParaRPr lang="en-US" sz="20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2000" b="0" i="0" dirty="0">
                <a:solidFill>
                  <a:schemeClr val="tx1"/>
                </a:solidFill>
                <a:effectLst/>
                <a:latin typeface="微软雅黑" panose="020B0503020204020204" charset="-122"/>
                <a:ea typeface="微软雅黑" panose="020B0503020204020204" charset="-122"/>
              </a:rPr>
              <a:t>”3GPP Satellite </a:t>
            </a:r>
            <a:r>
              <a:rPr lang="en-US" sz="2000" dirty="0">
                <a:solidFill>
                  <a:schemeClr val="tx1"/>
                </a:solidFill>
                <a:latin typeface="微软雅黑" panose="020B0503020204020204" charset="-122"/>
                <a:ea typeface="微软雅黑" panose="020B0503020204020204" charset="-122"/>
              </a:rPr>
              <a:t>Use Cases: Update, Progress &amp; Challenges </a:t>
            </a:r>
            <a:r>
              <a:rPr lang="en-US" sz="2000" b="0" i="0" dirty="0">
                <a:solidFill>
                  <a:schemeClr val="tx1"/>
                </a:solidFill>
                <a:effectLst/>
                <a:latin typeface="微软雅黑" panose="020B0503020204020204" charset="-122"/>
                <a:ea typeface="微软雅黑" panose="020B0503020204020204" charset="-122"/>
              </a:rPr>
              <a:t>", China Mobile, Tianji Jiang – </a:t>
            </a:r>
            <a:r>
              <a:rPr lang="en-US" sz="2000" b="1" i="0" dirty="0">
                <a:solidFill>
                  <a:schemeClr val="tx1"/>
                </a:solidFill>
                <a:effectLst/>
                <a:latin typeface="微软雅黑" panose="020B0503020204020204" charset="-122"/>
                <a:ea typeface="微软雅黑" panose="020B0503020204020204" charset="-122"/>
              </a:rPr>
              <a:t>15 mins</a:t>
            </a:r>
            <a:endParaRPr lang="en-US" sz="20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20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a:t>
            </a:r>
            <a:r>
              <a:rPr lang="en-US" sz="2000" dirty="0" err="1">
                <a:solidFill>
                  <a:schemeClr val="tx1"/>
                </a:solidFill>
                <a:latin typeface="微软雅黑" panose="020B0503020204020204" charset="-122"/>
                <a:ea typeface="微软雅黑" panose="020B0503020204020204" charset="-122"/>
              </a:rPr>
              <a:t>Hewu</a:t>
            </a:r>
            <a:r>
              <a:rPr lang="en-US" sz="2000" dirty="0">
                <a:solidFill>
                  <a:schemeClr val="tx1"/>
                </a:solidFill>
                <a:latin typeface="微软雅黑" panose="020B0503020204020204" charset="-122"/>
                <a:ea typeface="微软雅黑" panose="020B0503020204020204" charset="-122"/>
              </a:rPr>
              <a:t> Li/</a:t>
            </a:r>
            <a:r>
              <a:rPr lang="en-US" sz="2000" dirty="0" err="1">
                <a:solidFill>
                  <a:schemeClr val="tx1"/>
                </a:solidFill>
                <a:latin typeface="微软雅黑" panose="020B0503020204020204" charset="-122"/>
                <a:ea typeface="微软雅黑" panose="020B0503020204020204" charset="-122"/>
              </a:rPr>
              <a:t>Yuanjie</a:t>
            </a:r>
            <a:r>
              <a:rPr lang="en-US" sz="2000" dirty="0">
                <a:solidFill>
                  <a:schemeClr val="tx1"/>
                </a:solidFill>
                <a:latin typeface="微软雅黑" panose="020B0503020204020204" charset="-122"/>
                <a:ea typeface="微软雅黑" panose="020B0503020204020204" charset="-122"/>
              </a:rPr>
              <a:t> Li – </a:t>
            </a:r>
            <a:r>
              <a:rPr lang="en-US" sz="2000" b="1" dirty="0">
                <a:solidFill>
                  <a:schemeClr val="tx1"/>
                </a:solidFill>
                <a:latin typeface="微软雅黑" panose="020B0503020204020204" charset="-122"/>
                <a:ea typeface="微软雅黑" panose="020B0503020204020204" charset="-122"/>
              </a:rPr>
              <a:t>15 mins</a:t>
            </a:r>
            <a:endParaRPr lang="en-US" sz="20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2000" dirty="0">
                <a:solidFill>
                  <a:schemeClr val="tx1"/>
                </a:solidFill>
                <a:latin typeface="微软雅黑" panose="020B0503020204020204" charset="-122"/>
                <a:ea typeface="微软雅黑" panose="020B0503020204020204" charset="-122"/>
              </a:rPr>
              <a:t>”Potential challenges in Non-Terrestrial networks”, Huawei (Canada), </a:t>
            </a:r>
            <a:r>
              <a:rPr lang="en-US" sz="2000" dirty="0" err="1">
                <a:solidFill>
                  <a:schemeClr val="tx1"/>
                </a:solidFill>
                <a:latin typeface="微软雅黑" panose="020B0503020204020204" charset="-122"/>
                <a:ea typeface="微软雅黑" panose="020B0503020204020204" charset="-122"/>
              </a:rPr>
              <a:t>Arashmid</a:t>
            </a:r>
            <a:r>
              <a:rPr lang="en-US" sz="2000" dirty="0">
                <a:solidFill>
                  <a:schemeClr val="tx1"/>
                </a:solidFill>
                <a:latin typeface="微软雅黑" panose="020B0503020204020204" charset="-122"/>
                <a:ea typeface="微软雅黑" panose="020B0503020204020204" charset="-122"/>
              </a:rPr>
              <a:t> </a:t>
            </a:r>
            <a:r>
              <a:rPr lang="en-US" sz="2000" dirty="0" err="1">
                <a:solidFill>
                  <a:schemeClr val="tx1"/>
                </a:solidFill>
                <a:latin typeface="微软雅黑" panose="020B0503020204020204" charset="-122"/>
                <a:ea typeface="微软雅黑" panose="020B0503020204020204" charset="-122"/>
              </a:rPr>
              <a:t>Akhavain</a:t>
            </a:r>
            <a:r>
              <a:rPr lang="en-US" sz="2000" dirty="0">
                <a:solidFill>
                  <a:schemeClr val="tx1"/>
                </a:solidFill>
                <a:latin typeface="微软雅黑" panose="020B0503020204020204" charset="-122"/>
                <a:ea typeface="微软雅黑" panose="020B0503020204020204" charset="-122"/>
              </a:rPr>
              <a:t>. – </a:t>
            </a:r>
            <a:r>
              <a:rPr lang="en-US" sz="2000" b="1" dirty="0">
                <a:solidFill>
                  <a:schemeClr val="tx1"/>
                </a:solidFill>
                <a:latin typeface="微软雅黑" panose="020B0503020204020204" charset="-122"/>
                <a:ea typeface="微软雅黑" panose="020B0503020204020204" charset="-122"/>
              </a:rPr>
              <a:t>15 mins </a:t>
            </a:r>
            <a:r>
              <a:rPr lang="en-US" sz="2000" dirty="0">
                <a:solidFill>
                  <a:schemeClr val="tx1"/>
                </a:solidFill>
                <a:latin typeface="微软雅黑" panose="020B0503020204020204" charset="-122"/>
                <a:ea typeface="微软雅黑" panose="020B0503020204020204" charset="-122"/>
              </a:rPr>
              <a:t>( including </a:t>
            </a:r>
            <a:r>
              <a:rPr lang="en-US" sz="2000" b="1" dirty="0">
                <a:solidFill>
                  <a:schemeClr val="tx1"/>
                </a:solidFill>
                <a:latin typeface="微软雅黑" panose="020B0503020204020204" charset="-122"/>
                <a:ea typeface="微软雅黑" panose="020B0503020204020204" charset="-122"/>
              </a:rPr>
              <a:t>5-min</a:t>
            </a:r>
            <a:r>
              <a:rPr lang="en-US" sz="2000" dirty="0">
                <a:solidFill>
                  <a:schemeClr val="tx1"/>
                </a:solidFill>
                <a:latin typeface="微软雅黑" panose="020B0503020204020204" charset="-122"/>
                <a:ea typeface="微软雅黑" panose="020B0503020204020204" charset="-122"/>
              </a:rPr>
              <a:t> Demo)</a:t>
            </a:r>
            <a:endParaRPr lang="en-US" sz="20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20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2000" dirty="0">
                <a:solidFill>
                  <a:schemeClr val="tx1"/>
                </a:solidFill>
                <a:latin typeface="微软雅黑" panose="020B0503020204020204" charset="-122"/>
                <a:ea typeface="微软雅黑" panose="020B0503020204020204" charset="-122"/>
              </a:rPr>
              <a:t>”, Lancaster University, Daniel King – </a:t>
            </a:r>
            <a:r>
              <a:rPr lang="en-US" sz="2000" b="1" dirty="0">
                <a:solidFill>
                  <a:schemeClr val="tx1"/>
                </a:solidFill>
                <a:latin typeface="微软雅黑" panose="020B0503020204020204" charset="-122"/>
                <a:ea typeface="微软雅黑" panose="020B0503020204020204" charset="-122"/>
              </a:rPr>
              <a:t>15 mins </a:t>
            </a:r>
            <a:endParaRPr lang="en-US" sz="20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2000" dirty="0">
                <a:solidFill>
                  <a:schemeClr val="tx1"/>
                </a:solidFill>
                <a:latin typeface="微软雅黑" panose="020B0503020204020204" charset="-122"/>
                <a:ea typeface="微软雅黑" panose="020B0503020204020204" charset="-122"/>
              </a:rPr>
              <a:t>“Routing in LEO Sat Nets – A case study on </a:t>
            </a:r>
            <a:r>
              <a:rPr lang="en-US" sz="2000" dirty="0" err="1">
                <a:solidFill>
                  <a:schemeClr val="tx1"/>
                </a:solidFill>
                <a:latin typeface="微软雅黑" panose="020B0503020204020204" charset="-122"/>
                <a:ea typeface="微软雅黑" panose="020B0503020204020204" charset="-122"/>
              </a:rPr>
              <a:t>Starlink</a:t>
            </a:r>
            <a:r>
              <a:rPr lang="en-US" sz="2000" dirty="0">
                <a:solidFill>
                  <a:schemeClr val="tx1"/>
                </a:solidFill>
                <a:latin typeface="微软雅黑" panose="020B0503020204020204" charset="-122"/>
                <a:ea typeface="微软雅黑" panose="020B0503020204020204" charset="-122"/>
              </a:rPr>
              <a:t> &amp; </a:t>
            </a:r>
            <a:r>
              <a:rPr lang="en-US" sz="2000" dirty="0" err="1">
                <a:solidFill>
                  <a:schemeClr val="tx1"/>
                </a:solidFill>
                <a:latin typeface="微软雅黑" panose="020B0503020204020204" charset="-122"/>
                <a:ea typeface="微软雅黑" panose="020B0503020204020204" charset="-122"/>
              </a:rPr>
              <a:t>OneWeb</a:t>
            </a:r>
            <a:r>
              <a:rPr lang="en-US" sz="2000" dirty="0">
                <a:solidFill>
                  <a:schemeClr val="tx1"/>
                </a:solidFill>
                <a:latin typeface="微软雅黑" panose="020B0503020204020204" charset="-122"/>
                <a:ea typeface="微软雅黑" panose="020B0503020204020204" charset="-122"/>
              </a:rPr>
              <a:t>”, </a:t>
            </a:r>
            <a:r>
              <a:rPr lang="en-US" sz="2000" b="0" i="0" dirty="0">
                <a:solidFill>
                  <a:schemeClr val="tx1"/>
                </a:solidFill>
                <a:effectLst/>
                <a:latin typeface="微软雅黑" panose="020B0503020204020204" charset="-122"/>
                <a:ea typeface="微软雅黑" panose="020B0503020204020204" charset="-122"/>
              </a:rPr>
              <a:t>U-of-Victoria, </a:t>
            </a:r>
            <a:r>
              <a:rPr lang="en-US" sz="2000" b="0" i="0" dirty="0" err="1">
                <a:solidFill>
                  <a:schemeClr val="tx1"/>
                </a:solidFill>
                <a:effectLst/>
                <a:latin typeface="微软雅黑" panose="020B0503020204020204" charset="-122"/>
                <a:ea typeface="微软雅黑" panose="020B0503020204020204" charset="-122"/>
              </a:rPr>
              <a:t>Jianping</a:t>
            </a:r>
            <a:r>
              <a:rPr lang="en-US" sz="2000" dirty="0">
                <a:solidFill>
                  <a:schemeClr val="tx1"/>
                </a:solidFill>
                <a:latin typeface="微软雅黑" panose="020B0503020204020204" charset="-122"/>
                <a:ea typeface="微软雅黑" panose="020B0503020204020204" charset="-122"/>
              </a:rPr>
              <a:t> Pan</a:t>
            </a:r>
            <a:r>
              <a:rPr lang="en-US" sz="2000" b="0" i="0" dirty="0">
                <a:solidFill>
                  <a:schemeClr val="tx1"/>
                </a:solidFill>
                <a:effectLst/>
                <a:latin typeface="微软雅黑" panose="020B0503020204020204" charset="-122"/>
                <a:ea typeface="微软雅黑" panose="020B0503020204020204" charset="-122"/>
              </a:rPr>
              <a:t> – </a:t>
            </a:r>
            <a:r>
              <a:rPr lang="en-US" sz="2000" b="1" i="0" dirty="0">
                <a:solidFill>
                  <a:schemeClr val="tx1"/>
                </a:solidFill>
                <a:effectLst/>
                <a:latin typeface="微软雅黑" panose="020B0503020204020204" charset="-122"/>
                <a:ea typeface="微软雅黑" panose="020B0503020204020204" charset="-122"/>
              </a:rPr>
              <a:t>15 mins</a:t>
            </a:r>
            <a:endParaRPr lang="en-US" sz="20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2000" dirty="0">
                <a:solidFill>
                  <a:schemeClr val="tx1"/>
                </a:solidFill>
                <a:latin typeface="微软雅黑" panose="020B0503020204020204" charset="-122"/>
                <a:ea typeface="微软雅黑" panose="020B0503020204020204" charset="-122"/>
              </a:rPr>
              <a:t>Discussions and next steps – </a:t>
            </a:r>
            <a:r>
              <a:rPr lang="en-US" sz="2000" b="1" dirty="0">
                <a:solidFill>
                  <a:schemeClr val="tx1"/>
                </a:solidFill>
                <a:latin typeface="微软雅黑" panose="020B0503020204020204" charset="-122"/>
                <a:ea typeface="微软雅黑" panose="020B0503020204020204" charset="-122"/>
              </a:rPr>
              <a:t>10 mins</a:t>
            </a:r>
            <a:endParaRPr lang="en-US" sz="2000" b="1" i="0" dirty="0">
              <a:solidFill>
                <a:schemeClr val="tx1"/>
              </a:solidFill>
              <a:effectLst/>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Is the problem scope well defined?</a:t>
            </a:r>
            <a:endParaRPr lang="en-US" dirty="0"/>
          </a:p>
          <a:p>
            <a:r>
              <a:rPr lang="en-US" dirty="0"/>
              <a:t>Do we need further work to explore the problem?</a:t>
            </a:r>
            <a:endParaRPr lang="en-US" dirty="0"/>
          </a:p>
          <a:p>
            <a:r>
              <a:rPr lang="en-US" dirty="0"/>
              <a:t>Follow-up: coordinate with RTGWG, side meeting or </a:t>
            </a:r>
            <a:r>
              <a:rPr lang="en-US" dirty="0" err="1"/>
              <a:t>BoF?</a:t>
            </a:r>
            <a:endParaRPr lang="zh-CN" altLang="en-US" dirty="0" err="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演示</Application>
  <PresentationFormat>Widescreen</PresentationFormat>
  <Paragraphs>62</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Calibri</vt:lpstr>
      <vt:lpstr>MS PGothic</vt:lpstr>
      <vt:lpstr>Arial</vt:lpstr>
      <vt:lpstr>微软雅黑</vt:lpstr>
      <vt:lpstr>Calibri Light</vt:lpstr>
      <vt:lpstr>Arial Unicode MS</vt:lpstr>
      <vt:lpstr>等线</vt:lpstr>
      <vt:lpstr>Office Theme</vt:lpstr>
      <vt:lpstr>Sidemeeting in IETF-121 @ Dublin, Ireland  Large-Scale Satellite IP Networks  Peng Liu &amp; Tianji Jiang  Nov. 07, 2024</vt:lpstr>
      <vt:lpstr>IETF Note Well https://www.ietf.org/about/note-well/</vt:lpstr>
      <vt:lpstr>Note to all</vt:lpstr>
      <vt:lpstr>Meeting Scope</vt:lpstr>
      <vt:lpstr>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RL</cp:lastModifiedBy>
  <cp:revision>64</cp:revision>
  <dcterms:created xsi:type="dcterms:W3CDTF">2023-02-11T19:28:00Z</dcterms:created>
  <dcterms:modified xsi:type="dcterms:W3CDTF">2024-11-06T12:00:15Z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0F191AA7D54340359D665156B5E63D50_13</vt:lpwstr>
  </property>
  <property fmtid="{D5CDD505-2E9C-101B-9397-08002B2CF9AE}" pid="3" name="KSOProductBuildVer">
    <vt:lpwstr>2052-12.8.2.18205</vt:lpwstr>
  </property>
</Properties>
</file>