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0"/>
  </p:notesMasterIdLst>
  <p:sldIdLst>
    <p:sldId id="261" r:id="rId4"/>
    <p:sldId id="257" r:id="rId5"/>
    <p:sldId id="258" r:id="rId6"/>
    <p:sldId id="262" r:id="rId7"/>
    <p:sldId id="267" r:id="rId8"/>
    <p:sldId id="270" r:id="rId9"/>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69" autoAdjust="0"/>
    <p:restoredTop sz="94660"/>
  </p:normalViewPr>
  <p:slideViewPr>
    <p:cSldViewPr snapToGrid="0">
      <p:cViewPr varScale="1">
        <p:scale>
          <a:sx n="94" d="100"/>
          <a:sy n="94" d="100"/>
        </p:scale>
        <p:origin x="7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7.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49216B4-0A9C-4F0B-A419-DB087F0AAAD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08FB7B9-CDF6-44DF-B377-FB3417B45298}" type="datetime1">
              <a:rPr lang="en-US" smtClean="0"/>
            </a:fld>
            <a:endParaRPr lang="en-US" dirty="0"/>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a:t>Click to edit Master title style</a:t>
            </a:r>
            <a:endParaRPr lang="en-US"/>
          </a:p>
        </p:txBody>
      </p:sp>
      <p:sp>
        <p:nvSpPr>
          <p:cNvPr id="3" name="Content Placeholder 2"/>
          <p:cNvSpPr>
            <a:spLocks noGrp="1"/>
          </p:cNvSpPr>
          <p:nvPr>
            <p:ph idx="1"/>
          </p:nvPr>
        </p:nvSpPr>
        <p:spPr>
          <a:xfrm>
            <a:off x="156308" y="1143000"/>
            <a:ext cx="11879385" cy="5426075"/>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xfrm>
            <a:off x="609600" y="6569075"/>
            <a:ext cx="2844800" cy="365125"/>
          </a:xfrm>
        </p:spPr>
        <p:txBody>
          <a:bodyPr/>
          <a:lstStyle/>
          <a:p>
            <a:fld id="{0F6EB82D-4B16-418F-A37F-CF51BA370D10}" type="datetime1">
              <a:rPr lang="en-US" smtClean="0"/>
            </a:fld>
            <a:endParaRPr lang="en-US"/>
          </a:p>
        </p:txBody>
      </p:sp>
      <p:sp>
        <p:nvSpPr>
          <p:cNvPr id="6" name="Slide Number Placeholder 5"/>
          <p:cNvSpPr>
            <a:spLocks noGrp="1"/>
          </p:cNvSpPr>
          <p:nvPr>
            <p:ph type="sldNum" sz="quarter" idx="12"/>
          </p:nvPr>
        </p:nvSpPr>
        <p:spPr>
          <a:xfrm>
            <a:off x="8737600" y="6569075"/>
            <a:ext cx="2844800" cy="365125"/>
          </a:xfrm>
        </p:spPr>
        <p:txBody>
          <a:bodyPr/>
          <a:lstStyle/>
          <a:p>
            <a:fld id="{BA9B540C-44DA-4F69-89C9-7C84606640D3}" type="slidenum">
              <a:rPr lang="en-US" smtClean="0"/>
            </a:fld>
            <a:endParaRPr lang="en-US"/>
          </a:p>
        </p:txBody>
      </p:sp>
      <p:sp>
        <p:nvSpPr>
          <p:cNvPr id="7" name="Footer Placeholder 3"/>
          <p:cNvSpPr>
            <a:spLocks noGrp="1"/>
          </p:cNvSpPr>
          <p:nvPr>
            <p:ph type="ftr" sz="quarter" idx="11"/>
          </p:nvPr>
        </p:nvSpPr>
        <p:spPr>
          <a:xfrm>
            <a:off x="4165600" y="6492875"/>
            <a:ext cx="3860800" cy="365125"/>
          </a:xfrm>
        </p:spPr>
        <p:txBody>
          <a:bodyPr/>
          <a:lstStyle/>
          <a:p>
            <a:r>
              <a:rPr lang="en-GB" dirty="0"/>
              <a:t>CATS WG - IETF 119, Brisbane – March 2024</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D41F7B4-BF16-4CEF-BEDC-0C78B255D130}" type="datetime1">
              <a:rPr lang="en-US" smtClean="0"/>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A486F84-487B-4418-AC20-7849B4A30C33}" type="datetime1">
              <a:rPr lang="en-US" smtClean="0"/>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C2F84AA-7EF0-4A1A-92C7-D7F3BD1BF984}" type="datetime1">
              <a:rPr lang="en-US" smtClean="0"/>
            </a:fld>
            <a:endParaRPr lang="en-US"/>
          </a:p>
        </p:txBody>
      </p:sp>
      <p:sp>
        <p:nvSpPr>
          <p:cNvPr id="8" name="Footer Placeholder 7"/>
          <p:cNvSpPr>
            <a:spLocks noGrp="1"/>
          </p:cNvSpPr>
          <p:nvPr>
            <p:ph type="ftr" sz="quarter" idx="11"/>
          </p:nvPr>
        </p:nvSpPr>
        <p:spPr/>
        <p:txBody>
          <a:bodyPr/>
          <a:lstStyle/>
          <a:p>
            <a:r>
              <a:rPr lang="en-GB" dirty="0"/>
              <a:t>CATS WG - IETF 119, Brisbane – March 2024</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9779F8A-AB61-4533-9282-10CE902E349C}" type="datetime1">
              <a:rPr lang="en-US" smtClean="0"/>
            </a:fld>
            <a:endParaRPr lang="en-US"/>
          </a:p>
        </p:txBody>
      </p:sp>
      <p:sp>
        <p:nvSpPr>
          <p:cNvPr id="4" name="Footer Placeholder 3"/>
          <p:cNvSpPr>
            <a:spLocks noGrp="1"/>
          </p:cNvSpPr>
          <p:nvPr>
            <p:ph type="ftr" sz="quarter" idx="11"/>
          </p:nvPr>
        </p:nvSpPr>
        <p:spPr/>
        <p:txBody>
          <a:bodyPr/>
          <a:lstStyle/>
          <a:p>
            <a:r>
              <a:rPr lang="en-GB" dirty="0"/>
              <a:t>CATS WG - IETF 119, Brisbane – March 2024</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049F8-8A85-4656-9FB1-4C3D60B1C469}" type="datetime1">
              <a:rPr lang="en-US" smtClean="0"/>
            </a:fld>
            <a:endParaRPr lang="en-US"/>
          </a:p>
        </p:txBody>
      </p:sp>
      <p:sp>
        <p:nvSpPr>
          <p:cNvPr id="3" name="Footer Placeholder 2"/>
          <p:cNvSpPr>
            <a:spLocks noGrp="1"/>
          </p:cNvSpPr>
          <p:nvPr>
            <p:ph type="ftr" sz="quarter" idx="11"/>
          </p:nvPr>
        </p:nvSpPr>
        <p:spPr/>
        <p:txBody>
          <a:bodyPr/>
          <a:lstStyle/>
          <a:p>
            <a:r>
              <a:rPr lang="en-GB" dirty="0"/>
              <a:t>CATS WG - IETF 119, Brisbane – March 2024</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10"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B01534A-165A-4E88-A28A-B443DA9E4C1A}" type="datetime1">
              <a:rPr lang="en-US" smtClean="0"/>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580F26-5908-4740-9B70-C9D9FF13FAD1}" type="datetime1">
              <a:rPr lang="en-US" smtClean="0"/>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9BA4932-167A-4B65-9C10-0369B156410A}" type="datetime1">
              <a:rPr lang="en-US" smtClean="0"/>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53"/>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53"/>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7313B5A-09C5-4F31-8D84-AB88BD532662}" type="datetime1">
              <a:rPr lang="en-US" smtClean="0"/>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537703B-A39C-4C94-85C1-0DC77905D00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3537703B-A39C-4C94-85C1-0DC77905D0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537703B-A39C-4C94-85C1-0DC77905D00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537703B-A39C-4C94-85C1-0DC77905D00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37703B-A39C-4C94-85C1-0DC77905D00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37703B-A39C-4C94-85C1-0DC77905D0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537703B-A39C-4C94-85C1-0DC77905D00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025977-2997-44EA-80D2-C8A5E15FF76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37703B-A39C-4C94-85C1-0DC77905D00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25977-2997-44EA-80D2-C8A5E15FF76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156308" y="1166018"/>
            <a:ext cx="11801231" cy="538718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55320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91C9E-4CBA-4056-BF9D-24C0DB07D3F2}" type="datetime1">
              <a:rPr lang="en-US" smtClean="0"/>
            </a:fld>
            <a:endParaRPr lang="en-US" dirty="0"/>
          </a:p>
        </p:txBody>
      </p:sp>
      <p:sp>
        <p:nvSpPr>
          <p:cNvPr id="5" name="Footer Placeholder 4"/>
          <p:cNvSpPr>
            <a:spLocks noGrp="1"/>
          </p:cNvSpPr>
          <p:nvPr>
            <p:ph type="ftr" sz="quarter" idx="3"/>
          </p:nvPr>
        </p:nvSpPr>
        <p:spPr>
          <a:xfrm>
            <a:off x="4165600" y="655320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CATS WG - IETF 119, Brisbane – March 2024</a:t>
            </a:r>
            <a:endParaRPr lang="en-US" dirty="0"/>
          </a:p>
        </p:txBody>
      </p:sp>
      <p:sp>
        <p:nvSpPr>
          <p:cNvPr id="6" name="Slide Number Placeholder 5"/>
          <p:cNvSpPr>
            <a:spLocks noGrp="1"/>
          </p:cNvSpPr>
          <p:nvPr>
            <p:ph type="sldNum" sz="quarter" idx="4"/>
          </p:nvPr>
        </p:nvSpPr>
        <p:spPr>
          <a:xfrm>
            <a:off x="8737600" y="655320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B540C-44DA-4F69-89C9-7C84606640D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s://www.ietf.org/privacy-policy/" TargetMode="External"/><Relationship Id="rId6" Type="http://schemas.openxmlformats.org/officeDocument/2006/relationships/hyperlink" Target="https://www.rfc-editor.org/info/bcp79" TargetMode="External"/><Relationship Id="rId5" Type="http://schemas.openxmlformats.org/officeDocument/2006/relationships/hyperlink" Target="https://www.rfc-editor.org/info/bcp78" TargetMode="External"/><Relationship Id="rId4" Type="http://schemas.openxmlformats.org/officeDocument/2006/relationships/hyperlink" Target="https://www.rfc-editor.org/info/bcp54" TargetMode="External"/><Relationship Id="rId3" Type="http://schemas.openxmlformats.org/officeDocument/2006/relationships/hyperlink" Target="https://www.rfc-editor.org/info/bcp25" TargetMode="External"/><Relationship Id="rId2" Type="http://schemas.openxmlformats.org/officeDocument/2006/relationships/hyperlink" Target="https://www.rfc-editor.org/info/bcp9" TargetMode="External"/><Relationship Id="rId1" Type="http://schemas.openxmlformats.org/officeDocument/2006/relationships/hyperlink" Target="https://www.ietf.org/contact/ombudstea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13.xml"/><Relationship Id="rId7" Type="http://schemas.openxmlformats.org/officeDocument/2006/relationships/hyperlink" Target="https://datatracker.ietf.org/doc/draft-yuan-cats-end-to-end-problem-requirement/" TargetMode="External"/><Relationship Id="rId6" Type="http://schemas.openxmlformats.org/officeDocument/2006/relationships/hyperlink" Target="https://datatracker.ietf.org/doc/draft-hou-rtgwg-satellite-ground-routing/" TargetMode="External"/><Relationship Id="rId5" Type="http://schemas.openxmlformats.org/officeDocument/2006/relationships/hyperlink" Target="https://datatracker.ietf.org/doc/rfc9717/" TargetMode="External"/><Relationship Id="rId4" Type="http://schemas.openxmlformats.org/officeDocument/2006/relationships/hyperlink" Target="https://datatracker.ietf.org/doc/draft-rcr-opsawg-operational-compute-metrics/" TargetMode="External"/><Relationship Id="rId3" Type="http://schemas.openxmlformats.org/officeDocument/2006/relationships/hyperlink" Target="https://datatracker.ietf.org/doc/draft-lj-rtgwg-sat-routing-consideration/" TargetMode="External"/><Relationship Id="rId2" Type="http://schemas.openxmlformats.org/officeDocument/2006/relationships/hyperlink" Target="https://datatracker.ietf.org/doc/draft-ietf-cats-usecases-requirements/" TargetMode="Externa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626870" y="756920"/>
            <a:ext cx="8992870" cy="5252085"/>
          </a:xfrm>
        </p:spPr>
        <p:txBody>
          <a:bodyPr>
            <a:normAutofit/>
          </a:bodyPr>
          <a:lstStyle/>
          <a:p>
            <a:pPr algn="ctr"/>
            <a:r>
              <a:rPr lang="en-US" sz="3600" b="1" dirty="0" err="1"/>
              <a:t>Sidemeeting</a:t>
            </a:r>
            <a:r>
              <a:rPr lang="en-US" sz="3600" b="1" dirty="0"/>
              <a:t> in IETF-122 @ Bangkok, Thailand</a:t>
            </a:r>
            <a:br>
              <a:rPr lang="en-US" sz="3600" b="1" dirty="0"/>
            </a:br>
            <a:br>
              <a:rPr lang="en-US" sz="3600" b="1" dirty="0"/>
            </a:br>
            <a:r>
              <a:rPr lang="en-US" sz="4800" b="1" dirty="0"/>
              <a:t>Large-Scale Satellite IP Networks</a:t>
            </a:r>
            <a:br>
              <a:rPr lang="en-US" b="1" dirty="0"/>
            </a:br>
            <a:br>
              <a:rPr lang="en-US" b="1" dirty="0"/>
            </a:br>
            <a:r>
              <a:rPr lang="en-US" sz="3600" b="1" dirty="0">
                <a:solidFill>
                  <a:schemeClr val="tx1"/>
                </a:solidFill>
              </a:rPr>
              <a:t>Peng Liu </a:t>
            </a:r>
            <a:r>
              <a:rPr lang="en-US" sz="3600" dirty="0">
                <a:solidFill>
                  <a:schemeClr val="tx1"/>
                </a:solidFill>
              </a:rPr>
              <a:t>&amp; </a:t>
            </a:r>
            <a:r>
              <a:rPr lang="en-US" sz="3600" b="1" dirty="0">
                <a:solidFill>
                  <a:schemeClr val="tx1"/>
                </a:solidFill>
              </a:rPr>
              <a:t>Tianji Jiang</a:t>
            </a:r>
            <a:br>
              <a:rPr lang="en-US" sz="3600" dirty="0"/>
            </a:br>
            <a:br>
              <a:rPr lang="en-US" sz="3600" dirty="0"/>
            </a:br>
            <a:r>
              <a:rPr lang="en-US" sz="3600" dirty="0"/>
              <a:t>March</a:t>
            </a:r>
            <a:r>
              <a:rPr lang="en-US" sz="3600" dirty="0"/>
              <a:t>. 19, 2024</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nl-NL" b="0" i="0" u="none" strike="noStrike" baseline="0" dirty="0">
                <a:solidFill>
                  <a:srgbClr val="000000"/>
                </a:solidFill>
                <a:latin typeface="Calibri" panose="020F0502020204030204" pitchFamily="34" charset="0"/>
              </a:rPr>
              <a:t>IETF Note Well</a:t>
            </a:r>
            <a:br>
              <a:rPr lang="nl-NL" b="0" i="0" u="none" strike="noStrike" baseline="0" dirty="0">
                <a:solidFill>
                  <a:srgbClr val="000000"/>
                </a:solidFill>
                <a:latin typeface="Calibri" panose="020F0502020204030204" pitchFamily="34" charset="0"/>
              </a:rPr>
            </a:br>
            <a:r>
              <a:rPr lang="nl-NL" sz="3200" b="0" i="0" u="none" strike="noStrike" baseline="0" dirty="0">
                <a:solidFill>
                  <a:srgbClr val="000000"/>
                </a:solidFill>
                <a:latin typeface="Calibri" panose="020F0502020204030204" pitchFamily="34" charset="0"/>
              </a:rPr>
              <a:t>https://www.ietf.org/about/note-well/</a:t>
            </a:r>
            <a:endParaRPr lang="en-US" sz="3200" dirty="0"/>
          </a:p>
        </p:txBody>
      </p:sp>
      <p:sp>
        <p:nvSpPr>
          <p:cNvPr id="7" name="Content Placeholder 2"/>
          <p:cNvSpPr txBox="1"/>
          <p:nvPr/>
        </p:nvSpPr>
        <p:spPr bwMode="auto">
          <a:xfrm>
            <a:off x="916709" y="1686052"/>
            <a:ext cx="10176164" cy="4853293"/>
          </a:xfrm>
          <a:prstGeom prst="rect">
            <a:avLst/>
          </a:prstGeom>
          <a:noFill/>
          <a:ln>
            <a:noFill/>
          </a:ln>
        </p:spPr>
        <p:txBody>
          <a:bodyPr vert="horz" wrap="square" lIns="90488" tIns="44450" rIns="90488" bIns="44450" numCol="1" anchor="t" anchorCtr="0" compatLnSpc="1"/>
          <a:lstStyle>
            <a:lvl1pPr marL="285750" indent="-285750" algn="l" rtl="0" eaLnBrk="0" fontAlgn="base" hangingPunct="0">
              <a:lnSpc>
                <a:spcPct val="90000"/>
              </a:lnSpc>
              <a:spcBef>
                <a:spcPct val="30000"/>
              </a:spcBef>
              <a:spcAft>
                <a:spcPct val="0"/>
              </a:spcAft>
              <a:defRPr sz="2400" b="1">
                <a:solidFill>
                  <a:schemeClr val="tx1"/>
                </a:solidFill>
                <a:latin typeface="+mn-lt"/>
                <a:ea typeface="MS PGothic" panose="020B0600070205080204" charset="-128"/>
                <a:cs typeface="MS PGothic" panose="020B0600070205080204" charset="-128"/>
              </a:defRPr>
            </a:lvl1pPr>
            <a:lvl2pPr marL="685800" indent="-228600" algn="l" rtl="0" eaLnBrk="0" fontAlgn="base" hangingPunct="0">
              <a:lnSpc>
                <a:spcPct val="90000"/>
              </a:lnSpc>
              <a:spcBef>
                <a:spcPct val="30000"/>
              </a:spcBef>
              <a:spcAft>
                <a:spcPct val="0"/>
              </a:spcAft>
              <a:defRPr b="1">
                <a:solidFill>
                  <a:schemeClr val="tx1"/>
                </a:solidFill>
                <a:latin typeface="+mn-lt"/>
                <a:ea typeface="MS PGothic" panose="020B0600070205080204" charset="-128"/>
              </a:defRPr>
            </a:lvl2pPr>
            <a:lvl3pPr marL="1143000" indent="-228600" algn="l" rtl="0" eaLnBrk="0" fontAlgn="base" hangingPunct="0">
              <a:lnSpc>
                <a:spcPct val="90000"/>
              </a:lnSpc>
              <a:spcBef>
                <a:spcPct val="30000"/>
              </a:spcBef>
              <a:spcAft>
                <a:spcPct val="0"/>
              </a:spcAft>
              <a:defRPr b="1">
                <a:solidFill>
                  <a:schemeClr val="tx1"/>
                </a:solidFill>
                <a:latin typeface="+mn-lt"/>
                <a:ea typeface="MS PGothic" panose="020B0600070205080204" charset="-128"/>
              </a:defRPr>
            </a:lvl3pPr>
            <a:lvl4pPr marL="15430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4pPr>
            <a:lvl5pPr marL="20002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5pPr>
            <a:lvl6pPr marL="24574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6pPr>
            <a:lvl7pPr marL="29146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7pPr>
            <a:lvl8pPr marL="33718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8pPr>
            <a:lvl9pPr marL="3829050" indent="-171450" algn="l" rtl="0" eaLnBrk="0" fontAlgn="base" hangingPunct="0">
              <a:lnSpc>
                <a:spcPct val="90000"/>
              </a:lnSpc>
              <a:spcBef>
                <a:spcPct val="30000"/>
              </a:spcBef>
              <a:spcAft>
                <a:spcPct val="0"/>
              </a:spcAft>
              <a:defRPr sz="1400" b="1">
                <a:solidFill>
                  <a:schemeClr val="tx1"/>
                </a:solidFill>
                <a:latin typeface="+mn-lt"/>
                <a:ea typeface="MS PGothic" panose="020B0600070205080204" charset="-128"/>
              </a:defRPr>
            </a:lvl9pPr>
          </a:lstStyle>
          <a:p>
            <a:pPr marL="0" marR="0" lvl="0" indent="-285750" algn="l" defTabSz="914400" rtl="0" eaLnBrk="0" fontAlgn="base" latinLnBrk="0" hangingPunct="0">
              <a:lnSpc>
                <a:spcPct val="90000"/>
              </a:lnSpc>
              <a:spcBef>
                <a:spcPct val="30000"/>
              </a:spcBef>
              <a:spcAft>
                <a:spcPct val="0"/>
              </a:spcAft>
              <a:buClrTx/>
              <a:buSzTx/>
              <a:buFontTx/>
              <a:buNone/>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Tx/>
              <a:buNone/>
              <a:defRPr/>
            </a:pP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Tx/>
              <a:buNone/>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As a reminder:</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By participating in the IETF, you agree to follow IETF processes and policies.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If you are aware that any IETF contribution is covered by patents or patent applications that are owned or controlled by you or your sponsor, you must disclose that fact, or not participate in the discussion.</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As a participant in or attendee to any IETF activity you acknowledge that written, audio, video, and photographic records of meetings may be made public.</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Personal information that you provide to IETF will be handled in accordance with the IETF Privacy Statement.</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As a participant or attendee, you agree to work respectfully with other participants; please contact the </a:t>
            </a:r>
            <a:r>
              <a:rPr kumimoji="0" lang="en-US" sz="1200" b="1" i="0" u="none" strike="noStrike" kern="0" cap="none" spc="0" normalizeH="0" baseline="0" noProof="0" dirty="0" err="1">
                <a:ln>
                  <a:noFill/>
                </a:ln>
                <a:solidFill>
                  <a:srgbClr val="000000"/>
                </a:solidFill>
                <a:effectLst/>
                <a:uLnTx/>
                <a:uFillTx/>
                <a:latin typeface="Arial" panose="020B0604020202020204"/>
                <a:ea typeface="MS PGothic" panose="020B0600070205080204" charset="-128"/>
              </a:rPr>
              <a:t>ombudsteam</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1"/>
              </a:rPr>
              <a:t>https://www.ietf.org/contact/ombudsteam/</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if you have questions or concerns about this.</a:t>
            </a:r>
            <a:b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b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Tx/>
              <a:buNone/>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Definitive information is in the documents listed below and other IETF BCPs. For advice, please talk to WG chairs or ADs: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2"/>
              </a:rPr>
              <a:t>BCP 9</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(Internet Standards Process)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3"/>
              </a:rPr>
              <a:t>BCP 25</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(Working Group processes)</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3"/>
              </a:rPr>
              <a:t>BCP 25</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(Anti-Harassment Procedures) </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4"/>
              </a:rPr>
              <a:t>BCP 54</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(Code of Conduct)</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5"/>
              </a:rPr>
              <a:t>BCP 78</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(Copyright)</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6"/>
              </a:rPr>
              <a:t>BCP 79</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(Patents, Participation)</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a:p>
            <a:pPr marL="285750" marR="0" lvl="0" indent="-285750" algn="l" defTabSz="914400" rtl="0" eaLnBrk="0" fontAlgn="base" latinLnBrk="0" hangingPunct="0">
              <a:lnSpc>
                <a:spcPct val="90000"/>
              </a:lnSpc>
              <a:spcBef>
                <a:spcPct val="30000"/>
              </a:spcBef>
              <a:spcAft>
                <a:spcPct val="0"/>
              </a:spcAft>
              <a:buClrTx/>
              <a:buSzTx/>
              <a:buFont typeface="Arial" panose="020B0604020202020204" pitchFamily="34" charset="0"/>
              <a:buChar char="•"/>
              <a:defRPr/>
            </a:pP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hlinkClick r:id="rId7"/>
              </a:rPr>
              <a:t>https://www.ietf.org/privacy-policy/</a:t>
            </a:r>
            <a:r>
              <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rPr>
              <a:t> (Privacy Policy)</a:t>
            </a:r>
            <a:endParaRPr kumimoji="0" lang="en-US" sz="1200" b="1" i="0" u="none" strike="noStrike" kern="0" cap="none" spc="0" normalizeH="0" baseline="0" noProof="0" dirty="0">
              <a:ln>
                <a:noFill/>
              </a:ln>
              <a:solidFill>
                <a:srgbClr val="000000"/>
              </a:solidFill>
              <a:effectLst/>
              <a:uLnTx/>
              <a:uFillTx/>
              <a:latin typeface="Arial" panose="020B0604020202020204"/>
              <a:ea typeface="MS PGothic" panose="020B0600070205080204" charset="-128"/>
            </a:endParaRPr>
          </a:p>
        </p:txBody>
      </p:sp>
      <p:sp>
        <p:nvSpPr>
          <p:cNvPr id="3" name="文本框 2"/>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Satellite IP Networks Side Meeting</a:t>
            </a:r>
            <a:endParaRPr lang="en-US" altLang="en-US" sz="1600" dirty="0">
              <a:solidFill>
                <a:schemeClr val="bg2">
                  <a:lumMod val="50000"/>
                </a:schemeClr>
              </a:solidFill>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Note to all</a:t>
            </a:r>
            <a:endParaRPr lang="en-US" dirty="0"/>
          </a:p>
        </p:txBody>
      </p:sp>
      <p:sp>
        <p:nvSpPr>
          <p:cNvPr id="3" name="Content Placeholder 2"/>
          <p:cNvSpPr>
            <a:spLocks noGrp="1"/>
          </p:cNvSpPr>
          <p:nvPr>
            <p:ph idx="1"/>
          </p:nvPr>
        </p:nvSpPr>
        <p:spPr>
          <a:xfrm>
            <a:off x="838200" y="1548130"/>
            <a:ext cx="10515600" cy="4236085"/>
          </a:xfrm>
        </p:spPr>
        <p:txBody>
          <a:bodyPr>
            <a:normAutofit fontScale="92500" lnSpcReduction="20000"/>
          </a:bodyPr>
          <a:lstStyle/>
          <a:p>
            <a:pPr algn="l"/>
            <a:endParaRPr lang="en-US" sz="14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Open to all</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Meeting minutes will be publicly posted</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Meeting will be recorded, and all attendees have agreed</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Arial" panose="020B0604020202020204" pitchFamily="34" charset="0"/>
              </a:rPr>
              <a:t>Not under NDA of any form</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Calibri" panose="020F0502020204030204" pitchFamily="34" charset="0"/>
              </a:rPr>
              <a:t>Please list your name and affiliation in the chat feature of </a:t>
            </a:r>
            <a:r>
              <a:rPr lang="en-US" sz="2800" b="0" i="0" u="none" strike="noStrike" baseline="0" dirty="0" err="1">
                <a:solidFill>
                  <a:srgbClr val="000000"/>
                </a:solidFill>
                <a:latin typeface="Calibri" panose="020F0502020204030204" pitchFamily="34" charset="0"/>
              </a:rPr>
              <a:t>webex</a:t>
            </a:r>
            <a:r>
              <a:rPr lang="en-US" sz="2800" b="0" i="0" u="none" strike="noStrike" baseline="0" dirty="0">
                <a:solidFill>
                  <a:srgbClr val="000000"/>
                </a:solidFill>
                <a:latin typeface="Calibri" panose="020F0502020204030204" pitchFamily="34" charset="0"/>
              </a:rPr>
              <a:t>(or </a:t>
            </a:r>
            <a:r>
              <a:rPr lang="en-US" sz="2800" b="0" i="0" u="none" strike="noStrike" baseline="0" dirty="0" err="1">
                <a:solidFill>
                  <a:srgbClr val="000000"/>
                </a:solidFill>
                <a:latin typeface="Calibri" panose="020F0502020204030204" pitchFamily="34" charset="0"/>
              </a:rPr>
              <a:t>Etherpad</a:t>
            </a:r>
            <a:r>
              <a:rPr lang="en-US" sz="2800" b="0" i="0" u="none" strike="noStrike" baseline="0" dirty="0">
                <a:solidFill>
                  <a:srgbClr val="000000"/>
                </a:solidFill>
                <a:latin typeface="Calibri" panose="020F0502020204030204" pitchFamily="34" charset="0"/>
              </a:rPr>
              <a:t>) during meeting</a:t>
            </a:r>
            <a:endParaRPr lang="en-US" sz="2800" b="0" i="0" u="none" strike="noStrike" baseline="0" dirty="0">
              <a:solidFill>
                <a:srgbClr val="000000"/>
              </a:solidFill>
              <a:latin typeface="Calibri" panose="020F0502020204030204" pitchFamily="34" charset="0"/>
            </a:endParaRPr>
          </a:p>
          <a:p>
            <a:r>
              <a:rPr lang="en-US" sz="2800" b="0" i="0" u="none" strike="noStrike" baseline="0" dirty="0">
                <a:solidFill>
                  <a:srgbClr val="000000"/>
                </a:solidFill>
                <a:latin typeface="Arial" panose="020B0604020202020204" pitchFamily="34" charset="0"/>
              </a:rPr>
              <a:t>Discussions at the end of all presentations</a:t>
            </a:r>
            <a:endParaRPr lang="en-US" sz="2800" b="0" i="0" u="none" strike="noStrike" baseline="0" dirty="0">
              <a:solidFill>
                <a:srgbClr val="000000"/>
              </a:solidFill>
              <a:latin typeface="Arial" panose="020B0604020202020204" pitchFamily="34" charset="0"/>
            </a:endParaRPr>
          </a:p>
          <a:p>
            <a:r>
              <a:rPr lang="en-US" sz="2800" b="0" i="0" u="none" strike="noStrike" baseline="0" dirty="0">
                <a:solidFill>
                  <a:srgbClr val="000000"/>
                </a:solidFill>
                <a:latin typeface="Calibri" panose="020F0502020204030204" pitchFamily="34" charset="0"/>
              </a:rPr>
              <a:t>Meeting link:  </a:t>
            </a:r>
            <a:r>
              <a:rPr lang="en-US" sz="2800" b="0" i="0" u="none" strike="noStrike" baseline="0" dirty="0">
                <a:solidFill>
                  <a:srgbClr val="FFC000"/>
                </a:solidFill>
                <a:latin typeface="Calibri" panose="020F0502020204030204" pitchFamily="34" charset="0"/>
              </a:rPr>
              <a:t>…</a:t>
            </a:r>
            <a:endParaRPr lang="en-US" sz="2800" b="0" i="0" u="none" strike="noStrike" baseline="0" dirty="0">
              <a:solidFill>
                <a:srgbClr val="FFC000"/>
              </a:solidFill>
              <a:latin typeface="Calibri" panose="020F0502020204030204" pitchFamily="34" charset="0"/>
            </a:endParaRPr>
          </a:p>
          <a:p>
            <a:r>
              <a:rPr lang="en-US" sz="2800" b="0" i="0" u="none" strike="noStrike" baseline="0" dirty="0" err="1">
                <a:solidFill>
                  <a:srgbClr val="000000"/>
                </a:solidFill>
                <a:latin typeface="Arial" panose="020B0604020202020204" pitchFamily="34" charset="0"/>
              </a:rPr>
              <a:t>Github</a:t>
            </a:r>
            <a:r>
              <a:rPr lang="en-US" sz="2800" b="0" i="0" u="none" strike="noStrike" baseline="0" dirty="0">
                <a:solidFill>
                  <a:srgbClr val="000000"/>
                </a:solidFill>
                <a:latin typeface="Arial" panose="020B0604020202020204" pitchFamily="34" charset="0"/>
              </a:rPr>
              <a:t>: </a:t>
            </a:r>
            <a:r>
              <a:rPr lang="en-US" sz="2800" b="0" i="0" u="none" strike="noStrike" baseline="0" dirty="0">
                <a:solidFill>
                  <a:srgbClr val="FFC000"/>
                </a:solidFill>
                <a:latin typeface="Arial" panose="020B0604020202020204" pitchFamily="34" charset="0"/>
              </a:rPr>
              <a:t>…</a:t>
            </a:r>
            <a:endParaRPr lang="en-US" sz="2400" b="0" i="0" u="none" strike="noStrike" baseline="0" dirty="0">
              <a:solidFill>
                <a:srgbClr val="FFC000"/>
              </a:solidFill>
              <a:latin typeface="Calibri" panose="020F0502020204030204" pitchFamily="34" charset="0"/>
            </a:endParaRPr>
          </a:p>
          <a:p>
            <a:r>
              <a:rPr lang="en-US" sz="2800" b="0" i="0" u="none" strike="noStrike" baseline="0" dirty="0" err="1">
                <a:solidFill>
                  <a:srgbClr val="000000"/>
                </a:solidFill>
                <a:latin typeface="Calibri" panose="020F0502020204030204" pitchFamily="34" charset="0"/>
              </a:rPr>
              <a:t>Etherpad</a:t>
            </a:r>
            <a:r>
              <a:rPr lang="en-US" sz="2800" b="0" i="0" u="none" strike="noStrike" baseline="0" dirty="0">
                <a:solidFill>
                  <a:srgbClr val="000000"/>
                </a:solidFill>
                <a:latin typeface="Calibri" panose="020F0502020204030204" pitchFamily="34" charset="0"/>
              </a:rPr>
              <a:t> for notes: </a:t>
            </a:r>
            <a:r>
              <a:rPr lang="en-US" sz="2800" b="0" i="0" u="none" strike="noStrike" baseline="0" dirty="0">
                <a:solidFill>
                  <a:srgbClr val="FFC000"/>
                </a:solidFill>
                <a:latin typeface="Calibri" panose="020F0502020204030204" pitchFamily="34" charset="0"/>
              </a:rPr>
              <a:t>…</a:t>
            </a:r>
            <a:endParaRPr lang="en-US" dirty="0">
              <a:solidFill>
                <a:srgbClr val="FFC000"/>
              </a:solidFill>
            </a:endParaRPr>
          </a:p>
        </p:txBody>
      </p:sp>
      <p:sp>
        <p:nvSpPr>
          <p:cNvPr id="4" name="文本框 3"/>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Satellite IP Networks Side Meeting</a:t>
            </a:r>
            <a:endParaRPr lang="en-US" altLang="en-US" sz="1600" dirty="0">
              <a:solidFill>
                <a:schemeClr val="bg2">
                  <a:lumMod val="50000"/>
                </a:schemeClr>
              </a:solidFill>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427" y="255944"/>
            <a:ext cx="10515600" cy="699400"/>
          </a:xfrm>
        </p:spPr>
        <p:txBody>
          <a:bodyPr>
            <a:normAutofit fontScale="90000"/>
          </a:bodyPr>
          <a:lstStyle/>
          <a:p>
            <a:r>
              <a:rPr lang="en-US" b="1" dirty="0"/>
              <a:t>Meeting Scope</a:t>
            </a:r>
            <a:endParaRPr lang="en-US" b="1" dirty="0"/>
          </a:p>
        </p:txBody>
      </p:sp>
      <p:sp>
        <p:nvSpPr>
          <p:cNvPr id="3" name="Content Placeholder 2"/>
          <p:cNvSpPr>
            <a:spLocks noGrp="1"/>
          </p:cNvSpPr>
          <p:nvPr>
            <p:ph idx="1"/>
          </p:nvPr>
        </p:nvSpPr>
        <p:spPr>
          <a:xfrm>
            <a:off x="674370" y="1118870"/>
            <a:ext cx="9008745" cy="5445760"/>
          </a:xfrm>
        </p:spPr>
        <p:txBody>
          <a:bodyPr>
            <a:normAutofit lnSpcReduction="20000"/>
          </a:bodyPr>
          <a:lstStyle/>
          <a:p>
            <a:r>
              <a:rPr lang="en-US" sz="2400" dirty="0"/>
              <a:t>Revolve around any networking related issues upon using the large-scale satellite constellation network for TN-NTN integration, i.e. Large scale LEO satellite for internet access or mobile back haul.</a:t>
            </a:r>
            <a:endParaRPr lang="en-US" sz="2400" dirty="0"/>
          </a:p>
          <a:p>
            <a:pPr lvl="1"/>
            <a:r>
              <a:rPr lang="en-US" dirty="0"/>
              <a:t>Use cases, problems, &amp; challenges</a:t>
            </a:r>
            <a:endParaRPr lang="en-US" dirty="0"/>
          </a:p>
          <a:p>
            <a:pPr lvl="1"/>
            <a:r>
              <a:rPr lang="en-US" dirty="0"/>
              <a:t>Addressing, Routing and switching, </a:t>
            </a:r>
            <a:endParaRPr lang="en-US" dirty="0"/>
          </a:p>
          <a:p>
            <a:pPr lvl="1"/>
            <a:r>
              <a:rPr lang="en-US" dirty="0"/>
              <a:t>Integration with internet (TN-NTN)</a:t>
            </a:r>
            <a:endParaRPr lang="en-US" dirty="0"/>
          </a:p>
          <a:p>
            <a:pPr lvl="1"/>
            <a:r>
              <a:rPr lang="en-US" dirty="0"/>
              <a:t>Practice &amp; Analysis: simulation, real-testing, etc.</a:t>
            </a:r>
            <a:endParaRPr lang="en-US" dirty="0"/>
          </a:p>
          <a:p>
            <a:pPr marL="457200" lvl="1" indent="0">
              <a:buNone/>
            </a:pPr>
            <a:endParaRPr lang="en-US" dirty="0"/>
          </a:p>
          <a:p>
            <a:r>
              <a:rPr lang="en-US" sz="2400" dirty="0"/>
              <a:t>Noting</a:t>
            </a:r>
            <a:endParaRPr lang="en-US" sz="2400" dirty="0"/>
          </a:p>
          <a:p>
            <a:pPr lvl="1"/>
            <a:r>
              <a:rPr lang="en-US" dirty="0"/>
              <a:t>Transport-based solutions is out of scope</a:t>
            </a:r>
            <a:endParaRPr lang="en-US" dirty="0"/>
          </a:p>
          <a:p>
            <a:pPr lvl="1"/>
            <a:r>
              <a:rPr lang="en-US" dirty="0"/>
              <a:t>TVR: TVR is to define information and data models that address time-based, scheduled changes to a network. </a:t>
            </a:r>
            <a:endParaRPr lang="en-US" dirty="0"/>
          </a:p>
          <a:p>
            <a:pPr lvl="1"/>
            <a:r>
              <a:rPr lang="en-US" sz="2400" dirty="0"/>
              <a:t>RTGWG is rechartering to add satellite as one of the potential direction, we will coordinate with RTGWG and welcome any suggestions and guidance from the community</a:t>
            </a:r>
            <a:endParaRPr lang="en-US" sz="2400" dirty="0"/>
          </a:p>
        </p:txBody>
      </p:sp>
      <p:sp>
        <p:nvSpPr>
          <p:cNvPr id="4" name="文本框 3"/>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Satellite IP Networks Side Meeting</a:t>
            </a:r>
            <a:endParaRPr lang="en-US" altLang="en-US" sz="1600" dirty="0">
              <a:solidFill>
                <a:schemeClr val="bg2">
                  <a:lumMod val="50000"/>
                </a:schemeClr>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835" y="228648"/>
            <a:ext cx="10515600" cy="631162"/>
          </a:xfrm>
        </p:spPr>
        <p:txBody>
          <a:bodyPr>
            <a:normAutofit fontScale="90000"/>
          </a:bodyPr>
          <a:lstStyle/>
          <a:p>
            <a:r>
              <a:rPr lang="en-US" b="1" dirty="0">
                <a:latin typeface="+mn-lt"/>
              </a:rPr>
              <a:t>Side meeting in IETF121</a:t>
            </a:r>
            <a:endParaRPr lang="en-US" sz="3100" dirty="0">
              <a:solidFill>
                <a:srgbClr val="FF0000"/>
              </a:solidFill>
              <a:latin typeface="+mn-lt"/>
            </a:endParaRPr>
          </a:p>
        </p:txBody>
      </p:sp>
      <p:sp>
        <p:nvSpPr>
          <p:cNvPr id="3" name="Content Placeholder 2"/>
          <p:cNvSpPr>
            <a:spLocks noGrp="1"/>
          </p:cNvSpPr>
          <p:nvPr>
            <p:ph idx="1"/>
          </p:nvPr>
        </p:nvSpPr>
        <p:spPr>
          <a:xfrm>
            <a:off x="619760" y="1183640"/>
            <a:ext cx="6734175" cy="5008880"/>
          </a:xfrm>
        </p:spPr>
        <p:txBody>
          <a:bodyPr>
            <a:normAutofit/>
          </a:bodyPr>
          <a:lstStyle/>
          <a:p>
            <a:pPr marL="292100" indent="-292100" algn="l">
              <a:buFont typeface="+mj-lt"/>
              <a:buAutoNum type="arabicPeriod"/>
            </a:pPr>
            <a:r>
              <a:rPr lang="en-US" sz="1800" b="0" i="0" dirty="0">
                <a:solidFill>
                  <a:schemeClr val="tx1"/>
                </a:solidFill>
                <a:effectLst/>
                <a:latin typeface="微软雅黑" panose="020B0503020204020204" charset="-122"/>
                <a:ea typeface="微软雅黑" panose="020B0503020204020204" charset="-122"/>
              </a:rPr>
              <a:t>Chair's slides – </a:t>
            </a:r>
            <a:r>
              <a:rPr lang="en-US" sz="1800" b="1" i="0" dirty="0">
                <a:solidFill>
                  <a:schemeClr val="tx1"/>
                </a:solidFill>
                <a:effectLst/>
                <a:latin typeface="微软雅黑" panose="020B0503020204020204" charset="-122"/>
                <a:ea typeface="微软雅黑" panose="020B0503020204020204" charset="-122"/>
              </a:rPr>
              <a:t>5 mins</a:t>
            </a:r>
            <a:endParaRPr lang="en-US" sz="1800" b="1"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1800" b="0" i="0" dirty="0">
                <a:solidFill>
                  <a:schemeClr val="tx1"/>
                </a:solidFill>
                <a:effectLst/>
                <a:latin typeface="微软雅黑" panose="020B0503020204020204" charset="-122"/>
                <a:ea typeface="微软雅黑" panose="020B0503020204020204" charset="-122"/>
              </a:rPr>
              <a:t>3GPP Satellite </a:t>
            </a:r>
            <a:r>
              <a:rPr lang="en-US" sz="1800" dirty="0">
                <a:solidFill>
                  <a:schemeClr val="tx1"/>
                </a:solidFill>
                <a:latin typeface="微软雅黑" panose="020B0503020204020204" charset="-122"/>
                <a:ea typeface="微软雅黑" panose="020B0503020204020204" charset="-122"/>
              </a:rPr>
              <a:t>Use Cases: Update, Progress &amp; Challenges</a:t>
            </a:r>
            <a:r>
              <a:rPr lang="en-US" sz="1800" b="0" i="0" dirty="0">
                <a:solidFill>
                  <a:schemeClr val="tx1"/>
                </a:solidFill>
                <a:effectLst/>
                <a:latin typeface="微软雅黑" panose="020B0503020204020204" charset="-122"/>
                <a:ea typeface="微软雅黑" panose="020B0503020204020204" charset="-122"/>
              </a:rPr>
              <a:t>, China Mobile, Tianji Jiang – </a:t>
            </a:r>
            <a:r>
              <a:rPr lang="en-US" sz="1800" b="1" i="0" dirty="0">
                <a:solidFill>
                  <a:schemeClr val="tx1"/>
                </a:solidFill>
                <a:effectLst/>
                <a:latin typeface="微软雅黑" panose="020B0503020204020204" charset="-122"/>
                <a:ea typeface="微软雅黑" panose="020B0503020204020204" charset="-122"/>
              </a:rPr>
              <a:t>15 mins</a:t>
            </a:r>
            <a:endParaRPr lang="en-US" sz="1800" b="1"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1800" dirty="0">
                <a:solidFill>
                  <a:schemeClr val="tx1"/>
                </a:solidFill>
                <a:latin typeface="微软雅黑" panose="020B0503020204020204" charset="-122"/>
                <a:ea typeface="微软雅黑" panose="020B0503020204020204" charset="-122"/>
              </a:rPr>
              <a:t>Stable hierarchical addressing &amp; routing for operational satellite networks, Tsinghua University, X</a:t>
            </a:r>
            <a:r>
              <a:rPr lang="en-US" sz="1800" dirty="0" err="1">
                <a:solidFill>
                  <a:schemeClr val="tx1"/>
                </a:solidFill>
                <a:latin typeface="微软雅黑" panose="020B0503020204020204" charset="-122"/>
                <a:ea typeface="微软雅黑" panose="020B0503020204020204" charset="-122"/>
              </a:rPr>
              <a:t>in</a:t>
            </a:r>
            <a:r>
              <a:rPr lang="en-US" sz="1800" dirty="0">
                <a:solidFill>
                  <a:schemeClr val="tx1"/>
                </a:solidFill>
                <a:latin typeface="微软雅黑" panose="020B0503020204020204" charset="-122"/>
                <a:ea typeface="微软雅黑" panose="020B0503020204020204" charset="-122"/>
              </a:rPr>
              <a:t> Li – </a:t>
            </a:r>
            <a:r>
              <a:rPr lang="en-US" sz="1800" b="1" dirty="0">
                <a:solidFill>
                  <a:schemeClr val="tx1"/>
                </a:solidFill>
                <a:latin typeface="微软雅黑" panose="020B0503020204020204" charset="-122"/>
                <a:ea typeface="微软雅黑" panose="020B0503020204020204" charset="-122"/>
              </a:rPr>
              <a:t>15 mins</a:t>
            </a:r>
            <a:endParaRPr lang="en-US" sz="1800" dirty="0">
              <a:solidFill>
                <a:schemeClr val="tx1"/>
              </a:solidFill>
              <a:latin typeface="微软雅黑" panose="020B0503020204020204" charset="-122"/>
              <a:ea typeface="微软雅黑" panose="020B0503020204020204" charset="-122"/>
            </a:endParaRPr>
          </a:p>
          <a:p>
            <a:pPr marL="292100" indent="-292100">
              <a:buFont typeface="+mj-lt"/>
              <a:buAutoNum type="arabicPeriod"/>
            </a:pPr>
            <a:r>
              <a:rPr lang="en-US" sz="1800" dirty="0">
                <a:solidFill>
                  <a:schemeClr val="tx1"/>
                </a:solidFill>
                <a:latin typeface="微软雅黑" panose="020B0503020204020204" charset="-122"/>
                <a:ea typeface="微软雅黑" panose="020B0503020204020204" charset="-122"/>
              </a:rPr>
              <a:t>Potential challenges in Non-Terrestrial networks, Huawei (Canada), </a:t>
            </a:r>
            <a:r>
              <a:rPr lang="en-US" sz="1800" dirty="0" err="1">
                <a:solidFill>
                  <a:schemeClr val="tx1"/>
                </a:solidFill>
                <a:latin typeface="微软雅黑" panose="020B0503020204020204" charset="-122"/>
                <a:ea typeface="微软雅黑" panose="020B0503020204020204" charset="-122"/>
              </a:rPr>
              <a:t>Arashmid</a:t>
            </a:r>
            <a:r>
              <a:rPr lang="en-US" sz="1800" dirty="0">
                <a:solidFill>
                  <a:schemeClr val="tx1"/>
                </a:solidFill>
                <a:latin typeface="微软雅黑" panose="020B0503020204020204" charset="-122"/>
                <a:ea typeface="微软雅黑" panose="020B0503020204020204" charset="-122"/>
              </a:rPr>
              <a:t> </a:t>
            </a:r>
            <a:r>
              <a:rPr lang="en-US" sz="1800" dirty="0" err="1">
                <a:solidFill>
                  <a:schemeClr val="tx1"/>
                </a:solidFill>
                <a:latin typeface="微软雅黑" panose="020B0503020204020204" charset="-122"/>
                <a:ea typeface="微软雅黑" panose="020B0503020204020204" charset="-122"/>
              </a:rPr>
              <a:t>Akhavain</a:t>
            </a:r>
            <a:r>
              <a:rPr lang="en-US" sz="1800" dirty="0">
                <a:solidFill>
                  <a:schemeClr val="tx1"/>
                </a:solidFill>
                <a:latin typeface="微软雅黑" panose="020B0503020204020204" charset="-122"/>
                <a:ea typeface="微软雅黑" panose="020B0503020204020204" charset="-122"/>
              </a:rPr>
              <a:t>. – </a:t>
            </a:r>
            <a:r>
              <a:rPr lang="en-US" sz="1800" b="1" dirty="0">
                <a:solidFill>
                  <a:schemeClr val="tx1"/>
                </a:solidFill>
                <a:latin typeface="微软雅黑" panose="020B0503020204020204" charset="-122"/>
                <a:ea typeface="微软雅黑" panose="020B0503020204020204" charset="-122"/>
              </a:rPr>
              <a:t>15 mins </a:t>
            </a:r>
            <a:r>
              <a:rPr lang="en-US" sz="1800" dirty="0">
                <a:solidFill>
                  <a:schemeClr val="tx1"/>
                </a:solidFill>
                <a:latin typeface="微软雅黑" panose="020B0503020204020204" charset="-122"/>
                <a:ea typeface="微软雅黑" panose="020B0503020204020204" charset="-122"/>
              </a:rPr>
              <a:t>( including </a:t>
            </a:r>
            <a:r>
              <a:rPr lang="en-US" sz="1800" b="1" dirty="0">
                <a:solidFill>
                  <a:schemeClr val="tx1"/>
                </a:solidFill>
                <a:latin typeface="微软雅黑" panose="020B0503020204020204" charset="-122"/>
                <a:ea typeface="微软雅黑" panose="020B0503020204020204" charset="-122"/>
              </a:rPr>
              <a:t>5-min</a:t>
            </a:r>
            <a:r>
              <a:rPr lang="en-US" sz="1800" dirty="0">
                <a:solidFill>
                  <a:schemeClr val="tx1"/>
                </a:solidFill>
                <a:latin typeface="微软雅黑" panose="020B0503020204020204" charset="-122"/>
                <a:ea typeface="微软雅黑" panose="020B0503020204020204" charset="-122"/>
              </a:rPr>
              <a:t> Demo)</a:t>
            </a:r>
            <a:endParaRPr lang="en-US" sz="1800" dirty="0">
              <a:solidFill>
                <a:schemeClr val="tx1"/>
              </a:solidFill>
              <a:latin typeface="微软雅黑" panose="020B0503020204020204" charset="-122"/>
              <a:ea typeface="微软雅黑" panose="020B0503020204020204" charset="-122"/>
            </a:endParaRPr>
          </a:p>
          <a:p>
            <a:pPr marL="292100" indent="-292100">
              <a:buFont typeface="+mj-lt"/>
              <a:buAutoNum type="arabicPeriod"/>
            </a:pPr>
            <a:r>
              <a:rPr lang="en-US" sz="1800" b="0" i="0" dirty="0">
                <a:solidFill>
                  <a:schemeClr val="tx1"/>
                </a:solidFill>
                <a:effectLst/>
                <a:latin typeface="微软雅黑" panose="020B0503020204020204" charset="-122"/>
                <a:ea typeface="微软雅黑" panose="020B0503020204020204" charset="-122"/>
              </a:rPr>
              <a:t>Energy-efficient temporal connectivity over LEO satellite constellations</a:t>
            </a:r>
            <a:r>
              <a:rPr lang="en-US" sz="1800" dirty="0">
                <a:solidFill>
                  <a:schemeClr val="tx1"/>
                </a:solidFill>
                <a:latin typeface="微软雅黑" panose="020B0503020204020204" charset="-122"/>
                <a:ea typeface="微软雅黑" panose="020B0503020204020204" charset="-122"/>
              </a:rPr>
              <a:t>, Lancaster University, Daniel King – </a:t>
            </a:r>
            <a:r>
              <a:rPr lang="en-US" sz="1800" b="1" dirty="0">
                <a:solidFill>
                  <a:schemeClr val="tx1"/>
                </a:solidFill>
                <a:latin typeface="微软雅黑" panose="020B0503020204020204" charset="-122"/>
                <a:ea typeface="微软雅黑" panose="020B0503020204020204" charset="-122"/>
              </a:rPr>
              <a:t>15 mins </a:t>
            </a:r>
            <a:endParaRPr lang="en-US" sz="1800" b="0"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1800" dirty="0">
                <a:solidFill>
                  <a:schemeClr val="tx1"/>
                </a:solidFill>
                <a:latin typeface="微软雅黑" panose="020B0503020204020204" charset="-122"/>
                <a:ea typeface="微软雅黑" panose="020B0503020204020204" charset="-122"/>
              </a:rPr>
              <a:t>Routing in LEO Sat Nets – A case study on </a:t>
            </a:r>
            <a:r>
              <a:rPr lang="en-US" sz="1800" dirty="0" err="1">
                <a:solidFill>
                  <a:schemeClr val="tx1"/>
                </a:solidFill>
                <a:latin typeface="微软雅黑" panose="020B0503020204020204" charset="-122"/>
                <a:ea typeface="微软雅黑" panose="020B0503020204020204" charset="-122"/>
              </a:rPr>
              <a:t>Starlink</a:t>
            </a:r>
            <a:r>
              <a:rPr lang="en-US" sz="1800" dirty="0">
                <a:solidFill>
                  <a:schemeClr val="tx1"/>
                </a:solidFill>
                <a:latin typeface="微软雅黑" panose="020B0503020204020204" charset="-122"/>
                <a:ea typeface="微软雅黑" panose="020B0503020204020204" charset="-122"/>
              </a:rPr>
              <a:t> &amp; </a:t>
            </a:r>
            <a:r>
              <a:rPr lang="en-US" sz="1800" dirty="0" err="1">
                <a:solidFill>
                  <a:schemeClr val="tx1"/>
                </a:solidFill>
                <a:latin typeface="微软雅黑" panose="020B0503020204020204" charset="-122"/>
                <a:ea typeface="微软雅黑" panose="020B0503020204020204" charset="-122"/>
              </a:rPr>
              <a:t>OneWeb</a:t>
            </a:r>
            <a:r>
              <a:rPr lang="en-US" sz="1800" dirty="0">
                <a:solidFill>
                  <a:schemeClr val="tx1"/>
                </a:solidFill>
                <a:latin typeface="微软雅黑" panose="020B0503020204020204" charset="-122"/>
                <a:ea typeface="微软雅黑" panose="020B0503020204020204" charset="-122"/>
              </a:rPr>
              <a:t>, </a:t>
            </a:r>
            <a:r>
              <a:rPr lang="en-US" sz="1800" b="0" i="0" dirty="0">
                <a:solidFill>
                  <a:schemeClr val="tx1"/>
                </a:solidFill>
                <a:effectLst/>
                <a:latin typeface="微软雅黑" panose="020B0503020204020204" charset="-122"/>
                <a:ea typeface="微软雅黑" panose="020B0503020204020204" charset="-122"/>
              </a:rPr>
              <a:t>U-of-Victoria, </a:t>
            </a:r>
            <a:r>
              <a:rPr lang="en-US" sz="1800" b="0" i="0" dirty="0" err="1">
                <a:solidFill>
                  <a:schemeClr val="tx1"/>
                </a:solidFill>
                <a:effectLst/>
                <a:latin typeface="微软雅黑" panose="020B0503020204020204" charset="-122"/>
                <a:ea typeface="微软雅黑" panose="020B0503020204020204" charset="-122"/>
              </a:rPr>
              <a:t>Jianping</a:t>
            </a:r>
            <a:r>
              <a:rPr lang="en-US" sz="1800" dirty="0">
                <a:solidFill>
                  <a:schemeClr val="tx1"/>
                </a:solidFill>
                <a:latin typeface="微软雅黑" panose="020B0503020204020204" charset="-122"/>
                <a:ea typeface="微软雅黑" panose="020B0503020204020204" charset="-122"/>
              </a:rPr>
              <a:t> Pan</a:t>
            </a:r>
            <a:r>
              <a:rPr lang="en-US" sz="1800" b="0" i="0" dirty="0">
                <a:solidFill>
                  <a:schemeClr val="tx1"/>
                </a:solidFill>
                <a:effectLst/>
                <a:latin typeface="微软雅黑" panose="020B0503020204020204" charset="-122"/>
                <a:ea typeface="微软雅黑" panose="020B0503020204020204" charset="-122"/>
              </a:rPr>
              <a:t> – </a:t>
            </a:r>
            <a:r>
              <a:rPr lang="en-US" sz="1800" b="1" i="0" dirty="0">
                <a:solidFill>
                  <a:schemeClr val="tx1"/>
                </a:solidFill>
                <a:effectLst/>
                <a:latin typeface="微软雅黑" panose="020B0503020204020204" charset="-122"/>
                <a:ea typeface="微软雅黑" panose="020B0503020204020204" charset="-122"/>
              </a:rPr>
              <a:t>15 mins</a:t>
            </a:r>
            <a:endParaRPr lang="en-US" sz="1800" b="1" i="0" dirty="0">
              <a:solidFill>
                <a:schemeClr val="tx1"/>
              </a:solidFill>
              <a:effectLst/>
              <a:latin typeface="微软雅黑" panose="020B0503020204020204" charset="-122"/>
              <a:ea typeface="微软雅黑" panose="020B0503020204020204" charset="-122"/>
            </a:endParaRPr>
          </a:p>
          <a:p>
            <a:pPr marL="292100" indent="-292100">
              <a:buFont typeface="+mj-lt"/>
              <a:buAutoNum type="arabicPeriod"/>
            </a:pPr>
            <a:r>
              <a:rPr lang="en-US" sz="1800" dirty="0">
                <a:solidFill>
                  <a:schemeClr val="tx1"/>
                </a:solidFill>
                <a:latin typeface="微软雅黑" panose="020B0503020204020204" charset="-122"/>
                <a:ea typeface="微软雅黑" panose="020B0503020204020204" charset="-122"/>
              </a:rPr>
              <a:t>Discussions and next steps – </a:t>
            </a:r>
            <a:r>
              <a:rPr lang="en-US" sz="1800" b="1" dirty="0">
                <a:solidFill>
                  <a:schemeClr val="tx1"/>
                </a:solidFill>
                <a:latin typeface="微软雅黑" panose="020B0503020204020204" charset="-122"/>
                <a:ea typeface="微软雅黑" panose="020B0503020204020204" charset="-122"/>
              </a:rPr>
              <a:t>10 mins</a:t>
            </a:r>
            <a:endParaRPr lang="en-US" sz="1800" b="1" i="0" dirty="0">
              <a:solidFill>
                <a:schemeClr val="tx1"/>
              </a:solidFill>
              <a:effectLst/>
              <a:latin typeface="微软雅黑" panose="020B0503020204020204" charset="-122"/>
              <a:ea typeface="微软雅黑" panose="020B0503020204020204" charset="-122"/>
            </a:endParaRPr>
          </a:p>
        </p:txBody>
      </p:sp>
      <p:sp>
        <p:nvSpPr>
          <p:cNvPr id="4" name="文本框 3"/>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Satellite IP Networks Side Meeting</a:t>
            </a:r>
            <a:endParaRPr lang="en-US" altLang="en-US" sz="1600" dirty="0">
              <a:solidFill>
                <a:schemeClr val="bg2">
                  <a:lumMod val="50000"/>
                </a:schemeClr>
              </a:solidFill>
              <a:sym typeface="+mn-ea"/>
            </a:endParaRPr>
          </a:p>
        </p:txBody>
      </p:sp>
      <p:pic>
        <p:nvPicPr>
          <p:cNvPr id="9" name="图片 8"/>
          <p:cNvPicPr>
            <a:picLocks noChangeAspect="1"/>
          </p:cNvPicPr>
          <p:nvPr/>
        </p:nvPicPr>
        <p:blipFill>
          <a:blip r:embed="rId1"/>
          <a:stretch>
            <a:fillRect/>
          </a:stretch>
        </p:blipFill>
        <p:spPr>
          <a:xfrm>
            <a:off x="8400415" y="1184275"/>
            <a:ext cx="2734945" cy="2140585"/>
          </a:xfrm>
          <a:prstGeom prst="rect">
            <a:avLst/>
          </a:prstGeom>
        </p:spPr>
      </p:pic>
      <p:pic>
        <p:nvPicPr>
          <p:cNvPr id="11" name="图片 10"/>
          <p:cNvPicPr>
            <a:picLocks noChangeAspect="1"/>
          </p:cNvPicPr>
          <p:nvPr/>
        </p:nvPicPr>
        <p:blipFill>
          <a:blip r:embed="rId2"/>
          <a:stretch>
            <a:fillRect/>
          </a:stretch>
        </p:blipFill>
        <p:spPr>
          <a:xfrm>
            <a:off x="8400415" y="3574415"/>
            <a:ext cx="2734945" cy="20885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fld>
            <a:endParaRPr lang="en-US"/>
          </a:p>
        </p:txBody>
      </p:sp>
      <p:graphicFrame>
        <p:nvGraphicFramePr>
          <p:cNvPr id="6" name="Table 6"/>
          <p:cNvGraphicFramePr>
            <a:graphicFrameLocks noGrp="1"/>
          </p:cNvGraphicFramePr>
          <p:nvPr>
            <p:custDataLst>
              <p:tags r:id="rId1"/>
            </p:custDataLst>
          </p:nvPr>
        </p:nvGraphicFramePr>
        <p:xfrm>
          <a:off x="331470" y="932815"/>
          <a:ext cx="11605895" cy="5355590"/>
        </p:xfrm>
        <a:graphic>
          <a:graphicData uri="http://schemas.openxmlformats.org/drawingml/2006/table">
            <a:tbl>
              <a:tblPr firstRow="1" bandRow="1">
                <a:tableStyleId>{0660B408-B3CF-4A94-85FC-2B1E0A45F4A2}</a:tableStyleId>
              </a:tblPr>
              <a:tblGrid>
                <a:gridCol w="751205"/>
                <a:gridCol w="822960"/>
                <a:gridCol w="1120140"/>
                <a:gridCol w="5911850"/>
                <a:gridCol w="2999740"/>
              </a:tblGrid>
              <a:tr h="454660">
                <a:tc>
                  <a:txBody>
                    <a:bodyPr/>
                    <a:lstStyle/>
                    <a:p>
                      <a:pPr indent="0" algn="ctr" fontAlgn="auto"/>
                      <a:r>
                        <a:rPr lang="en-GB" sz="1800" dirty="0"/>
                        <a:t>Slot</a:t>
                      </a:r>
                      <a:endParaRPr lang="en-GB" sz="1800" dirty="0"/>
                    </a:p>
                  </a:txBody>
                  <a:tcPr/>
                </a:tc>
                <a:tc>
                  <a:txBody>
                    <a:bodyPr/>
                    <a:lstStyle/>
                    <a:p>
                      <a:pPr indent="0" algn="ctr" fontAlgn="auto"/>
                      <a:r>
                        <a:rPr lang="en-GB" sz="1800" dirty="0"/>
                        <a:t>Start</a:t>
                      </a:r>
                      <a:endParaRPr lang="en-GB" sz="1800" dirty="0"/>
                    </a:p>
                  </a:txBody>
                  <a:tcPr/>
                </a:tc>
                <a:tc>
                  <a:txBody>
                    <a:bodyPr/>
                    <a:lstStyle/>
                    <a:p>
                      <a:pPr indent="0" algn="ctr" fontAlgn="auto"/>
                      <a:r>
                        <a:rPr lang="en-GB" sz="1800" dirty="0"/>
                        <a:t>Duration</a:t>
                      </a:r>
                      <a:endParaRPr lang="en-GB" sz="1800" dirty="0"/>
                    </a:p>
                  </a:txBody>
                  <a:tcPr/>
                </a:tc>
                <a:tc>
                  <a:txBody>
                    <a:bodyPr/>
                    <a:lstStyle/>
                    <a:p>
                      <a:pPr indent="0" algn="ctr" fontAlgn="auto"/>
                      <a:r>
                        <a:rPr lang="en-GB" sz="1800"/>
                        <a:t>Information</a:t>
                      </a:r>
                      <a:endParaRPr lang="en-GB" sz="1800" dirty="0"/>
                    </a:p>
                  </a:txBody>
                  <a:tcPr/>
                </a:tc>
                <a:tc>
                  <a:txBody>
                    <a:bodyPr/>
                    <a:lstStyle/>
                    <a:p>
                      <a:pPr indent="0" algn="ctr" fontAlgn="auto"/>
                      <a:r>
                        <a:rPr lang="en-GB" sz="1800" dirty="0"/>
                        <a:t>Presenter</a:t>
                      </a:r>
                      <a:endParaRPr lang="en-GB" sz="1800" dirty="0"/>
                    </a:p>
                  </a:txBody>
                  <a:tcPr/>
                </a:tc>
              </a:tr>
              <a:tr h="536575">
                <a:tc>
                  <a:txBody>
                    <a:bodyPr/>
                    <a:lstStyle/>
                    <a:p>
                      <a:pPr algn="ctr"/>
                      <a:r>
                        <a:rPr lang="en-GB" sz="1800" dirty="0"/>
                        <a:t>1</a:t>
                      </a:r>
                      <a:endParaRPr lang="en-GB" sz="1800" dirty="0"/>
                    </a:p>
                  </a:txBody>
                  <a:tcPr marT="36000" marB="36000" anchor="ctr"/>
                </a:tc>
                <a:tc>
                  <a:txBody>
                    <a:bodyPr/>
                    <a:lstStyle/>
                    <a:p>
                      <a:r>
                        <a:rPr lang="en-US" altLang="en-GB" sz="1800" dirty="0"/>
                        <a:t>09:30</a:t>
                      </a:r>
                      <a:endParaRPr lang="en-US" altLang="en-GB" sz="1800" dirty="0"/>
                    </a:p>
                  </a:txBody>
                  <a:tcPr marT="36000" marB="36000" anchor="ctr"/>
                </a:tc>
                <a:tc>
                  <a:txBody>
                    <a:bodyPr/>
                    <a:lstStyle/>
                    <a:p>
                      <a:r>
                        <a:rPr lang="en-US" altLang="en-GB" sz="1800"/>
                        <a:t>10</a:t>
                      </a:r>
                      <a:r>
                        <a:rPr lang="en-GB" sz="1800"/>
                        <a:t> mins</a:t>
                      </a:r>
                      <a:endParaRPr lang="en-GB" sz="1800" dirty="0"/>
                    </a:p>
                  </a:txBody>
                  <a:tcPr marT="36000" marB="36000" anchor="ctr"/>
                </a:tc>
                <a:tc>
                  <a:txBody>
                    <a:bodyPr/>
                    <a:lstStyle/>
                    <a:p>
                      <a:r>
                        <a:rPr lang="en-GB" sz="1800" b="1"/>
                        <a:t>Title</a:t>
                      </a:r>
                      <a:r>
                        <a:rPr lang="en-GB" sz="1800"/>
                        <a:t>:</a:t>
                      </a:r>
                      <a:r>
                        <a:rPr lang="en-US" altLang="en-GB" sz="1800"/>
                        <a:t>  </a:t>
                      </a:r>
                      <a:r>
                        <a:rPr lang="en-GB" sz="1800" b="0" i="0" kern="1200">
                          <a:solidFill>
                            <a:schemeClr val="dk1"/>
                          </a:solidFill>
                          <a:effectLst/>
                          <a:latin typeface="+mn-lt"/>
                          <a:ea typeface="+mn-ea"/>
                          <a:cs typeface="+mn-cs"/>
                        </a:rPr>
                        <a:t>Meeting admin</a:t>
                      </a:r>
                      <a:endParaRPr lang="en-GB" sz="1800" b="0" i="0" kern="1200" dirty="0">
                        <a:solidFill>
                          <a:schemeClr val="dk1"/>
                        </a:solidFill>
                        <a:effectLst/>
                        <a:latin typeface="+mn-lt"/>
                        <a:ea typeface="+mn-ea"/>
                        <a:cs typeface="+mn-cs"/>
                      </a:endParaRPr>
                    </a:p>
                  </a:txBody>
                  <a:tcPr marT="36000" marB="36000" anchor="ctr"/>
                </a:tc>
                <a:tc>
                  <a:txBody>
                    <a:bodyPr/>
                    <a:lstStyle/>
                    <a:p>
                      <a:r>
                        <a:rPr lang="en-US" altLang="en-GB" sz="1800" dirty="0"/>
                        <a:t>Peng Liu </a:t>
                      </a:r>
                      <a:r>
                        <a:rPr lang="en-US" altLang="en-GB" sz="1800" dirty="0">
                          <a:sym typeface="+mn-ea"/>
                        </a:rPr>
                        <a:t>(China Mobile)</a:t>
                      </a:r>
                      <a:endParaRPr lang="en-US" altLang="en-GB" sz="1800" dirty="0">
                        <a:sym typeface="+mn-ea"/>
                      </a:endParaRPr>
                    </a:p>
                  </a:txBody>
                  <a:tcPr marT="36000" marB="36000" anchor="ctr"/>
                </a:tc>
              </a:tr>
              <a:tr h="675640">
                <a:tc>
                  <a:txBody>
                    <a:bodyPr/>
                    <a:lstStyle/>
                    <a:p>
                      <a:pPr algn="ctr"/>
                      <a:r>
                        <a:rPr lang="en-GB" altLang="en-GB" sz="1800" dirty="0"/>
                        <a:t>2</a:t>
                      </a:r>
                      <a:endParaRPr lang="en-GB" altLang="en-GB" sz="1800" dirty="0"/>
                    </a:p>
                  </a:txBody>
                  <a:tcPr marT="36000" marB="36000" anchor="ctr"/>
                </a:tc>
                <a:tc>
                  <a:txBody>
                    <a:bodyPr/>
                    <a:lstStyle/>
                    <a:p>
                      <a:r>
                        <a:rPr lang="en-US" altLang="en-GB" sz="1800" dirty="0"/>
                        <a:t>09:40</a:t>
                      </a:r>
                      <a:endParaRPr lang="en-US" altLang="en-GB" sz="1800" dirty="0"/>
                    </a:p>
                  </a:txBody>
                  <a:tcPr marT="36000" marB="36000" anchor="ctr"/>
                </a:tc>
                <a:tc>
                  <a:txBody>
                    <a:bodyPr/>
                    <a:lstStyle/>
                    <a:p>
                      <a:r>
                        <a:rPr lang="en-US" altLang="en-GB" sz="1800"/>
                        <a:t>10</a:t>
                      </a:r>
                      <a:r>
                        <a:rPr lang="en-GB" sz="1800"/>
                        <a:t> mins</a:t>
                      </a:r>
                      <a:endParaRPr lang="en-GB" altLang="en-GB" sz="1800" dirty="0">
                        <a:sym typeface="+mn-ea"/>
                        <a:hlinkClick r:id="rId2"/>
                      </a:endParaRPr>
                    </a:p>
                  </a:txBody>
                  <a:tcPr marT="36000" marB="36000" anchor="ctr"/>
                </a:tc>
                <a:tc>
                  <a:txBody>
                    <a:bodyPr/>
                    <a:lstStyle/>
                    <a:p>
                      <a:r>
                        <a:rPr lang="en-GB" sz="1800" b="1" dirty="0"/>
                        <a:t>Title</a:t>
                      </a:r>
                      <a:r>
                        <a:rPr lang="en-GB" sz="1800" dirty="0"/>
                        <a:t>:</a:t>
                      </a:r>
                      <a:r>
                        <a:rPr lang="en-US" altLang="en-GB" sz="1800" dirty="0"/>
                        <a:t>  </a:t>
                      </a:r>
                      <a:r>
                        <a:rPr lang="en-GB" sz="1800">
                          <a:effectLst/>
                          <a:sym typeface="+mn-ea"/>
                        </a:rPr>
                        <a:t>Use case and Problem Statement</a:t>
                      </a:r>
                      <a:endParaRPr lang="en-GB" sz="1800" dirty="0"/>
                    </a:p>
                    <a:p>
                      <a:r>
                        <a:rPr lang="en-GB" sz="1800" b="1" dirty="0">
                          <a:sym typeface="+mn-ea"/>
                        </a:rPr>
                        <a:t>Draft</a:t>
                      </a:r>
                      <a:r>
                        <a:rPr lang="en-GB" sz="1800" dirty="0">
                          <a:sym typeface="+mn-ea"/>
                        </a:rPr>
                        <a:t>: </a:t>
                      </a:r>
                      <a:r>
                        <a:rPr lang="sv-SE" sz="1800" dirty="0">
                          <a:sym typeface="+mn-ea"/>
                        </a:rPr>
                        <a:t> </a:t>
                      </a:r>
                      <a:r>
                        <a:rPr lang="sv-SE" sz="1800" dirty="0">
                          <a:sym typeface="+mn-ea"/>
                          <a:hlinkClick r:id="rId3" tooltip="" action="ppaction://hlinkfile"/>
                        </a:rPr>
                        <a:t>draft-lj-rtgwg-sat-routing-consideration</a:t>
                      </a:r>
                      <a:endParaRPr lang="sv-SE" sz="1800" dirty="0">
                        <a:sym typeface="+mn-ea"/>
                        <a:hlinkClick r:id="rId3" tooltip="" action="ppaction://hlinkfile"/>
                      </a:endParaRPr>
                    </a:p>
                  </a:txBody>
                  <a:tcPr marT="36000" marB="36000" anchor="ctr"/>
                </a:tc>
                <a:tc>
                  <a:txBody>
                    <a:bodyPr/>
                    <a:lstStyle/>
                    <a:p>
                      <a:r>
                        <a:rPr lang="en-US" altLang="en-GB" sz="1800" dirty="0">
                          <a:sym typeface="+mn-ea"/>
                        </a:rPr>
                        <a:t>Tianji Jiang </a:t>
                      </a:r>
                      <a:r>
                        <a:rPr lang="en-US" altLang="en-GB" sz="1800" dirty="0">
                          <a:sym typeface="+mn-ea"/>
                        </a:rPr>
                        <a:t>(China Mobile)</a:t>
                      </a:r>
                      <a:endParaRPr lang="en-US" altLang="en-GB" sz="1800" dirty="0">
                        <a:sym typeface="+mn-ea"/>
                      </a:endParaRPr>
                    </a:p>
                  </a:txBody>
                  <a:tcPr marT="36000" marB="36000" anchor="ctr"/>
                </a:tc>
              </a:tr>
              <a:tr h="676910">
                <a:tc>
                  <a:txBody>
                    <a:bodyPr/>
                    <a:lstStyle/>
                    <a:p>
                      <a:pPr algn="ctr"/>
                      <a:r>
                        <a:rPr lang="en-US" altLang="en-GB" sz="1800" dirty="0"/>
                        <a:t>3</a:t>
                      </a:r>
                      <a:endParaRPr lang="en-US" altLang="en-GB" sz="1800" dirty="0"/>
                    </a:p>
                  </a:txBody>
                  <a:tcPr marT="36000" marB="36000" anchor="ctr"/>
                </a:tc>
                <a:tc>
                  <a:txBody>
                    <a:bodyPr/>
                    <a:lstStyle/>
                    <a:p>
                      <a:r>
                        <a:rPr lang="en-US" altLang="en-GB" sz="1800" dirty="0"/>
                        <a:t>09:50</a:t>
                      </a:r>
                      <a:endParaRPr lang="en-US" altLang="en-GB" sz="1800" dirty="0"/>
                    </a:p>
                  </a:txBody>
                  <a:tcPr marT="36000" marB="36000" anchor="ctr"/>
                </a:tc>
                <a:tc>
                  <a:txBody>
                    <a:bodyPr/>
                    <a:lstStyle/>
                    <a:p>
                      <a:r>
                        <a:rPr lang="en-GB" sz="1800" dirty="0"/>
                        <a:t>1</a:t>
                      </a:r>
                      <a:r>
                        <a:rPr lang="en-US" altLang="en-GB" sz="1800" dirty="0"/>
                        <a:t>5</a:t>
                      </a:r>
                      <a:r>
                        <a:rPr lang="en-GB" sz="1800" dirty="0"/>
                        <a:t> mins</a:t>
                      </a:r>
                      <a:endParaRPr lang="en-GB" sz="1800" b="0" i="0" kern="1200" dirty="0">
                        <a:solidFill>
                          <a:schemeClr val="dk1"/>
                        </a:solidFill>
                        <a:effectLst/>
                        <a:latin typeface="+mn-lt"/>
                        <a:ea typeface="+mn-ea"/>
                        <a:cs typeface="+mn-cs"/>
                        <a:hlinkClick r:id="rId4"/>
                      </a:endParaRPr>
                    </a:p>
                  </a:txBody>
                  <a:tcPr marT="36000" marB="36000" anchor="ctr"/>
                </a:tc>
                <a:tc>
                  <a:txBody>
                    <a:bodyPr/>
                    <a:lstStyle/>
                    <a:p>
                      <a:r>
                        <a:rPr lang="en-GB" sz="1800" b="1" dirty="0"/>
                        <a:t>Title</a:t>
                      </a:r>
                      <a:r>
                        <a:rPr lang="en-GB" sz="1800" dirty="0"/>
                        <a:t>:</a:t>
                      </a:r>
                      <a:r>
                        <a:rPr lang="en-US" altLang="en-GB" sz="1800" dirty="0"/>
                        <a:t>  </a:t>
                      </a:r>
                      <a:r>
                        <a:rPr lang="en-GB" sz="1800">
                          <a:effectLst/>
                          <a:sym typeface="+mn-ea"/>
                        </a:rPr>
                        <a:t>A Routing Architecture for Satellite Networks</a:t>
                      </a:r>
                      <a:endParaRPr lang="en-GB" sz="1800" dirty="0"/>
                    </a:p>
                    <a:p>
                      <a:pPr algn="l">
                        <a:buClrTx/>
                        <a:buSzTx/>
                        <a:buFontTx/>
                      </a:pPr>
                      <a:r>
                        <a:rPr lang="en-GB" sz="1800" b="1" dirty="0">
                          <a:sym typeface="+mn-ea"/>
                        </a:rPr>
                        <a:t>Draft: </a:t>
                      </a:r>
                      <a:r>
                        <a:rPr lang="en-GB" sz="1800" b="0" dirty="0">
                          <a:hlinkClick r:id="rId5" tooltip="" action="ppaction://hlinkfile"/>
                        </a:rPr>
                        <a:t>RFC </a:t>
                      </a:r>
                      <a:r>
                        <a:rPr lang="en-GB" sz="1800" b="0" dirty="0">
                          <a:sym typeface="+mn-ea"/>
                          <a:hlinkClick r:id="rId5" tooltip="" action="ppaction://hlinkfile"/>
                        </a:rPr>
                        <a:t>9717  A Routing Architecture for Satellite Networks</a:t>
                      </a:r>
                      <a:endParaRPr lang="en-GB" sz="1800" b="0" i="0" kern="1200" dirty="0">
                        <a:solidFill>
                          <a:schemeClr val="dk1"/>
                        </a:solidFill>
                        <a:latin typeface="+mn-lt"/>
                        <a:ea typeface="+mn-ea"/>
                        <a:cs typeface="+mn-cs"/>
                        <a:sym typeface="+mn-ea"/>
                        <a:hlinkClick r:id="rId5" tooltip="" action="ppaction://hlinkfile"/>
                      </a:endParaRPr>
                    </a:p>
                  </a:txBody>
                  <a:tcPr marT="36000" marB="36000" anchor="ctr"/>
                </a:tc>
                <a:tc>
                  <a:txBody>
                    <a:bodyPr/>
                    <a:lstStyle/>
                    <a:p>
                      <a:r>
                        <a:rPr lang="en-US" altLang="en-GB" sz="1800" b="0" i="0" kern="1200" dirty="0">
                          <a:solidFill>
                            <a:schemeClr val="dk1"/>
                          </a:solidFill>
                          <a:effectLst/>
                          <a:latin typeface="+mn-lt"/>
                          <a:ea typeface="+mn-ea"/>
                          <a:cs typeface="+mn-cs"/>
                        </a:rPr>
                        <a:t>Tony Li (Juniper)</a:t>
                      </a:r>
                      <a:endParaRPr lang="en-US" altLang="en-GB" sz="1800" b="0" i="0" kern="1200" dirty="0">
                        <a:solidFill>
                          <a:schemeClr val="dk1"/>
                        </a:solidFill>
                        <a:effectLst/>
                        <a:latin typeface="+mn-lt"/>
                        <a:ea typeface="+mn-ea"/>
                        <a:cs typeface="+mn-cs"/>
                      </a:endParaRPr>
                    </a:p>
                  </a:txBody>
                  <a:tcPr marT="36000" marB="36000" anchor="ctr"/>
                </a:tc>
              </a:tr>
              <a:tr h="895350">
                <a:tc>
                  <a:txBody>
                    <a:bodyPr/>
                    <a:lstStyle/>
                    <a:p>
                      <a:pPr algn="ctr"/>
                      <a:r>
                        <a:rPr lang="en-US" altLang="en-GB" sz="1800" dirty="0"/>
                        <a:t>4</a:t>
                      </a:r>
                      <a:endParaRPr lang="en-US" altLang="en-GB" sz="1800" dirty="0"/>
                    </a:p>
                  </a:txBody>
                  <a:tcPr marT="36000" marB="36000" anchor="ctr"/>
                </a:tc>
                <a:tc>
                  <a:txBody>
                    <a:bodyPr/>
                    <a:lstStyle/>
                    <a:p>
                      <a:r>
                        <a:rPr lang="en-US" altLang="en-GB" sz="1800" dirty="0"/>
                        <a:t>10:05</a:t>
                      </a:r>
                      <a:endParaRPr lang="en-US" altLang="en-GB" sz="1800" dirty="0"/>
                    </a:p>
                  </a:txBody>
                  <a:tcPr marT="36000" marB="36000" anchor="ctr"/>
                </a:tc>
                <a:tc>
                  <a:txBody>
                    <a:bodyPr/>
                    <a:lstStyle/>
                    <a:p>
                      <a:r>
                        <a:rPr lang="en-US" altLang="en-GB" sz="1800" b="0" i="0" kern="1200" dirty="0">
                          <a:solidFill>
                            <a:schemeClr val="dk1"/>
                          </a:solidFill>
                          <a:effectLst/>
                          <a:latin typeface="+mn-lt"/>
                          <a:ea typeface="+mn-ea"/>
                          <a:cs typeface="+mn-cs"/>
                        </a:rPr>
                        <a:t>15</a:t>
                      </a:r>
                      <a:r>
                        <a:rPr lang="en-GB" sz="1800" b="0" i="0" kern="1200" dirty="0">
                          <a:solidFill>
                            <a:schemeClr val="dk1"/>
                          </a:solidFill>
                          <a:effectLst/>
                          <a:latin typeface="+mn-lt"/>
                          <a:ea typeface="+mn-ea"/>
                          <a:cs typeface="+mn-cs"/>
                        </a:rPr>
                        <a:t> mins</a:t>
                      </a:r>
                      <a:endParaRPr lang="en-GB" sz="1800" b="0" i="0" kern="1200" dirty="0">
                        <a:solidFill>
                          <a:schemeClr val="dk1"/>
                        </a:solidFill>
                        <a:effectLst/>
                        <a:latin typeface="+mn-lt"/>
                        <a:ea typeface="+mn-ea"/>
                        <a:cs typeface="+mn-cs"/>
                        <a:hlinkClick r:id="rId4"/>
                      </a:endParaRPr>
                    </a:p>
                  </a:txBody>
                  <a:tcPr marT="36000" marB="36000" anchor="ctr"/>
                </a:tc>
                <a:tc>
                  <a:txBody>
                    <a:bodyPr/>
                    <a:lstStyle/>
                    <a:p>
                      <a:r>
                        <a:rPr lang="en-GB" sz="1800" b="1" dirty="0"/>
                        <a:t>Title</a:t>
                      </a:r>
                      <a:r>
                        <a:rPr lang="en-GB" sz="1800" dirty="0"/>
                        <a:t>:</a:t>
                      </a:r>
                      <a:r>
                        <a:rPr lang="en-US" altLang="en-GB" sz="1800" dirty="0"/>
                        <a:t>  </a:t>
                      </a:r>
                      <a:r>
                        <a:rPr lang="en-GB" sz="1800" b="0">
                          <a:effectLst/>
                          <a:sym typeface="+mn-ea"/>
                        </a:rPr>
                        <a:t>Satellite Ground Routing Architecture Based on Access Satellite Prediction</a:t>
                      </a:r>
                      <a:endParaRPr lang="en-GB" sz="1800" dirty="0"/>
                    </a:p>
                    <a:p>
                      <a:r>
                        <a:rPr lang="en-GB" sz="1800" b="1" dirty="0"/>
                        <a:t>Draft</a:t>
                      </a:r>
                      <a:r>
                        <a:rPr lang="en-GB" sz="1800" dirty="0"/>
                        <a:t>:</a:t>
                      </a:r>
                      <a:r>
                        <a:rPr lang="en-GB" altLang="en-GB" sz="1800" dirty="0"/>
                        <a:t> </a:t>
                      </a:r>
                      <a:r>
                        <a:rPr lang="en-GB" altLang="en-GB" sz="1800" dirty="0">
                          <a:hlinkClick r:id="rId6" tooltip="" action="ppaction://hlinkfile"/>
                        </a:rPr>
                        <a:t>draft-hou-rtgwg-satellite-ground-routing</a:t>
                      </a:r>
                      <a:endParaRPr lang="en-GB" altLang="en-GB" sz="1800" dirty="0">
                        <a:hlinkClick r:id="rId6" tooltip="" action="ppaction://hlinkfile"/>
                      </a:endParaRPr>
                    </a:p>
                  </a:txBody>
                  <a:tcPr marT="36000" marB="36000" anchor="ctr"/>
                </a:tc>
                <a:tc>
                  <a:txBody>
                    <a:bodyPr/>
                    <a:lstStyle/>
                    <a:p>
                      <a:r>
                        <a:rPr lang="en-US" sz="1800" b="0" i="0" kern="1200" dirty="0">
                          <a:solidFill>
                            <a:schemeClr val="dk1"/>
                          </a:solidFill>
                          <a:effectLst/>
                          <a:latin typeface="+mn-lt"/>
                          <a:ea typeface="+mn-ea"/>
                          <a:cs typeface="+mn-cs"/>
                        </a:rPr>
                        <a:t>Xiao Min (ZTE)</a:t>
                      </a:r>
                      <a:endParaRPr lang="en-US" sz="1800" b="0" i="0" kern="1200" dirty="0">
                        <a:solidFill>
                          <a:schemeClr val="dk1"/>
                        </a:solidFill>
                        <a:effectLst/>
                        <a:latin typeface="+mn-lt"/>
                        <a:ea typeface="+mn-ea"/>
                        <a:cs typeface="+mn-cs"/>
                      </a:endParaRPr>
                    </a:p>
                  </a:txBody>
                  <a:tcPr marT="36000" marB="36000" anchor="ctr"/>
                </a:tc>
              </a:tr>
              <a:tr h="677545">
                <a:tc>
                  <a:txBody>
                    <a:bodyPr/>
                    <a:lstStyle/>
                    <a:p>
                      <a:pPr algn="ctr"/>
                      <a:r>
                        <a:rPr lang="en-US" altLang="en-GB" sz="1800" dirty="0"/>
                        <a:t>5</a:t>
                      </a:r>
                      <a:endParaRPr lang="en-US" altLang="en-GB" sz="1800" dirty="0"/>
                    </a:p>
                  </a:txBody>
                  <a:tcPr marT="36000" marB="36000" anchor="ctr">
                    <a:solidFill>
                      <a:schemeClr val="accent1">
                        <a:lumMod val="20000"/>
                        <a:lumOff val="80000"/>
                      </a:schemeClr>
                    </a:solidFill>
                  </a:tcPr>
                </a:tc>
                <a:tc>
                  <a:txBody>
                    <a:bodyPr/>
                    <a:lstStyle/>
                    <a:p>
                      <a:r>
                        <a:rPr lang="en-US" altLang="en-GB" sz="1800" dirty="0"/>
                        <a:t>10:20</a:t>
                      </a:r>
                      <a:endParaRPr lang="en-US" altLang="en-GB" sz="1800" dirty="0"/>
                    </a:p>
                  </a:txBody>
                  <a:tcPr marT="36000" marB="36000" anchor="ctr">
                    <a:solidFill>
                      <a:schemeClr val="accent1">
                        <a:lumMod val="20000"/>
                        <a:lumOff val="80000"/>
                      </a:schemeClr>
                    </a:solidFill>
                  </a:tcPr>
                </a:tc>
                <a:tc>
                  <a:txBody>
                    <a:bodyPr/>
                    <a:lstStyle/>
                    <a:p>
                      <a:r>
                        <a:rPr lang="en-GB" sz="1800" dirty="0"/>
                        <a:t>1</a:t>
                      </a:r>
                      <a:r>
                        <a:rPr lang="en-US" altLang="en-GB" sz="1800" dirty="0"/>
                        <a:t>5</a:t>
                      </a:r>
                      <a:r>
                        <a:rPr lang="en-GB" sz="1800" dirty="0"/>
                        <a:t> mins</a:t>
                      </a:r>
                      <a:endParaRPr lang="en-GB" altLang="en-GB" sz="1800" u="none" dirty="0">
                        <a:sym typeface="+mn-ea"/>
                        <a:hlinkClick r:id="rId2"/>
                      </a:endParaRPr>
                    </a:p>
                  </a:txBody>
                  <a:tcPr marT="36000" marB="36000" anchor="ctr">
                    <a:solidFill>
                      <a:schemeClr val="accent1">
                        <a:lumMod val="20000"/>
                        <a:lumOff val="80000"/>
                      </a:schemeClr>
                    </a:solidFill>
                  </a:tcPr>
                </a:tc>
                <a:tc>
                  <a:txBody>
                    <a:bodyPr/>
                    <a:lstStyle/>
                    <a:p>
                      <a:r>
                        <a:rPr lang="en-GB" altLang="en-GB" sz="1800" b="1" u="none" dirty="0">
                          <a:sym typeface="+mn-ea"/>
                        </a:rPr>
                        <a:t>Title</a:t>
                      </a:r>
                      <a:r>
                        <a:rPr lang="en-GB" altLang="en-GB" sz="1800" u="none" dirty="0">
                          <a:sym typeface="+mn-ea"/>
                        </a:rPr>
                        <a:t>: </a:t>
                      </a:r>
                      <a:r>
                        <a:rPr lang="en-GB" sz="1800" b="0">
                          <a:effectLst/>
                          <a:sym typeface="+mn-ea"/>
                        </a:rPr>
                        <a:t>Routing in space-air-ground-integrated networks</a:t>
                      </a:r>
                      <a:endParaRPr lang="en-GB" sz="1800" b="0">
                        <a:effectLst/>
                        <a:sym typeface="+mn-ea"/>
                      </a:endParaRPr>
                    </a:p>
                  </a:txBody>
                  <a:tcPr marT="36000" marB="36000" anchor="ctr">
                    <a:solidFill>
                      <a:schemeClr val="accent1">
                        <a:lumMod val="20000"/>
                        <a:lumOff val="80000"/>
                      </a:schemeClr>
                    </a:solidFill>
                  </a:tcPr>
                </a:tc>
                <a:tc>
                  <a:txBody>
                    <a:bodyPr/>
                    <a:lstStyle/>
                    <a:p>
                      <a:pPr algn="l">
                        <a:buClrTx/>
                        <a:buSzTx/>
                        <a:buFontTx/>
                      </a:pPr>
                      <a:r>
                        <a:rPr lang="en-US" altLang="en-GB" sz="1800" dirty="0">
                          <a:sym typeface="+mn-ea"/>
                        </a:rPr>
                        <a:t>Jianping Pan (University of Victoria)</a:t>
                      </a:r>
                      <a:endParaRPr lang="en-US" altLang="en-GB" sz="1800" u="none" dirty="0">
                        <a:sym typeface="+mn-ea"/>
                      </a:endParaRPr>
                    </a:p>
                  </a:txBody>
                  <a:tcPr marT="36000" marB="36000" anchor="ctr">
                    <a:solidFill>
                      <a:schemeClr val="accent1">
                        <a:lumMod val="20000"/>
                        <a:lumOff val="80000"/>
                      </a:schemeClr>
                    </a:solidFill>
                  </a:tcPr>
                </a:tc>
              </a:tr>
              <a:tr h="762635">
                <a:tc>
                  <a:txBody>
                    <a:bodyPr/>
                    <a:lstStyle/>
                    <a:p>
                      <a:pPr algn="ctr"/>
                      <a:r>
                        <a:rPr lang="en-US" altLang="en-GB" sz="1800" dirty="0"/>
                        <a:t>6</a:t>
                      </a:r>
                      <a:endParaRPr lang="en-US" altLang="en-GB" sz="1800" dirty="0"/>
                    </a:p>
                  </a:txBody>
                  <a:tcPr marT="36000" marB="36000" anchor="ctr"/>
                </a:tc>
                <a:tc>
                  <a:txBody>
                    <a:bodyPr/>
                    <a:lstStyle/>
                    <a:p>
                      <a:r>
                        <a:rPr lang="en-US" sz="1800" dirty="0"/>
                        <a:t>10:35</a:t>
                      </a:r>
                      <a:endParaRPr lang="en-US" altLang="en-US" sz="1800" dirty="0"/>
                    </a:p>
                  </a:txBody>
                  <a:tcPr marT="36000" marB="36000" anchor="ctr"/>
                </a:tc>
                <a:tc>
                  <a:txBody>
                    <a:bodyPr/>
                    <a:lstStyle/>
                    <a:p>
                      <a:r>
                        <a:rPr lang="en-US" altLang="en-GB" sz="1800" dirty="0"/>
                        <a:t>15</a:t>
                      </a:r>
                      <a:r>
                        <a:rPr lang="en-GB" sz="1800" dirty="0"/>
                        <a:t> mins</a:t>
                      </a:r>
                      <a:endParaRPr lang="en-GB" sz="1800" dirty="0">
                        <a:sym typeface="+mn-ea"/>
                      </a:endParaRPr>
                    </a:p>
                  </a:txBody>
                  <a:tcPr marT="36000" marB="36000" anchor="ctr"/>
                </a:tc>
                <a:tc>
                  <a:txBody>
                    <a:bodyPr/>
                    <a:lstStyle/>
                    <a:p>
                      <a:r>
                        <a:rPr lang="en-GB" sz="1800" b="1" dirty="0"/>
                        <a:t>Title</a:t>
                      </a:r>
                      <a:r>
                        <a:rPr lang="en-GB" sz="1800" dirty="0"/>
                        <a:t>:</a:t>
                      </a:r>
                      <a:r>
                        <a:rPr lang="en-US" altLang="en-GB" sz="1800" dirty="0"/>
                        <a:t> </a:t>
                      </a:r>
                      <a:r>
                        <a:rPr lang="en-GB" sz="1800">
                          <a:effectLst/>
                          <a:sym typeface="+mn-ea"/>
                        </a:rPr>
                        <a:t>A Resilient Routing Algorithm for Handling K-Link/Node Failure in Inclined LEO Megaconstellations</a:t>
                      </a:r>
                      <a:endParaRPr lang="en-GB" altLang="en-GB" sz="1800" dirty="0">
                        <a:effectLst/>
                        <a:sym typeface="+mn-ea"/>
                      </a:endParaRPr>
                    </a:p>
                  </a:txBody>
                  <a:tcPr marT="36000" marB="36000" anchor="ctr"/>
                </a:tc>
                <a:tc>
                  <a:txBody>
                    <a:bodyPr/>
                    <a:lstStyle/>
                    <a:p>
                      <a:pPr algn="l">
                        <a:buClrTx/>
                        <a:buSzTx/>
                        <a:buFontTx/>
                      </a:pPr>
                      <a:r>
                        <a:rPr lang="en-US" altLang="en-GB" sz="1800" dirty="0">
                          <a:sym typeface="+mn-ea"/>
                        </a:rPr>
                        <a:t>Kanglian Zhao (Nanjing University)</a:t>
                      </a:r>
                      <a:endParaRPr lang="en-US" altLang="en-GB" sz="1800" dirty="0">
                        <a:sym typeface="+mn-ea"/>
                      </a:endParaRPr>
                    </a:p>
                  </a:txBody>
                  <a:tcPr marT="36000" marB="36000" anchor="ctr"/>
                </a:tc>
              </a:tr>
              <a:tr h="676275">
                <a:tc>
                  <a:txBody>
                    <a:bodyPr/>
                    <a:lstStyle/>
                    <a:p>
                      <a:pPr algn="ctr">
                        <a:buNone/>
                      </a:pPr>
                      <a:r>
                        <a:rPr lang="en-US" altLang="en-GB" sz="1800" dirty="0">
                          <a:sym typeface="+mn-ea"/>
                        </a:rPr>
                        <a:t>7</a:t>
                      </a:r>
                      <a:endParaRPr lang="en-US" altLang="en-GB" sz="1800" dirty="0">
                        <a:sym typeface="+mn-ea"/>
                      </a:endParaRPr>
                    </a:p>
                  </a:txBody>
                  <a:tcPr marT="36000" marB="36000" anchor="ctr"/>
                </a:tc>
                <a:tc>
                  <a:txBody>
                    <a:bodyPr/>
                    <a:lstStyle/>
                    <a:p>
                      <a:pPr>
                        <a:buNone/>
                      </a:pPr>
                      <a:r>
                        <a:rPr lang="en-US" altLang="en-US" sz="1800" dirty="0"/>
                        <a:t>10:50</a:t>
                      </a:r>
                      <a:endParaRPr lang="en-US" altLang="en-US" sz="1800" dirty="0"/>
                    </a:p>
                  </a:txBody>
                  <a:tcPr marT="36000" marB="36000" anchor="ctr"/>
                </a:tc>
                <a:tc>
                  <a:txBody>
                    <a:bodyPr/>
                    <a:lstStyle/>
                    <a:p>
                      <a:pPr algn="l"/>
                      <a:r>
                        <a:rPr lang="en-GB" sz="1800" dirty="0"/>
                        <a:t>1</a:t>
                      </a:r>
                      <a:r>
                        <a:rPr lang="en-US" altLang="en-GB" sz="1800" dirty="0"/>
                        <a:t>0</a:t>
                      </a:r>
                      <a:r>
                        <a:rPr lang="en-GB" sz="1800" dirty="0"/>
                        <a:t> mins</a:t>
                      </a:r>
                      <a:endParaRPr lang="en-GB" altLang="en-GB" sz="1800" dirty="0">
                        <a:effectLst/>
                        <a:sym typeface="+mn-ea"/>
                        <a:hlinkClick r:id="rId7"/>
                      </a:endParaRPr>
                    </a:p>
                  </a:txBody>
                  <a:tcPr marT="36000" marB="36000" anchor="ctr"/>
                </a:tc>
                <a:tc>
                  <a:txBody>
                    <a:bodyPr/>
                    <a:lstStyle/>
                    <a:p>
                      <a:pPr algn="l"/>
                      <a:r>
                        <a:rPr lang="en-US" altLang="en-GB" sz="1800" b="0" dirty="0"/>
                        <a:t>Open Discussion</a:t>
                      </a:r>
                      <a:endParaRPr lang="en-US" altLang="en-GB" sz="1800" b="0" dirty="0">
                        <a:effectLst/>
                        <a:sym typeface="+mn-ea"/>
                      </a:endParaRPr>
                    </a:p>
                  </a:txBody>
                  <a:tcPr marT="36000" marB="36000" anchor="ctr"/>
                </a:tc>
                <a:tc>
                  <a:txBody>
                    <a:bodyPr/>
                    <a:lstStyle/>
                    <a:p>
                      <a:pPr algn="l">
                        <a:buClrTx/>
                        <a:buSzTx/>
                        <a:buFontTx/>
                      </a:pPr>
                      <a:r>
                        <a:rPr lang="en-US" altLang="en-GB" sz="1800" dirty="0">
                          <a:sym typeface="+mn-ea"/>
                        </a:rPr>
                        <a:t>All</a:t>
                      </a:r>
                      <a:endParaRPr lang="en-US" altLang="en-GB" sz="1800" dirty="0">
                        <a:sym typeface="+mn-ea"/>
                      </a:endParaRPr>
                    </a:p>
                  </a:txBody>
                  <a:tcPr marT="36000" marB="36000" anchor="ctr"/>
                </a:tc>
              </a:tr>
            </a:tbl>
          </a:graphicData>
        </a:graphic>
      </p:graphicFrame>
      <p:sp>
        <p:nvSpPr>
          <p:cNvPr id="2" name="Title 1"/>
          <p:cNvSpPr>
            <a:spLocks noGrp="1"/>
          </p:cNvSpPr>
          <p:nvPr>
            <p:ph type="title"/>
          </p:nvPr>
        </p:nvSpPr>
        <p:spPr>
          <a:xfrm>
            <a:off x="609600" y="304800"/>
            <a:ext cx="10698480" cy="462580"/>
          </a:xfrm>
        </p:spPr>
        <p:txBody>
          <a:bodyPr>
            <a:noAutofit/>
          </a:bodyPr>
          <a:lstStyle/>
          <a:p>
            <a:r>
              <a:rPr lang="en-GB" dirty="0"/>
              <a:t>Agenda</a:t>
            </a:r>
            <a:endParaRPr lang="en-GB" dirty="0"/>
          </a:p>
        </p:txBody>
      </p:sp>
      <p:sp>
        <p:nvSpPr>
          <p:cNvPr id="3" name="文本框 2"/>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Satellite IP Networks Side Meeting</a:t>
            </a:r>
            <a:endParaRPr lang="en-US" altLang="en-US" sz="1600" dirty="0">
              <a:solidFill>
                <a:schemeClr val="bg2">
                  <a:lumMod val="50000"/>
                </a:schemeClr>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Discussions</a:t>
            </a:r>
            <a:endParaRPr lang="en-US" dirty="0"/>
          </a:p>
        </p:txBody>
      </p:sp>
      <p:sp>
        <p:nvSpPr>
          <p:cNvPr id="3" name="Content Placeholder 2"/>
          <p:cNvSpPr>
            <a:spLocks noGrp="1"/>
          </p:cNvSpPr>
          <p:nvPr>
            <p:ph idx="1"/>
          </p:nvPr>
        </p:nvSpPr>
        <p:spPr/>
        <p:txBody>
          <a:bodyPr/>
          <a:lstStyle/>
          <a:p>
            <a:r>
              <a:rPr lang="en-US" dirty="0"/>
              <a:t>Do we need further work to explore the problem in IETF?</a:t>
            </a:r>
            <a:endParaRPr lang="en-US" dirty="0"/>
          </a:p>
          <a:p>
            <a:r>
              <a:rPr lang="en-US" dirty="0"/>
              <a:t>Follow-up: coordinate with RTGWG, mailing list, side meeting or </a:t>
            </a:r>
            <a:r>
              <a:rPr lang="en-US" dirty="0" err="1"/>
              <a:t>BoF?</a:t>
            </a:r>
            <a:endParaRPr lang="zh-CN" altLang="en-US" dirty="0" err="1"/>
          </a:p>
        </p:txBody>
      </p:sp>
      <p:sp>
        <p:nvSpPr>
          <p:cNvPr id="4" name="文本框 3"/>
          <p:cNvSpPr txBox="1"/>
          <p:nvPr/>
        </p:nvSpPr>
        <p:spPr>
          <a:xfrm>
            <a:off x="1546860" y="6449695"/>
            <a:ext cx="9072880" cy="337185"/>
          </a:xfrm>
          <a:prstGeom prst="rect">
            <a:avLst/>
          </a:prstGeom>
          <a:noFill/>
        </p:spPr>
        <p:txBody>
          <a:bodyPr wrap="square" rtlCol="0" anchor="t">
            <a:spAutoFit/>
          </a:bodyPr>
          <a:p>
            <a:pPr algn="ctr"/>
            <a:r>
              <a:rPr lang="en-US" sz="1600" dirty="0">
                <a:solidFill>
                  <a:schemeClr val="bg2">
                    <a:lumMod val="50000"/>
                  </a:schemeClr>
                </a:solidFill>
                <a:sym typeface="+mn-ea"/>
              </a:rPr>
              <a:t>IETF-122, Satellite IP Networks Side Meeting</a:t>
            </a:r>
            <a:endParaRPr lang="en-US" altLang="en-US" sz="1600" dirty="0">
              <a:solidFill>
                <a:schemeClr val="bg2">
                  <a:lumMod val="50000"/>
                </a:schemeClr>
              </a:solidFill>
              <a:sym typeface="+mn-ea"/>
            </a:endParaRPr>
          </a:p>
        </p:txBody>
      </p:sp>
    </p:spTree>
  </p:cSld>
  <p:clrMapOvr>
    <a:masterClrMapping/>
  </p:clrMapOvr>
</p:sld>
</file>

<file path=ppt/tags/tag1.xml><?xml version="1.0" encoding="utf-8"?>
<p:tagLst xmlns:p="http://schemas.openxmlformats.org/presentationml/2006/main">
  <p:tag name="TABLE_ENDDRAG_ORIGIN_RECT" val="913*419"/>
  <p:tag name="TABLE_ENDDRAG_RECT" val="26*73*913*41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4446</Words>
  <Application>WPS 演示</Application>
  <PresentationFormat>Widescreen</PresentationFormat>
  <Paragraphs>160</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vt:i4>
      </vt:variant>
    </vt:vector>
  </HeadingPairs>
  <TitlesOfParts>
    <vt:vector size="19" baseType="lpstr">
      <vt:lpstr>Arial</vt:lpstr>
      <vt:lpstr>宋体</vt:lpstr>
      <vt:lpstr>Wingdings</vt:lpstr>
      <vt:lpstr>Calibri</vt:lpstr>
      <vt:lpstr>MS PGothic</vt:lpstr>
      <vt:lpstr>Arial</vt:lpstr>
      <vt:lpstr>微软雅黑</vt:lpstr>
      <vt:lpstr>Calibri Light</vt:lpstr>
      <vt:lpstr>Arial Unicode MS</vt:lpstr>
      <vt:lpstr>等线</vt:lpstr>
      <vt:lpstr>Office Theme</vt:lpstr>
      <vt:lpstr>1_Office Theme</vt:lpstr>
      <vt:lpstr>Sidemeeting in IETF-121 @ Dublin, Ireland  Large-Scale Satellite IP Networks  Peng Liu &amp; Tianji Jiang  Nov. 07, 2024</vt:lpstr>
      <vt:lpstr>IETF Note Well https://www.ietf.org/about/note-well/</vt:lpstr>
      <vt:lpstr>Note to all</vt:lpstr>
      <vt:lpstr>Meeting Scope</vt:lpstr>
      <vt:lpstr>Agenda - IETF121 for reference</vt:lpstr>
      <vt:lpstr>Detailed Agenda</vt:lpstr>
      <vt:lpstr>Discussions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Satellite Networking Side Meeting IETF 116 Yokohama, Mar 27-31, 2023</dc:title>
  <dc:creator>Lin Han</dc:creator>
  <cp:lastModifiedBy>liupengyjy@hq.cmcc</cp:lastModifiedBy>
  <cp:revision>78</cp:revision>
  <dcterms:created xsi:type="dcterms:W3CDTF">2023-02-11T19:28:00Z</dcterms:created>
  <dcterms:modified xsi:type="dcterms:W3CDTF">2025-03-15T04:07:49Z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7151D6F91CF34B92BE3E09814E1A6703_13</vt:lpwstr>
  </property>
  <property fmtid="{D5CDD505-2E9C-101B-9397-08002B2CF9AE}" pid="3" name="KSOProductBuildVer">
    <vt:lpwstr>2052-12.8.2.18205</vt:lpwstr>
  </property>
</Properties>
</file>