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71" r:id="rId15"/>
    <p:sldId id="269" r:id="rId16"/>
    <p:sldId id="270" r:id="rId17"/>
    <p:sldId id="272" r:id="rId18"/>
    <p:sldId id="273" r:id="rId19"/>
    <p:sldId id="274" r:id="rId20"/>
    <p:sldId id="27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76D6FF"/>
    <a:srgbClr val="62CF3A"/>
    <a:srgbClr val="5DC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93FC6E-F597-314F-93F3-99062C36856E}" v="314" dt="2024-01-30T19:52:27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8"/>
    <p:restoredTop sz="94658"/>
  </p:normalViewPr>
  <p:slideViewPr>
    <p:cSldViewPr snapToGrid="0">
      <p:cViewPr varScale="1">
        <p:scale>
          <a:sx n="120" d="100"/>
          <a:sy n="120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8522-090F-D76F-018F-E71445847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88C83-51F1-870E-71DA-8F75E31ED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0910D-2B50-50CE-6B19-8CDE5C7F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95FB-6C17-A444-97E4-31EFF2866869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82D32-8853-7473-8997-1D4FA096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572B3-149D-A751-2450-F5B65037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CB0D-7033-8348-9EC8-ED03018D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1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0F18E-B915-9A9D-CEC9-BF225D9F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A5656-1DAC-CD04-BD27-7AE6BA24D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BADB0-6282-62E3-E13E-B5114427C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95FB-6C17-A444-97E4-31EFF2866869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60379-584D-F8E9-DF48-486D7BA3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C6061-DDCE-97F8-5DB6-3A9FA76EB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CB0D-7033-8348-9EC8-ED03018D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8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437E4-6E85-2AC3-244A-E805ACA7C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2AF0D-0564-4F28-D429-840924A7D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58BA3-0907-C36F-27DA-B7221F4B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95FB-6C17-A444-97E4-31EFF2866869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38571-9F49-5315-F7F8-89E1D785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BED9A-AE6B-3308-8FCC-3ECA22D7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CB0D-7033-8348-9EC8-ED03018D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4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CD5FF-0752-3A2C-93B4-920A1951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F1165-9FF6-E1BD-46C1-6A5E8283B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33275-B5CE-86FA-CB2C-A4D063A4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95FB-6C17-A444-97E4-31EFF2866869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49B74-1012-885E-5DCD-E06C588E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A5ED0-9013-64A9-BA5E-E20B65DA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CB0D-7033-8348-9EC8-ED03018D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0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4FA9-4D63-109A-7F5B-C28DD118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E93E4-6DD3-B2D4-2C33-015C8F41D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1C4CE-12E7-7B39-EA4E-4E780DDF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95FB-6C17-A444-97E4-31EFF2866869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8AD54-F98C-D516-83E8-71DA8D0C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0D240-D96B-7B44-1FBB-7F0D1351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CB0D-7033-8348-9EC8-ED03018D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2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03B1F-71B6-5A83-FF29-B8C0CA6C6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F5C67-13EE-1DF1-BA4E-A3D795338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F5DDC-98EF-4809-2EB3-49C5B19C5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99C83-A2CF-D2F9-3204-17C610F9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95FB-6C17-A444-97E4-31EFF2866869}" type="datetimeFigureOut">
              <a:rPr lang="en-US" smtClean="0"/>
              <a:t>3/7/25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362DF-8C76-A2A0-6305-D3E0960B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40D64-CCFF-4C3E-229F-7ECDEED9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CB0D-7033-8348-9EC8-ED03018D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76C99-4897-8B66-F888-46118C74B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C18DF-175C-E3F6-4927-2748324BE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A5CB2-ACBD-46B3-0505-D8729A813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54544-4E73-CBFC-AC6A-AC1DC9EC3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6A72E1-DF93-853E-2EDE-676688839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0DF08C-4618-12FE-210E-39174A16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95FB-6C17-A444-97E4-31EFF2866869}" type="datetimeFigureOut">
              <a:rPr lang="en-US" smtClean="0"/>
              <a:t>3/7/25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09608D-9527-3B09-D344-8DB43B44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884831-518B-C5AD-48F5-06641BC5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CB0D-7033-8348-9EC8-ED03018D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0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E830-3F79-CF3A-4C34-C29FCFB0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D68FA9-70DC-F9D4-DA86-0FB56A11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95FB-6C17-A444-97E4-31EFF2866869}" type="datetimeFigureOut">
              <a:rPr lang="en-US" smtClean="0"/>
              <a:t>3/7/25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C4C6B-F77E-A5EF-812B-F3456C1B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00D98-CF30-34F7-DCA6-E1BC1ED6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CB0D-7033-8348-9EC8-ED03018D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6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B842C7-2BA2-4736-CA4B-26469C3DA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95FB-6C17-A444-97E4-31EFF2866869}" type="datetimeFigureOut">
              <a:rPr lang="en-US" smtClean="0"/>
              <a:t>3/7/25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C1481-740C-E5F3-3A88-2F9F1695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55151-046D-95F7-938F-6FFA1EF9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CB0D-7033-8348-9EC8-ED03018D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0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11A9-A568-A26E-2BBB-6B797D99F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028BA-7BFA-EF32-4DAB-77615E181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197AD-DE31-DB70-DDF4-7042FBBCF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D7F40-31B6-25D6-445A-44CA0E1D2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95FB-6C17-A444-97E4-31EFF2866869}" type="datetimeFigureOut">
              <a:rPr lang="en-US" smtClean="0"/>
              <a:t>3/7/25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43E4E-0124-7FCF-F360-13A10668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5D9C8-EB5D-5F0E-635B-F17C69BF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CB0D-7033-8348-9EC8-ED03018D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7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5A76-F8EC-922D-7F3B-D9E6873A2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527187-ACF3-19AF-DB9E-DC1E73E6A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19A44-525A-ED77-8740-060A55E6A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18B8F-BD37-8AC3-E7F6-7CB56269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95FB-6C17-A444-97E4-31EFF2866869}" type="datetimeFigureOut">
              <a:rPr lang="en-US" smtClean="0"/>
              <a:t>3/7/25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46FC2-9CCE-1EF4-0960-EFF8A164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79629-CD38-362C-A2A8-10EE11C3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CB0D-7033-8348-9EC8-ED03018D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9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148D24-BAE8-614D-F7B2-73446D0BF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4AF2D-9596-CD3D-CF5F-C70A6634D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C1EDC-6FB7-514F-0F6C-939EF54A6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B495FB-6C17-A444-97E4-31EFF2866869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42679-AC90-04D8-8467-F0178667B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2579E-D640-4F2C-DFF4-FFCA3466A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79CB0D-7033-8348-9EC8-ED03018D68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493E5-BD65-6313-6E33-990BFE26878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45175" y="6560820"/>
            <a:ext cx="522288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Juniper Public</a:t>
            </a:r>
          </a:p>
        </p:txBody>
      </p:sp>
    </p:spTree>
    <p:extLst>
      <p:ext uri="{BB962C8B-B14F-4D97-AF65-F5344CB8AC3E}">
        <p14:creationId xmlns:p14="http://schemas.microsoft.com/office/powerpoint/2010/main" val="407180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li-arch-sat/" TargetMode="External"/><Relationship Id="rId2" Type="http://schemas.openxmlformats.org/officeDocument/2006/relationships/hyperlink" Target="mailto:tony.li@tony.l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9EAB-14ED-FDD2-28B2-94D4D4728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Routing Architecture for Satellite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419DA-50B8-E5AD-CBC8-100559C7B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Tony Li</a:t>
            </a:r>
          </a:p>
          <a:p>
            <a:r>
              <a:rPr lang="en-US" dirty="0"/>
              <a:t>Juniper Networks</a:t>
            </a:r>
          </a:p>
          <a:p>
            <a:r>
              <a:rPr lang="en-US" dirty="0">
                <a:hlinkClick r:id="rId2"/>
              </a:rPr>
              <a:t>tony.li@tony.li</a:t>
            </a:r>
            <a:endParaRPr lang="en-US" dirty="0"/>
          </a:p>
          <a:p>
            <a:r>
              <a:rPr lang="en-US" dirty="0">
                <a:hlinkClick r:id="rId3"/>
              </a:rPr>
              <a:t>draft-li-arch-sat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78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BCFEE9-77C7-1A61-B718-9887A3DC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06547-8FE1-FACC-3CD2-3C36FC9925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Wrap the planet in stripes</a:t>
            </a:r>
          </a:p>
          <a:p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3A223D-8513-0F82-6C20-723862349326}"/>
              </a:ext>
            </a:extLst>
          </p:cNvPr>
          <p:cNvSpPr/>
          <p:nvPr/>
        </p:nvSpPr>
        <p:spPr>
          <a:xfrm>
            <a:off x="6841475" y="1812769"/>
            <a:ext cx="3988106" cy="3991281"/>
          </a:xfrm>
          <a:prstGeom prst="ellipse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4</a:t>
            </a:r>
          </a:p>
        </p:txBody>
      </p:sp>
      <p:sp>
        <p:nvSpPr>
          <p:cNvPr id="9" name="Moon 8">
            <a:extLst>
              <a:ext uri="{FF2B5EF4-FFF2-40B4-BE49-F238E27FC236}">
                <a16:creationId xmlns:a16="http://schemas.microsoft.com/office/drawing/2014/main" id="{C1E53F74-8B6C-1658-88DE-A3AF98FBE0D2}"/>
              </a:ext>
            </a:extLst>
          </p:cNvPr>
          <p:cNvSpPr/>
          <p:nvPr/>
        </p:nvSpPr>
        <p:spPr>
          <a:xfrm>
            <a:off x="6841475" y="1812769"/>
            <a:ext cx="2054641" cy="3991281"/>
          </a:xfrm>
          <a:prstGeom prst="moon">
            <a:avLst>
              <a:gd name="adj" fmla="val 280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Moon 9">
            <a:extLst>
              <a:ext uri="{FF2B5EF4-FFF2-40B4-BE49-F238E27FC236}">
                <a16:creationId xmlns:a16="http://schemas.microsoft.com/office/drawing/2014/main" id="{504766E7-B09A-6CC8-7F5D-52B51CAF25A8}"/>
              </a:ext>
            </a:extLst>
          </p:cNvPr>
          <p:cNvSpPr/>
          <p:nvPr/>
        </p:nvSpPr>
        <p:spPr>
          <a:xfrm>
            <a:off x="7425369" y="1812769"/>
            <a:ext cx="1459730" cy="3991281"/>
          </a:xfrm>
          <a:prstGeom prst="moon">
            <a:avLst>
              <a:gd name="adj" fmla="val 41601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Moon 10">
            <a:extLst>
              <a:ext uri="{FF2B5EF4-FFF2-40B4-BE49-F238E27FC236}">
                <a16:creationId xmlns:a16="http://schemas.microsoft.com/office/drawing/2014/main" id="{37404E02-AD21-1CE9-2C7E-42FE3DC6BBE6}"/>
              </a:ext>
            </a:extLst>
          </p:cNvPr>
          <p:cNvSpPr/>
          <p:nvPr/>
        </p:nvSpPr>
        <p:spPr>
          <a:xfrm flipH="1">
            <a:off x="8767612" y="1812769"/>
            <a:ext cx="2054641" cy="3991281"/>
          </a:xfrm>
          <a:prstGeom prst="moon">
            <a:avLst>
              <a:gd name="adj" fmla="val 28016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" name="Moon 11">
            <a:extLst>
              <a:ext uri="{FF2B5EF4-FFF2-40B4-BE49-F238E27FC236}">
                <a16:creationId xmlns:a16="http://schemas.microsoft.com/office/drawing/2014/main" id="{93213B11-762C-ECC2-8FEC-E3E63858222C}"/>
              </a:ext>
            </a:extLst>
          </p:cNvPr>
          <p:cNvSpPr/>
          <p:nvPr/>
        </p:nvSpPr>
        <p:spPr>
          <a:xfrm flipH="1">
            <a:off x="8778618" y="1812769"/>
            <a:ext cx="1459730" cy="3991281"/>
          </a:xfrm>
          <a:prstGeom prst="moon">
            <a:avLst>
              <a:gd name="adj" fmla="val 41601"/>
            </a:avLst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Moon 12">
            <a:extLst>
              <a:ext uri="{FF2B5EF4-FFF2-40B4-BE49-F238E27FC236}">
                <a16:creationId xmlns:a16="http://schemas.microsoft.com/office/drawing/2014/main" id="{A65C7948-8DF0-3E91-3E45-83C54870C08F}"/>
              </a:ext>
            </a:extLst>
          </p:cNvPr>
          <p:cNvSpPr/>
          <p:nvPr/>
        </p:nvSpPr>
        <p:spPr>
          <a:xfrm>
            <a:off x="7956943" y="1812769"/>
            <a:ext cx="948352" cy="3991281"/>
          </a:xfrm>
          <a:prstGeom prst="moon">
            <a:avLst>
              <a:gd name="adj" fmla="val 87500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35325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3C70-C8D8-3EED-9091-D4A929D1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CB8E1-B32D-196E-D9F2-9C93A4B571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New extension to IS-IS</a:t>
            </a:r>
          </a:p>
          <a:p>
            <a:r>
              <a:rPr lang="en-US" dirty="0"/>
              <a:t>Allows us to abstract an entire level 1 area as a single node at level 2</a:t>
            </a:r>
          </a:p>
          <a:p>
            <a:r>
              <a:rPr lang="en-US" dirty="0"/>
              <a:t>Drastic improvement to scalability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FB68252-990A-C72F-165E-C37F9CD6592E}"/>
              </a:ext>
            </a:extLst>
          </p:cNvPr>
          <p:cNvGrpSpPr/>
          <p:nvPr/>
        </p:nvGrpSpPr>
        <p:grpSpPr>
          <a:xfrm>
            <a:off x="5923005" y="1389534"/>
            <a:ext cx="6641756" cy="4249523"/>
            <a:chOff x="5923005" y="1389534"/>
            <a:chExt cx="6641756" cy="4249523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876DA45D-F8F4-6088-2AB0-F22969079B9B}"/>
                </a:ext>
              </a:extLst>
            </p:cNvPr>
            <p:cNvSpPr/>
            <p:nvPr/>
          </p:nvSpPr>
          <p:spPr>
            <a:xfrm>
              <a:off x="5923005" y="1389534"/>
              <a:ext cx="3496962" cy="2150076"/>
            </a:xfrm>
            <a:prstGeom prst="cloud">
              <a:avLst/>
            </a:prstGeom>
            <a:solidFill>
              <a:srgbClr val="62CF3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Area 1</a:t>
              </a:r>
            </a:p>
          </p:txBody>
        </p:sp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81F05FC8-B455-102A-FC3A-679A82320DC6}"/>
                </a:ext>
              </a:extLst>
            </p:cNvPr>
            <p:cNvSpPr/>
            <p:nvPr/>
          </p:nvSpPr>
          <p:spPr>
            <a:xfrm>
              <a:off x="6096000" y="3488981"/>
              <a:ext cx="3496962" cy="2150076"/>
            </a:xfrm>
            <a:prstGeom prst="cloud">
              <a:avLst/>
            </a:prstGeom>
            <a:solidFill>
              <a:srgbClr val="62CF3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Area 2</a:t>
              </a:r>
            </a:p>
          </p:txBody>
        </p:sp>
        <p:sp>
          <p:nvSpPr>
            <p:cNvPr id="7" name="Cloud 6">
              <a:extLst>
                <a:ext uri="{FF2B5EF4-FFF2-40B4-BE49-F238E27FC236}">
                  <a16:creationId xmlns:a16="http://schemas.microsoft.com/office/drawing/2014/main" id="{4D0E6C7E-8CFF-E46E-D8A9-7713641DCAEA}"/>
                </a:ext>
              </a:extLst>
            </p:cNvPr>
            <p:cNvSpPr/>
            <p:nvPr/>
          </p:nvSpPr>
          <p:spPr>
            <a:xfrm>
              <a:off x="9067799" y="2098353"/>
              <a:ext cx="3496962" cy="2150076"/>
            </a:xfrm>
            <a:prstGeom prst="cloud">
              <a:avLst/>
            </a:prstGeom>
            <a:solidFill>
              <a:srgbClr val="62CF3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           Area 3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B01C30-AF92-C2B3-3C5A-C1F731053D75}"/>
              </a:ext>
            </a:extLst>
          </p:cNvPr>
          <p:cNvGrpSpPr/>
          <p:nvPr/>
        </p:nvGrpSpPr>
        <p:grpSpPr>
          <a:xfrm>
            <a:off x="6993924" y="2174789"/>
            <a:ext cx="4405183" cy="2846430"/>
            <a:chOff x="6993924" y="2174789"/>
            <a:chExt cx="4405183" cy="284643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E11030-208E-A61F-52A1-EB1640976986}"/>
                </a:ext>
              </a:extLst>
            </p:cNvPr>
            <p:cNvSpPr/>
            <p:nvPr/>
          </p:nvSpPr>
          <p:spPr>
            <a:xfrm>
              <a:off x="6993924" y="2174789"/>
              <a:ext cx="914400" cy="914400"/>
            </a:xfrm>
            <a:prstGeom prst="ellipse">
              <a:avLst/>
            </a:prstGeom>
            <a:solidFill>
              <a:srgbClr val="62CF3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Area 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E70D0B2-4801-DE95-9102-01E04EEEAC89}"/>
                </a:ext>
              </a:extLst>
            </p:cNvPr>
            <p:cNvSpPr/>
            <p:nvPr/>
          </p:nvSpPr>
          <p:spPr>
            <a:xfrm>
              <a:off x="7214286" y="4106819"/>
              <a:ext cx="914400" cy="914400"/>
            </a:xfrm>
            <a:prstGeom prst="ellipse">
              <a:avLst/>
            </a:prstGeom>
            <a:solidFill>
              <a:srgbClr val="62CF3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Area 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D924A2-5D02-147D-E23C-8E537FE009DB}"/>
                </a:ext>
              </a:extLst>
            </p:cNvPr>
            <p:cNvSpPr/>
            <p:nvPr/>
          </p:nvSpPr>
          <p:spPr>
            <a:xfrm>
              <a:off x="10484707" y="2716191"/>
              <a:ext cx="914400" cy="914400"/>
            </a:xfrm>
            <a:prstGeom prst="ellipse">
              <a:avLst/>
            </a:prstGeom>
            <a:solidFill>
              <a:srgbClr val="62CF3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Area 3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966443C-5ED7-048A-3534-EBEA5A5FF3D2}"/>
                </a:ext>
              </a:extLst>
            </p:cNvPr>
            <p:cNvCxnSpPr>
              <a:cxnSpLocks/>
              <a:stCxn id="12" idx="3"/>
              <a:endCxn id="11" idx="6"/>
            </p:cNvCxnSpPr>
            <p:nvPr/>
          </p:nvCxnSpPr>
          <p:spPr>
            <a:xfrm flipH="1">
              <a:off x="8128686" y="3496680"/>
              <a:ext cx="2489932" cy="106733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8F33B62-E52C-1B13-B18D-01E0955767F4}"/>
                </a:ext>
              </a:extLst>
            </p:cNvPr>
            <p:cNvCxnSpPr>
              <a:cxnSpLocks/>
              <a:stCxn id="12" idx="1"/>
              <a:endCxn id="10" idx="6"/>
            </p:cNvCxnSpPr>
            <p:nvPr/>
          </p:nvCxnSpPr>
          <p:spPr>
            <a:xfrm flipH="1" flipV="1">
              <a:off x="7908324" y="2631989"/>
              <a:ext cx="2710294" cy="21811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1FA4CFA-2A94-9D67-441A-380A10721A1A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7451124" y="3089189"/>
              <a:ext cx="220362" cy="101763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116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7320-9431-C1DF-0F23-CB34E7264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149" y="365125"/>
            <a:ext cx="10515600" cy="1325563"/>
          </a:xfrm>
        </p:spPr>
        <p:txBody>
          <a:bodyPr/>
          <a:lstStyle/>
          <a:p>
            <a:r>
              <a:rPr lang="en-US" dirty="0"/>
              <a:t>Topology with Area 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45A59-B9A3-C717-62E3-2562BCD7DD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Level 2 routing now scales linearly with the number of areas</a:t>
            </a:r>
          </a:p>
          <a:p>
            <a:r>
              <a:rPr lang="en-US" dirty="0"/>
              <a:t>More level 2 connectivity is possible and doesn’t affect scalability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2856E8D-8A64-FA46-7E43-493840E3295C}"/>
              </a:ext>
            </a:extLst>
          </p:cNvPr>
          <p:cNvGrpSpPr/>
          <p:nvPr/>
        </p:nvGrpSpPr>
        <p:grpSpPr>
          <a:xfrm>
            <a:off x="5776650" y="2815752"/>
            <a:ext cx="2900584" cy="2637623"/>
            <a:chOff x="6162238" y="2507277"/>
            <a:chExt cx="2900584" cy="263762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09A21A3-5878-833C-E1C4-A7B9EA849FFE}"/>
                </a:ext>
              </a:extLst>
            </p:cNvPr>
            <p:cNvSpPr/>
            <p:nvPr/>
          </p:nvSpPr>
          <p:spPr>
            <a:xfrm>
              <a:off x="6162238" y="2507277"/>
              <a:ext cx="914400" cy="914400"/>
            </a:xfrm>
            <a:prstGeom prst="ellipse">
              <a:avLst/>
            </a:prstGeom>
            <a:solidFill>
              <a:srgbClr val="62CF3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Area 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EF10FB2-EAB1-AD46-BEDB-9F0D6485A113}"/>
                </a:ext>
              </a:extLst>
            </p:cNvPr>
            <p:cNvSpPr/>
            <p:nvPr/>
          </p:nvSpPr>
          <p:spPr>
            <a:xfrm>
              <a:off x="7155330" y="3368888"/>
              <a:ext cx="914400" cy="914400"/>
            </a:xfrm>
            <a:prstGeom prst="ellipse">
              <a:avLst/>
            </a:prstGeom>
            <a:solidFill>
              <a:srgbClr val="62CF3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Area 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C99292-DA6D-87B8-1294-0830172259E3}"/>
                </a:ext>
              </a:extLst>
            </p:cNvPr>
            <p:cNvSpPr/>
            <p:nvPr/>
          </p:nvSpPr>
          <p:spPr>
            <a:xfrm>
              <a:off x="8148422" y="4230500"/>
              <a:ext cx="914400" cy="914400"/>
            </a:xfrm>
            <a:prstGeom prst="ellipse">
              <a:avLst/>
            </a:prstGeom>
            <a:solidFill>
              <a:srgbClr val="62CF3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Area 3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F71B6BB-4451-3704-B553-DAB8BCE9A884}"/>
                </a:ext>
              </a:extLst>
            </p:cNvPr>
            <p:cNvCxnSpPr>
              <a:cxnSpLocks/>
              <a:stCxn id="7" idx="5"/>
              <a:endCxn id="8" idx="1"/>
            </p:cNvCxnSpPr>
            <p:nvPr/>
          </p:nvCxnSpPr>
          <p:spPr>
            <a:xfrm>
              <a:off x="6942727" y="3287766"/>
              <a:ext cx="346514" cy="21503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AA0227E-2BB2-2803-BE96-EED755222C32}"/>
                </a:ext>
              </a:extLst>
            </p:cNvPr>
            <p:cNvCxnSpPr>
              <a:cxnSpLocks/>
              <a:stCxn id="9" idx="1"/>
              <a:endCxn id="8" idx="5"/>
            </p:cNvCxnSpPr>
            <p:nvPr/>
          </p:nvCxnSpPr>
          <p:spPr>
            <a:xfrm flipH="1" flipV="1">
              <a:off x="7935819" y="4149377"/>
              <a:ext cx="346514" cy="215034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AD48EFA-14CD-97DE-A3C4-2024361D7000}"/>
              </a:ext>
            </a:extLst>
          </p:cNvPr>
          <p:cNvGrpSpPr/>
          <p:nvPr/>
        </p:nvGrpSpPr>
        <p:grpSpPr>
          <a:xfrm flipH="1">
            <a:off x="9091030" y="2815752"/>
            <a:ext cx="2900584" cy="2637623"/>
            <a:chOff x="6162238" y="2507277"/>
            <a:chExt cx="2900584" cy="263762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62F73B5-20C0-790E-C020-9623DDA86BBC}"/>
                </a:ext>
              </a:extLst>
            </p:cNvPr>
            <p:cNvSpPr/>
            <p:nvPr/>
          </p:nvSpPr>
          <p:spPr>
            <a:xfrm>
              <a:off x="6162238" y="2507277"/>
              <a:ext cx="914400" cy="914400"/>
            </a:xfrm>
            <a:prstGeom prst="ellipse">
              <a:avLst/>
            </a:prstGeom>
            <a:solidFill>
              <a:srgbClr val="62CF3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Area 6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5D2C8F1-8924-4AF0-1765-A3680B8BA79C}"/>
                </a:ext>
              </a:extLst>
            </p:cNvPr>
            <p:cNvSpPr/>
            <p:nvPr/>
          </p:nvSpPr>
          <p:spPr>
            <a:xfrm>
              <a:off x="7155330" y="3368888"/>
              <a:ext cx="914400" cy="914400"/>
            </a:xfrm>
            <a:prstGeom prst="ellipse">
              <a:avLst/>
            </a:prstGeom>
            <a:solidFill>
              <a:srgbClr val="62CF3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Area 5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6A770AA-2869-9410-91B3-48A961AE765E}"/>
                </a:ext>
              </a:extLst>
            </p:cNvPr>
            <p:cNvSpPr/>
            <p:nvPr/>
          </p:nvSpPr>
          <p:spPr>
            <a:xfrm>
              <a:off x="8148422" y="4230500"/>
              <a:ext cx="914400" cy="914400"/>
            </a:xfrm>
            <a:prstGeom prst="ellipse">
              <a:avLst/>
            </a:prstGeom>
            <a:solidFill>
              <a:srgbClr val="62CF3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Area 4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754845-0D2D-5009-D2BA-F0954C32A53D}"/>
                </a:ext>
              </a:extLst>
            </p:cNvPr>
            <p:cNvCxnSpPr>
              <a:cxnSpLocks/>
              <a:stCxn id="31" idx="5"/>
              <a:endCxn id="32" idx="1"/>
            </p:cNvCxnSpPr>
            <p:nvPr/>
          </p:nvCxnSpPr>
          <p:spPr>
            <a:xfrm>
              <a:off x="6942727" y="3287766"/>
              <a:ext cx="346514" cy="21503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35524C-6A2E-77DB-37BB-FDE1B6EE61E7}"/>
                </a:ext>
              </a:extLst>
            </p:cNvPr>
            <p:cNvCxnSpPr>
              <a:cxnSpLocks/>
              <a:stCxn id="33" idx="1"/>
              <a:endCxn id="32" idx="5"/>
            </p:cNvCxnSpPr>
            <p:nvPr/>
          </p:nvCxnSpPr>
          <p:spPr>
            <a:xfrm flipH="1" flipV="1">
              <a:off x="7935819" y="4149377"/>
              <a:ext cx="346514" cy="215034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F01C7C1-A63C-9771-8FC9-E5D2C82987AC}"/>
              </a:ext>
            </a:extLst>
          </p:cNvPr>
          <p:cNvCxnSpPr>
            <a:cxnSpLocks/>
            <a:stCxn id="33" idx="6"/>
            <a:endCxn id="9" idx="6"/>
          </p:cNvCxnSpPr>
          <p:nvPr/>
        </p:nvCxnSpPr>
        <p:spPr>
          <a:xfrm flipH="1">
            <a:off x="8677234" y="4996175"/>
            <a:ext cx="413796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rc 38">
            <a:extLst>
              <a:ext uri="{FF2B5EF4-FFF2-40B4-BE49-F238E27FC236}">
                <a16:creationId xmlns:a16="http://schemas.microsoft.com/office/drawing/2014/main" id="{2EBC6DFF-D378-84CF-8D8F-38A7DE60F88E}"/>
              </a:ext>
            </a:extLst>
          </p:cNvPr>
          <p:cNvSpPr/>
          <p:nvPr/>
        </p:nvSpPr>
        <p:spPr>
          <a:xfrm>
            <a:off x="6223636" y="1534547"/>
            <a:ext cx="5317727" cy="2547223"/>
          </a:xfrm>
          <a:prstGeom prst="arc">
            <a:avLst/>
          </a:prstGeom>
          <a:ln w="4127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3CD83F56-585B-A158-8A42-A89DE36AA84C}"/>
              </a:ext>
            </a:extLst>
          </p:cNvPr>
          <p:cNvSpPr/>
          <p:nvPr/>
        </p:nvSpPr>
        <p:spPr>
          <a:xfrm flipH="1">
            <a:off x="6265866" y="1543726"/>
            <a:ext cx="5317727" cy="2547223"/>
          </a:xfrm>
          <a:prstGeom prst="arc">
            <a:avLst/>
          </a:prstGeom>
          <a:ln w="4127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40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DB9D9-28D8-82BF-21FE-D672B141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D834A-2476-6CD9-95E8-8CC6C19815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Links are not free</a:t>
            </a:r>
          </a:p>
          <a:p>
            <a:r>
              <a:rPr lang="en-US" dirty="0"/>
              <a:t>Network capacity is limited</a:t>
            </a:r>
          </a:p>
          <a:p>
            <a:r>
              <a:rPr lang="en-US" dirty="0"/>
              <a:t>Traffic engineering maps demand onto available capacity</a:t>
            </a:r>
          </a:p>
          <a:p>
            <a:r>
              <a:rPr lang="en-US" dirty="0"/>
              <a:t>A gateway manages link bandwidth in its region</a:t>
            </a:r>
          </a:p>
          <a:p>
            <a:r>
              <a:rPr lang="en-US" dirty="0"/>
              <a:t>For this, Segment Routing (SR-MPLS) seems appropriate</a:t>
            </a:r>
          </a:p>
        </p:txBody>
      </p:sp>
      <p:pic>
        <p:nvPicPr>
          <p:cNvPr id="5" name="Graphic 4" descr="Satellite outline">
            <a:extLst>
              <a:ext uri="{FF2B5EF4-FFF2-40B4-BE49-F238E27FC236}">
                <a16:creationId xmlns:a16="http://schemas.microsoft.com/office/drawing/2014/main" id="{739A512C-894C-8516-F4CC-0FE5FDFE9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2690" y="1085161"/>
            <a:ext cx="523302" cy="523302"/>
          </a:xfrm>
          <a:prstGeom prst="rect">
            <a:avLst/>
          </a:prstGeom>
        </p:spPr>
      </p:pic>
      <p:pic>
        <p:nvPicPr>
          <p:cNvPr id="6" name="Graphic 5" descr="Satellite dish outline">
            <a:extLst>
              <a:ext uri="{FF2B5EF4-FFF2-40B4-BE49-F238E27FC236}">
                <a16:creationId xmlns:a16="http://schemas.microsoft.com/office/drawing/2014/main" id="{749D433C-70A5-0AB1-FC2C-98CAF20DA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904250" y="2561422"/>
            <a:ext cx="914400" cy="914400"/>
          </a:xfrm>
          <a:prstGeom prst="rect">
            <a:avLst/>
          </a:prstGeom>
        </p:spPr>
      </p:pic>
      <p:pic>
        <p:nvPicPr>
          <p:cNvPr id="7" name="Graphic 6" descr="Satellite outline">
            <a:extLst>
              <a:ext uri="{FF2B5EF4-FFF2-40B4-BE49-F238E27FC236}">
                <a16:creationId xmlns:a16="http://schemas.microsoft.com/office/drawing/2014/main" id="{91497B5A-9AA0-7AC0-6C74-3A86B6022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2149" y="504604"/>
            <a:ext cx="523302" cy="523302"/>
          </a:xfrm>
          <a:prstGeom prst="rect">
            <a:avLst/>
          </a:prstGeom>
        </p:spPr>
      </p:pic>
      <p:pic>
        <p:nvPicPr>
          <p:cNvPr id="8" name="Graphic 7" descr="Satellite outline">
            <a:extLst>
              <a:ext uri="{FF2B5EF4-FFF2-40B4-BE49-F238E27FC236}">
                <a16:creationId xmlns:a16="http://schemas.microsoft.com/office/drawing/2014/main" id="{62294F24-F74A-A85D-118E-2C110FA94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38148" y="4485701"/>
            <a:ext cx="523302" cy="523302"/>
          </a:xfrm>
          <a:prstGeom prst="rect">
            <a:avLst/>
          </a:prstGeom>
        </p:spPr>
      </p:pic>
      <p:pic>
        <p:nvPicPr>
          <p:cNvPr id="9" name="Graphic 8" descr="Satellite outline">
            <a:extLst>
              <a:ext uri="{FF2B5EF4-FFF2-40B4-BE49-F238E27FC236}">
                <a16:creationId xmlns:a16="http://schemas.microsoft.com/office/drawing/2014/main" id="{218B3116-D4C4-B573-B8CA-34C5FD314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8526" y="2429735"/>
            <a:ext cx="523302" cy="523302"/>
          </a:xfrm>
          <a:prstGeom prst="rect">
            <a:avLst/>
          </a:prstGeom>
        </p:spPr>
      </p:pic>
      <p:pic>
        <p:nvPicPr>
          <p:cNvPr id="10" name="Graphic 9" descr="Satellite outline">
            <a:extLst>
              <a:ext uri="{FF2B5EF4-FFF2-40B4-BE49-F238E27FC236}">
                <a16:creationId xmlns:a16="http://schemas.microsoft.com/office/drawing/2014/main" id="{B5B45720-B794-C53A-2C69-09ED12AA6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0343" y="2971800"/>
            <a:ext cx="523302" cy="523302"/>
          </a:xfrm>
          <a:prstGeom prst="rect">
            <a:avLst/>
          </a:prstGeom>
        </p:spPr>
      </p:pic>
      <p:pic>
        <p:nvPicPr>
          <p:cNvPr id="11" name="Graphic 10" descr="Satellite dish outline">
            <a:extLst>
              <a:ext uri="{FF2B5EF4-FFF2-40B4-BE49-F238E27FC236}">
                <a16:creationId xmlns:a16="http://schemas.microsoft.com/office/drawing/2014/main" id="{30339CB0-3261-A64E-51AD-1CC70CD85A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85578" y="4821715"/>
            <a:ext cx="336933" cy="374575"/>
          </a:xfrm>
          <a:prstGeom prst="rect">
            <a:avLst/>
          </a:prstGeom>
        </p:spPr>
      </p:pic>
      <p:pic>
        <p:nvPicPr>
          <p:cNvPr id="12" name="Graphic 11" descr="Satellite dish outline">
            <a:extLst>
              <a:ext uri="{FF2B5EF4-FFF2-40B4-BE49-F238E27FC236}">
                <a16:creationId xmlns:a16="http://schemas.microsoft.com/office/drawing/2014/main" id="{C0E5A133-E44F-E10A-73EC-3DEC32021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81717" y="5398264"/>
            <a:ext cx="336933" cy="374575"/>
          </a:xfrm>
          <a:prstGeom prst="rect">
            <a:avLst/>
          </a:prstGeom>
        </p:spPr>
      </p:pic>
      <p:pic>
        <p:nvPicPr>
          <p:cNvPr id="13" name="Graphic 12" descr="Satellite dish outline">
            <a:extLst>
              <a:ext uri="{FF2B5EF4-FFF2-40B4-BE49-F238E27FC236}">
                <a16:creationId xmlns:a16="http://schemas.microsoft.com/office/drawing/2014/main" id="{9E53EB36-1F72-2721-A369-39BBFC331A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0176" y="1252250"/>
            <a:ext cx="336933" cy="374575"/>
          </a:xfrm>
          <a:prstGeom prst="rect">
            <a:avLst/>
          </a:prstGeom>
        </p:spPr>
      </p:pic>
      <p:pic>
        <p:nvPicPr>
          <p:cNvPr id="14" name="Graphic 13" descr="Satellite dish outline">
            <a:extLst>
              <a:ext uri="{FF2B5EF4-FFF2-40B4-BE49-F238E27FC236}">
                <a16:creationId xmlns:a16="http://schemas.microsoft.com/office/drawing/2014/main" id="{FB8C8ABF-0751-3B75-F097-D35B436E5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77087" y="4111126"/>
            <a:ext cx="336933" cy="37457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F68798F-1C0F-D01F-21D9-A8B35FE3B2BD}"/>
              </a:ext>
            </a:extLst>
          </p:cNvPr>
          <p:cNvGrpSpPr/>
          <p:nvPr/>
        </p:nvGrpSpPr>
        <p:grpSpPr>
          <a:xfrm rot="5400000">
            <a:off x="7996904" y="1710260"/>
            <a:ext cx="940581" cy="1156853"/>
            <a:chOff x="5900351" y="2672598"/>
            <a:chExt cx="1458612" cy="236706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87C3081-C99D-A3DA-C95F-4C3698A90630}"/>
                </a:ext>
              </a:extLst>
            </p:cNvPr>
            <p:cNvCxnSpPr>
              <a:cxnSpLocks/>
            </p:cNvCxnSpPr>
            <p:nvPr/>
          </p:nvCxnSpPr>
          <p:spPr>
            <a:xfrm>
              <a:off x="5900351" y="2672598"/>
              <a:ext cx="966916" cy="118888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EDD125C-567E-2FB7-989D-CF2AF6EE31EB}"/>
                </a:ext>
              </a:extLst>
            </p:cNvPr>
            <p:cNvCxnSpPr>
              <a:cxnSpLocks/>
            </p:cNvCxnSpPr>
            <p:nvPr/>
          </p:nvCxnSpPr>
          <p:spPr>
            <a:xfrm>
              <a:off x="6262816" y="3741908"/>
              <a:ext cx="604451" cy="11957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0B84AC-6484-AF58-D0A2-7BCC68F72A65}"/>
                </a:ext>
              </a:extLst>
            </p:cNvPr>
            <p:cNvCxnSpPr>
              <a:cxnSpLocks/>
            </p:cNvCxnSpPr>
            <p:nvPr/>
          </p:nvCxnSpPr>
          <p:spPr>
            <a:xfrm>
              <a:off x="6262816" y="3741908"/>
              <a:ext cx="1096147" cy="129775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E23F2E-07B8-459C-6866-3847A1E84EF2}"/>
              </a:ext>
            </a:extLst>
          </p:cNvPr>
          <p:cNvGrpSpPr/>
          <p:nvPr/>
        </p:nvGrpSpPr>
        <p:grpSpPr>
          <a:xfrm rot="5400000">
            <a:off x="9648978" y="3125315"/>
            <a:ext cx="940581" cy="1156853"/>
            <a:chOff x="5900351" y="2672598"/>
            <a:chExt cx="1458612" cy="2367069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035AAD0-594A-412E-4737-49C9756B8E30}"/>
                </a:ext>
              </a:extLst>
            </p:cNvPr>
            <p:cNvCxnSpPr>
              <a:cxnSpLocks/>
            </p:cNvCxnSpPr>
            <p:nvPr/>
          </p:nvCxnSpPr>
          <p:spPr>
            <a:xfrm>
              <a:off x="5900351" y="2672598"/>
              <a:ext cx="966916" cy="118888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9D93289-DD7A-259F-4FFE-34AE907BBDB1}"/>
                </a:ext>
              </a:extLst>
            </p:cNvPr>
            <p:cNvCxnSpPr>
              <a:cxnSpLocks/>
            </p:cNvCxnSpPr>
            <p:nvPr/>
          </p:nvCxnSpPr>
          <p:spPr>
            <a:xfrm>
              <a:off x="6262816" y="3741908"/>
              <a:ext cx="604451" cy="11957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CF29575-47CE-D247-ABA7-559FE6FB97EF}"/>
                </a:ext>
              </a:extLst>
            </p:cNvPr>
            <p:cNvCxnSpPr>
              <a:cxnSpLocks/>
            </p:cNvCxnSpPr>
            <p:nvPr/>
          </p:nvCxnSpPr>
          <p:spPr>
            <a:xfrm>
              <a:off x="6262816" y="3741908"/>
              <a:ext cx="1096147" cy="129775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FD4591-F642-D649-8111-47ED1FF210D4}"/>
              </a:ext>
            </a:extLst>
          </p:cNvPr>
          <p:cNvGrpSpPr/>
          <p:nvPr/>
        </p:nvGrpSpPr>
        <p:grpSpPr>
          <a:xfrm rot="10800000">
            <a:off x="7811675" y="3495102"/>
            <a:ext cx="940581" cy="1156853"/>
            <a:chOff x="5900351" y="2672598"/>
            <a:chExt cx="1458612" cy="2367069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8C4E502-E9E7-26E2-003B-AF5139279139}"/>
                </a:ext>
              </a:extLst>
            </p:cNvPr>
            <p:cNvCxnSpPr>
              <a:cxnSpLocks/>
            </p:cNvCxnSpPr>
            <p:nvPr/>
          </p:nvCxnSpPr>
          <p:spPr>
            <a:xfrm>
              <a:off x="5900351" y="2672598"/>
              <a:ext cx="966916" cy="118888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0698475-80AF-3F27-1565-5C9E0CB2E40F}"/>
                </a:ext>
              </a:extLst>
            </p:cNvPr>
            <p:cNvCxnSpPr>
              <a:cxnSpLocks/>
            </p:cNvCxnSpPr>
            <p:nvPr/>
          </p:nvCxnSpPr>
          <p:spPr>
            <a:xfrm>
              <a:off x="6262816" y="3741908"/>
              <a:ext cx="604451" cy="11957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009BA8A-D0C1-D790-4693-002C81D9DBF3}"/>
                </a:ext>
              </a:extLst>
            </p:cNvPr>
            <p:cNvCxnSpPr>
              <a:cxnSpLocks/>
            </p:cNvCxnSpPr>
            <p:nvPr/>
          </p:nvCxnSpPr>
          <p:spPr>
            <a:xfrm>
              <a:off x="6262816" y="3741908"/>
              <a:ext cx="1096147" cy="129775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C0B2CD9-3BBE-DA15-5435-374754F19CB6}"/>
              </a:ext>
            </a:extLst>
          </p:cNvPr>
          <p:cNvGrpSpPr/>
          <p:nvPr/>
        </p:nvGrpSpPr>
        <p:grpSpPr>
          <a:xfrm rot="6579189">
            <a:off x="10121115" y="574700"/>
            <a:ext cx="686492" cy="1126142"/>
            <a:chOff x="5900351" y="2672598"/>
            <a:chExt cx="1458612" cy="2367069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DB63DFF-05DA-7CFA-B6A4-07573B1135FF}"/>
                </a:ext>
              </a:extLst>
            </p:cNvPr>
            <p:cNvCxnSpPr>
              <a:cxnSpLocks/>
            </p:cNvCxnSpPr>
            <p:nvPr/>
          </p:nvCxnSpPr>
          <p:spPr>
            <a:xfrm>
              <a:off x="5900351" y="2672598"/>
              <a:ext cx="966916" cy="118888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54B1EEB-5D1E-637A-CC55-A12BF71E8897}"/>
                </a:ext>
              </a:extLst>
            </p:cNvPr>
            <p:cNvCxnSpPr>
              <a:cxnSpLocks/>
            </p:cNvCxnSpPr>
            <p:nvPr/>
          </p:nvCxnSpPr>
          <p:spPr>
            <a:xfrm>
              <a:off x="6262816" y="3741908"/>
              <a:ext cx="604451" cy="11957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4E15E9C-6FEF-6009-27AD-6A1F0B09FFCE}"/>
                </a:ext>
              </a:extLst>
            </p:cNvPr>
            <p:cNvCxnSpPr>
              <a:cxnSpLocks/>
            </p:cNvCxnSpPr>
            <p:nvPr/>
          </p:nvCxnSpPr>
          <p:spPr>
            <a:xfrm>
              <a:off x="6262816" y="3741908"/>
              <a:ext cx="1096147" cy="129775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0360668-83C6-8180-49DC-8C8BA10220F4}"/>
              </a:ext>
            </a:extLst>
          </p:cNvPr>
          <p:cNvGrpSpPr/>
          <p:nvPr/>
        </p:nvGrpSpPr>
        <p:grpSpPr>
          <a:xfrm rot="3036250">
            <a:off x="11006835" y="1174670"/>
            <a:ext cx="538179" cy="1098537"/>
            <a:chOff x="5900351" y="2672598"/>
            <a:chExt cx="1458612" cy="2367069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C2186E2-9D87-5C57-2E62-5A7FCE4E7119}"/>
                </a:ext>
              </a:extLst>
            </p:cNvPr>
            <p:cNvCxnSpPr>
              <a:cxnSpLocks/>
            </p:cNvCxnSpPr>
            <p:nvPr/>
          </p:nvCxnSpPr>
          <p:spPr>
            <a:xfrm>
              <a:off x="5900351" y="2672598"/>
              <a:ext cx="966916" cy="118888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99B07BD-0E37-1726-CC78-AB1F45C60E7B}"/>
                </a:ext>
              </a:extLst>
            </p:cNvPr>
            <p:cNvCxnSpPr>
              <a:cxnSpLocks/>
            </p:cNvCxnSpPr>
            <p:nvPr/>
          </p:nvCxnSpPr>
          <p:spPr>
            <a:xfrm>
              <a:off x="6262816" y="3741908"/>
              <a:ext cx="604451" cy="11957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586EFBF-BC23-9F54-DDD2-901F0BE7FE46}"/>
                </a:ext>
              </a:extLst>
            </p:cNvPr>
            <p:cNvCxnSpPr>
              <a:cxnSpLocks/>
            </p:cNvCxnSpPr>
            <p:nvPr/>
          </p:nvCxnSpPr>
          <p:spPr>
            <a:xfrm>
              <a:off x="6262816" y="3741908"/>
              <a:ext cx="1096147" cy="129775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0B6F140-101E-22EF-2BEB-1D8596DD4EB0}"/>
              </a:ext>
            </a:extLst>
          </p:cNvPr>
          <p:cNvGrpSpPr/>
          <p:nvPr/>
        </p:nvGrpSpPr>
        <p:grpSpPr>
          <a:xfrm rot="10800000">
            <a:off x="9787418" y="1626621"/>
            <a:ext cx="825965" cy="1030074"/>
            <a:chOff x="5900351" y="2672598"/>
            <a:chExt cx="1458612" cy="236706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3BCFC82-B22A-AE07-8090-2B463CB0B1AB}"/>
                </a:ext>
              </a:extLst>
            </p:cNvPr>
            <p:cNvCxnSpPr>
              <a:cxnSpLocks/>
            </p:cNvCxnSpPr>
            <p:nvPr/>
          </p:nvCxnSpPr>
          <p:spPr>
            <a:xfrm>
              <a:off x="5900351" y="2672598"/>
              <a:ext cx="966916" cy="118888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06D5741-22DB-4E4F-0EFB-F7BC9AE2872D}"/>
                </a:ext>
              </a:extLst>
            </p:cNvPr>
            <p:cNvCxnSpPr>
              <a:cxnSpLocks/>
            </p:cNvCxnSpPr>
            <p:nvPr/>
          </p:nvCxnSpPr>
          <p:spPr>
            <a:xfrm>
              <a:off x="6262816" y="3741908"/>
              <a:ext cx="604451" cy="11957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1EEE2D2-9248-C67D-F77C-9DAC112BE7E0}"/>
                </a:ext>
              </a:extLst>
            </p:cNvPr>
            <p:cNvCxnSpPr>
              <a:cxnSpLocks/>
            </p:cNvCxnSpPr>
            <p:nvPr/>
          </p:nvCxnSpPr>
          <p:spPr>
            <a:xfrm>
              <a:off x="6262816" y="3741908"/>
              <a:ext cx="1096147" cy="129775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EB5B028-75B0-A508-56A1-5B456A3F7DDC}"/>
              </a:ext>
            </a:extLst>
          </p:cNvPr>
          <p:cNvGrpSpPr/>
          <p:nvPr/>
        </p:nvGrpSpPr>
        <p:grpSpPr>
          <a:xfrm rot="5400000">
            <a:off x="6159781" y="3445111"/>
            <a:ext cx="940581" cy="1156853"/>
            <a:chOff x="5900351" y="2672598"/>
            <a:chExt cx="1458612" cy="236706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9ABDA6-C082-B69B-181E-D492F688D30D}"/>
                </a:ext>
              </a:extLst>
            </p:cNvPr>
            <p:cNvCxnSpPr>
              <a:cxnSpLocks/>
            </p:cNvCxnSpPr>
            <p:nvPr/>
          </p:nvCxnSpPr>
          <p:spPr>
            <a:xfrm>
              <a:off x="5900351" y="2672598"/>
              <a:ext cx="966916" cy="118888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45D8947-197C-CD0D-8DA6-A2C0A5C16229}"/>
                </a:ext>
              </a:extLst>
            </p:cNvPr>
            <p:cNvCxnSpPr>
              <a:cxnSpLocks/>
            </p:cNvCxnSpPr>
            <p:nvPr/>
          </p:nvCxnSpPr>
          <p:spPr>
            <a:xfrm>
              <a:off x="6262816" y="3741908"/>
              <a:ext cx="604451" cy="11957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6055E69-EF2B-79AF-C148-3102556BEFCB}"/>
                </a:ext>
              </a:extLst>
            </p:cNvPr>
            <p:cNvCxnSpPr>
              <a:cxnSpLocks/>
            </p:cNvCxnSpPr>
            <p:nvPr/>
          </p:nvCxnSpPr>
          <p:spPr>
            <a:xfrm>
              <a:off x="6262816" y="3741908"/>
              <a:ext cx="1096147" cy="129775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8BE22B0-709E-1C06-FFD0-133E919E7012}"/>
              </a:ext>
            </a:extLst>
          </p:cNvPr>
          <p:cNvGrpSpPr/>
          <p:nvPr/>
        </p:nvGrpSpPr>
        <p:grpSpPr>
          <a:xfrm rot="5400000">
            <a:off x="7735602" y="5084650"/>
            <a:ext cx="940581" cy="1156853"/>
            <a:chOff x="5900351" y="2672598"/>
            <a:chExt cx="1458612" cy="2367069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F00C106-8812-75AD-275A-B3FFF5090824}"/>
                </a:ext>
              </a:extLst>
            </p:cNvPr>
            <p:cNvCxnSpPr>
              <a:cxnSpLocks/>
            </p:cNvCxnSpPr>
            <p:nvPr/>
          </p:nvCxnSpPr>
          <p:spPr>
            <a:xfrm>
              <a:off x="5900351" y="2672598"/>
              <a:ext cx="966916" cy="118888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B12A45C-496D-895B-41D6-ABA8BD020A8C}"/>
                </a:ext>
              </a:extLst>
            </p:cNvPr>
            <p:cNvCxnSpPr>
              <a:cxnSpLocks/>
            </p:cNvCxnSpPr>
            <p:nvPr/>
          </p:nvCxnSpPr>
          <p:spPr>
            <a:xfrm>
              <a:off x="6262816" y="3741908"/>
              <a:ext cx="604451" cy="11957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8388389-BE8E-06AC-5522-31AF64D65821}"/>
                </a:ext>
              </a:extLst>
            </p:cNvPr>
            <p:cNvCxnSpPr>
              <a:cxnSpLocks/>
            </p:cNvCxnSpPr>
            <p:nvPr/>
          </p:nvCxnSpPr>
          <p:spPr>
            <a:xfrm>
              <a:off x="6262816" y="3741908"/>
              <a:ext cx="1096147" cy="129775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332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F4DE2C-EE94-6485-5D6C-2072972B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Engineering Details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348E05-CD45-1FA1-36F2-DDD409DA7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gateway needs detailed topology information for stripes covering its region</a:t>
            </a:r>
          </a:p>
          <a:p>
            <a:pPr lvl="1"/>
            <a:r>
              <a:rPr lang="en-US" dirty="0"/>
              <a:t>Participate in level 1 IS-IS directly</a:t>
            </a:r>
          </a:p>
          <a:p>
            <a:pPr lvl="1"/>
            <a:r>
              <a:rPr lang="en-US" dirty="0"/>
              <a:t>Get IS-IS over a tunnel</a:t>
            </a:r>
          </a:p>
          <a:p>
            <a:pPr lvl="1"/>
            <a:r>
              <a:rPr lang="en-US" dirty="0"/>
              <a:t>Get topology via BGP-LS</a:t>
            </a:r>
          </a:p>
          <a:p>
            <a:r>
              <a:rPr lang="en-US" dirty="0"/>
              <a:t>Monitor traffic to &amp; from each user station to understand demand</a:t>
            </a:r>
          </a:p>
          <a:p>
            <a:r>
              <a:rPr lang="en-US" dirty="0"/>
              <a:t>Compute paths per user station to optimize capacity and avoid link congestion</a:t>
            </a:r>
          </a:p>
          <a:p>
            <a:r>
              <a:rPr lang="en-US" dirty="0"/>
              <a:t>Well established techniques in terrestrial networks</a:t>
            </a:r>
          </a:p>
        </p:txBody>
      </p:sp>
    </p:spTree>
    <p:extLst>
      <p:ext uri="{BB962C8B-B14F-4D97-AF65-F5344CB8AC3E}">
        <p14:creationId xmlns:p14="http://schemas.microsoft.com/office/powerpoint/2010/main" val="1602274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D1DB-3632-FBDC-7E49-E0704FA3D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 Routing (SR-MPLS)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A63A4-436B-D855-983F-A1FFB58F4F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Bandwidth management may need an explicit path on each packet</a:t>
            </a:r>
          </a:p>
          <a:p>
            <a:r>
              <a:rPr lang="en-US" dirty="0"/>
              <a:t>SR allows us to specify areas (Area SID), nodes (Node SID), and links (Adj SID) on the path</a:t>
            </a:r>
          </a:p>
          <a:p>
            <a:r>
              <a:rPr lang="en-US" dirty="0"/>
              <a:t>These turn into labels in the MPLS stack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1FAB5-9872-8456-9072-F63A5F4EF3DB}"/>
              </a:ext>
            </a:extLst>
          </p:cNvPr>
          <p:cNvSpPr/>
          <p:nvPr/>
        </p:nvSpPr>
        <p:spPr>
          <a:xfrm>
            <a:off x="7855027" y="1572238"/>
            <a:ext cx="2875402" cy="5319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Area 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53F6CC-F6E5-72B0-105C-34FBA3DB8474}"/>
              </a:ext>
            </a:extLst>
          </p:cNvPr>
          <p:cNvSpPr/>
          <p:nvPr/>
        </p:nvSpPr>
        <p:spPr>
          <a:xfrm>
            <a:off x="7855027" y="2104222"/>
            <a:ext cx="2875402" cy="5319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18B9A4-1EAC-59B6-D596-A722CC7EB1EE}"/>
              </a:ext>
            </a:extLst>
          </p:cNvPr>
          <p:cNvSpPr/>
          <p:nvPr/>
        </p:nvSpPr>
        <p:spPr>
          <a:xfrm>
            <a:off x="7855027" y="2631809"/>
            <a:ext cx="2875402" cy="5319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Link 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38AC9D-DD52-1554-60FE-F4AB8A8C940E}"/>
              </a:ext>
            </a:extLst>
          </p:cNvPr>
          <p:cNvSpPr/>
          <p:nvPr/>
        </p:nvSpPr>
        <p:spPr>
          <a:xfrm>
            <a:off x="7855027" y="3159396"/>
            <a:ext cx="2875402" cy="5319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76A31A-DCD5-AE3B-F4A2-55B58610250A}"/>
              </a:ext>
            </a:extLst>
          </p:cNvPr>
          <p:cNvSpPr/>
          <p:nvPr/>
        </p:nvSpPr>
        <p:spPr>
          <a:xfrm>
            <a:off x="7855027" y="3694208"/>
            <a:ext cx="2875402" cy="5319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Link 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2534E0-D365-9C12-FEEA-C0B46BCFE4A8}"/>
              </a:ext>
            </a:extLst>
          </p:cNvPr>
          <p:cNvSpPr/>
          <p:nvPr/>
        </p:nvSpPr>
        <p:spPr>
          <a:xfrm>
            <a:off x="7855027" y="4226192"/>
            <a:ext cx="2875402" cy="5319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F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810006-8018-09C8-4A40-AED521A017A4}"/>
              </a:ext>
            </a:extLst>
          </p:cNvPr>
          <p:cNvSpPr/>
          <p:nvPr/>
        </p:nvSpPr>
        <p:spPr>
          <a:xfrm>
            <a:off x="7855027" y="4753778"/>
            <a:ext cx="2875402" cy="5319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 Packet</a:t>
            </a:r>
          </a:p>
        </p:txBody>
      </p:sp>
    </p:spTree>
    <p:extLst>
      <p:ext uri="{BB962C8B-B14F-4D97-AF65-F5344CB8AC3E}">
        <p14:creationId xmlns:p14="http://schemas.microsoft.com/office/powerpoint/2010/main" val="3513451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8E47-A452-8ECB-7D30-2FB24309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On-Stripe Forwarding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EC72E-7D3A-28DD-A57C-69ED714C0C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Case: user station is within the same stripe as the gateway</a:t>
            </a:r>
          </a:p>
          <a:p>
            <a:r>
              <a:rPr lang="en-US" dirty="0"/>
              <a:t>Forward to satellite U for the user station</a:t>
            </a:r>
          </a:p>
          <a:p>
            <a:r>
              <a:rPr lang="en-US" dirty="0"/>
              <a:t>Satellite downlinks the packet based on IP destination address</a:t>
            </a:r>
          </a:p>
          <a:p>
            <a:r>
              <a:rPr lang="en-US" dirty="0"/>
              <a:t>User station registration with satellite is out of scope</a:t>
            </a:r>
          </a:p>
          <a:p>
            <a:r>
              <a:rPr lang="en-US" dirty="0"/>
              <a:t>Add more labels as needed for 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CFF448-2A0B-7F37-F5F1-A976A03DCD47}"/>
              </a:ext>
            </a:extLst>
          </p:cNvPr>
          <p:cNvSpPr/>
          <p:nvPr/>
        </p:nvSpPr>
        <p:spPr>
          <a:xfrm>
            <a:off x="7855027" y="2981284"/>
            <a:ext cx="2875402" cy="5319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Satellite 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730713-AF22-7BFB-4251-A2DA3D772D9E}"/>
              </a:ext>
            </a:extLst>
          </p:cNvPr>
          <p:cNvSpPr/>
          <p:nvPr/>
        </p:nvSpPr>
        <p:spPr>
          <a:xfrm>
            <a:off x="7855027" y="3508870"/>
            <a:ext cx="2875402" cy="5319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 Packet</a:t>
            </a:r>
          </a:p>
        </p:txBody>
      </p:sp>
    </p:spTree>
    <p:extLst>
      <p:ext uri="{BB962C8B-B14F-4D97-AF65-F5344CB8AC3E}">
        <p14:creationId xmlns:p14="http://schemas.microsoft.com/office/powerpoint/2010/main" val="1141696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6AE4E-A47C-53FF-6B76-99F3513C9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Off-stripe Forwarding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47921-8CBA-F713-EFD2-CF83368780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Case: user station is in a different stripe from the gateway</a:t>
            </a:r>
          </a:p>
          <a:p>
            <a:r>
              <a:rPr lang="en-US" dirty="0"/>
              <a:t>Use an Area SID to specify the area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A540A9-6437-B5DE-7A7E-9A8B83D07847}"/>
              </a:ext>
            </a:extLst>
          </p:cNvPr>
          <p:cNvSpPr/>
          <p:nvPr/>
        </p:nvSpPr>
        <p:spPr>
          <a:xfrm>
            <a:off x="7855027" y="2981284"/>
            <a:ext cx="2875402" cy="5319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Satellite 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77CAC0-A553-1145-C62C-31898EBCF414}"/>
              </a:ext>
            </a:extLst>
          </p:cNvPr>
          <p:cNvSpPr/>
          <p:nvPr/>
        </p:nvSpPr>
        <p:spPr>
          <a:xfrm>
            <a:off x="7855027" y="3508870"/>
            <a:ext cx="2875402" cy="5319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 Packet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6A5C93-D7B7-7EF7-C5B9-B6CEAC5E2528}"/>
              </a:ext>
            </a:extLst>
          </p:cNvPr>
          <p:cNvSpPr/>
          <p:nvPr/>
        </p:nvSpPr>
        <p:spPr>
          <a:xfrm>
            <a:off x="7855027" y="2447101"/>
            <a:ext cx="2875402" cy="5319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Area A</a:t>
            </a:r>
          </a:p>
        </p:txBody>
      </p:sp>
    </p:spTree>
    <p:extLst>
      <p:ext uri="{BB962C8B-B14F-4D97-AF65-F5344CB8AC3E}">
        <p14:creationId xmlns:p14="http://schemas.microsoft.com/office/powerpoint/2010/main" val="4073401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746D-73CE-DE13-2829-525ACFBE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On-stripe Return Forwarding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AD125-6F87-FE60-5B58-D31C7C577C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Case: user station returning a packet to its gateway</a:t>
            </a:r>
          </a:p>
          <a:p>
            <a:r>
              <a:rPr lang="en-US" dirty="0"/>
              <a:t>Assign a node SID to the gateway</a:t>
            </a:r>
          </a:p>
          <a:p>
            <a:r>
              <a:rPr lang="en-US" dirty="0"/>
              <a:t>Add TE labels as necessary</a:t>
            </a:r>
          </a:p>
          <a:p>
            <a:r>
              <a:rPr lang="en-US" dirty="0"/>
              <a:t>Protocol with the user station is out of scope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78C91C-7471-DEBF-75D5-FDBEC08BB229}"/>
              </a:ext>
            </a:extLst>
          </p:cNvPr>
          <p:cNvSpPr/>
          <p:nvPr/>
        </p:nvSpPr>
        <p:spPr>
          <a:xfrm>
            <a:off x="7855027" y="2981284"/>
            <a:ext cx="2875402" cy="5319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Gateway 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C9714E-CD57-86D5-181C-A3CE8F348C11}"/>
              </a:ext>
            </a:extLst>
          </p:cNvPr>
          <p:cNvSpPr/>
          <p:nvPr/>
        </p:nvSpPr>
        <p:spPr>
          <a:xfrm>
            <a:off x="7855027" y="3508870"/>
            <a:ext cx="2875402" cy="5319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 Packet</a:t>
            </a:r>
          </a:p>
        </p:txBody>
      </p:sp>
    </p:spTree>
    <p:extLst>
      <p:ext uri="{BB962C8B-B14F-4D97-AF65-F5344CB8AC3E}">
        <p14:creationId xmlns:p14="http://schemas.microsoft.com/office/powerpoint/2010/main" val="1422666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E3B2B-1ADC-6356-12D3-ACA1FA17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Off-Stripe Return Forwarding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A33F-9742-DB7C-5112-61D04580A8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Case: user station returning a packet to its gateway in a different stripe </a:t>
            </a:r>
          </a:p>
          <a:p>
            <a:r>
              <a:rPr lang="en-US" dirty="0"/>
              <a:t>Add the area SID for the gateway’s area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702F3A-2BEA-A85D-E354-3E2D5EFB20D4}"/>
              </a:ext>
            </a:extLst>
          </p:cNvPr>
          <p:cNvSpPr/>
          <p:nvPr/>
        </p:nvSpPr>
        <p:spPr>
          <a:xfrm>
            <a:off x="7855027" y="2981284"/>
            <a:ext cx="2875402" cy="5319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Gateway 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A89A3F-76B4-8770-994E-6161AFEEB62C}"/>
              </a:ext>
            </a:extLst>
          </p:cNvPr>
          <p:cNvSpPr/>
          <p:nvPr/>
        </p:nvSpPr>
        <p:spPr>
          <a:xfrm>
            <a:off x="7855027" y="3508870"/>
            <a:ext cx="2875402" cy="5319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 Packet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DC1A74-7327-DABF-0164-DB82BCDA7C72}"/>
              </a:ext>
            </a:extLst>
          </p:cNvPr>
          <p:cNvSpPr/>
          <p:nvPr/>
        </p:nvSpPr>
        <p:spPr>
          <a:xfrm>
            <a:off x="7855027" y="2447101"/>
            <a:ext cx="2875402" cy="5319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Area B</a:t>
            </a:r>
          </a:p>
        </p:txBody>
      </p:sp>
    </p:spTree>
    <p:extLst>
      <p:ext uri="{BB962C8B-B14F-4D97-AF65-F5344CB8AC3E}">
        <p14:creationId xmlns:p14="http://schemas.microsoft.com/office/powerpoint/2010/main" val="235543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93CA-C221-6D2A-9844-114A68B1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7C2F7-CAE3-F3A5-5B6F-01D52E9B4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work in progress, please pardon the dust.</a:t>
            </a:r>
          </a:p>
          <a:p>
            <a:r>
              <a:rPr lang="en-US" dirty="0"/>
              <a:t>This is an engineering talk. Sorry, no pretty pictures.</a:t>
            </a:r>
          </a:p>
          <a:p>
            <a:r>
              <a:rPr lang="en-US" dirty="0"/>
              <a:t>I’m a routing guy; if I get satellite stuff wrong, please be gentle.</a:t>
            </a:r>
          </a:p>
          <a:p>
            <a:r>
              <a:rPr lang="en-US" dirty="0"/>
              <a:t>There’s many ways to solve this problem, this is only one.</a:t>
            </a:r>
          </a:p>
          <a:p>
            <a:r>
              <a:rPr lang="en-US" dirty="0"/>
              <a:t>No satellite operators were harmed as a part of this work.</a:t>
            </a:r>
          </a:p>
          <a:p>
            <a:r>
              <a:rPr lang="en-US" dirty="0"/>
              <a:t>Please feel free to interrupt, this is a discussion.</a:t>
            </a:r>
          </a:p>
        </p:txBody>
      </p:sp>
    </p:spTree>
    <p:extLst>
      <p:ext uri="{BB962C8B-B14F-4D97-AF65-F5344CB8AC3E}">
        <p14:creationId xmlns:p14="http://schemas.microsoft.com/office/powerpoint/2010/main" val="364760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BB44-2A3C-AFA8-9FFE-5A614923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2D19B7-5075-7791-5FF3-44482A12D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Satellites are not using IP addresses for transit traffic</a:t>
            </a:r>
          </a:p>
          <a:p>
            <a:r>
              <a:rPr lang="en-US" dirty="0"/>
              <a:t>User stations are numbered from a prefix assigned by their gateway</a:t>
            </a:r>
          </a:p>
          <a:p>
            <a:r>
              <a:rPr lang="en-US" dirty="0"/>
              <a:t>Gateways inject their prefixes into the Internet</a:t>
            </a:r>
          </a:p>
          <a:p>
            <a:endParaRPr lang="en-US" dirty="0"/>
          </a:p>
          <a:p>
            <a:r>
              <a:rPr lang="en-US" dirty="0" err="1"/>
              <a:t>Rekhter’s</a:t>
            </a:r>
            <a:r>
              <a:rPr lang="en-US" dirty="0"/>
              <a:t> Law: Addressing must align with topology.</a:t>
            </a:r>
          </a:p>
          <a:p>
            <a:endParaRPr lang="en-US" dirty="0"/>
          </a:p>
          <a:p>
            <a:r>
              <a:rPr lang="en-US" dirty="0"/>
              <a:t>Using MPLS for the forwarding plane finesses this issue: IP addresses are not part of the </a:t>
            </a:r>
            <a:r>
              <a:rPr lang="en-US"/>
              <a:t>satellite topology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13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14E17C-479F-6FFA-933D-E268015D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E90BC-5D86-2A14-1915-ADA9A3EBC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Scalable routing for LEO satellites is not hard</a:t>
            </a:r>
          </a:p>
          <a:p>
            <a:r>
              <a:rPr lang="en-US" dirty="0"/>
              <a:t>This approach uses existing off-the shelf, production software</a:t>
            </a:r>
          </a:p>
          <a:p>
            <a:r>
              <a:rPr lang="en-US" dirty="0"/>
              <a:t>Scales to very large networks</a:t>
            </a:r>
          </a:p>
          <a:p>
            <a:r>
              <a:rPr lang="en-US" dirty="0"/>
              <a:t>Low overhead in the forwarding plane</a:t>
            </a:r>
          </a:p>
          <a:p>
            <a:r>
              <a:rPr lang="en-US" dirty="0"/>
              <a:t>Supports IPv4 &amp; IPv6</a:t>
            </a:r>
          </a:p>
          <a:p>
            <a:r>
              <a:rPr lang="en-US" dirty="0"/>
              <a:t>Supports full traffic engineering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47458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D0FD-D490-5B97-B8FB-68AB6C2A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9A794F55-AD2A-C893-8D43-20AF0C03B4D5}"/>
              </a:ext>
            </a:extLst>
          </p:cNvPr>
          <p:cNvSpPr/>
          <p:nvPr/>
        </p:nvSpPr>
        <p:spPr>
          <a:xfrm>
            <a:off x="9075008" y="3861487"/>
            <a:ext cx="2790568" cy="2594918"/>
          </a:xfrm>
          <a:prstGeom prst="cloud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pic>
        <p:nvPicPr>
          <p:cNvPr id="10" name="Graphic 9" descr="Satellite dish outline">
            <a:extLst>
              <a:ext uri="{FF2B5EF4-FFF2-40B4-BE49-F238E27FC236}">
                <a16:creationId xmlns:a16="http://schemas.microsoft.com/office/drawing/2014/main" id="{563A32CA-8B28-C404-F66F-32A6D8725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811" y="5393724"/>
            <a:ext cx="914400" cy="914400"/>
          </a:xfrm>
          <a:prstGeom prst="rect">
            <a:avLst/>
          </a:prstGeom>
        </p:spPr>
      </p:pic>
      <p:pic>
        <p:nvPicPr>
          <p:cNvPr id="12" name="Graphic 11" descr="Satellite outline">
            <a:extLst>
              <a:ext uri="{FF2B5EF4-FFF2-40B4-BE49-F238E27FC236}">
                <a16:creationId xmlns:a16="http://schemas.microsoft.com/office/drawing/2014/main" id="{2BC514CC-65C9-935F-2CF5-C7D27F4EF8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6173" y="1402493"/>
            <a:ext cx="914400" cy="914400"/>
          </a:xfrm>
          <a:prstGeom prst="rect">
            <a:avLst/>
          </a:prstGeom>
        </p:spPr>
      </p:pic>
      <p:pic>
        <p:nvPicPr>
          <p:cNvPr id="13" name="Graphic 12" descr="Satellite outline">
            <a:extLst>
              <a:ext uri="{FF2B5EF4-FFF2-40B4-BE49-F238E27FC236}">
                <a16:creationId xmlns:a16="http://schemas.microsoft.com/office/drawing/2014/main" id="{4CE524C0-68C1-0C87-0836-6D358C8AEC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4745" y="1102457"/>
            <a:ext cx="914400" cy="914400"/>
          </a:xfrm>
          <a:prstGeom prst="rect">
            <a:avLst/>
          </a:prstGeom>
        </p:spPr>
      </p:pic>
      <p:pic>
        <p:nvPicPr>
          <p:cNvPr id="14" name="Graphic 13" descr="Satellite outline">
            <a:extLst>
              <a:ext uri="{FF2B5EF4-FFF2-40B4-BE49-F238E27FC236}">
                <a16:creationId xmlns:a16="http://schemas.microsoft.com/office/drawing/2014/main" id="{33A66C36-19B7-FF90-3720-1C0EC4B1E6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3245" y="3340188"/>
            <a:ext cx="914400" cy="914400"/>
          </a:xfrm>
          <a:prstGeom prst="rect">
            <a:avLst/>
          </a:prstGeom>
        </p:spPr>
      </p:pic>
      <p:pic>
        <p:nvPicPr>
          <p:cNvPr id="15" name="Graphic 14" descr="Satellite dish outline">
            <a:extLst>
              <a:ext uri="{FF2B5EF4-FFF2-40B4-BE49-F238E27FC236}">
                <a16:creationId xmlns:a16="http://schemas.microsoft.com/office/drawing/2014/main" id="{2F699AD0-1631-AC72-0E3E-596127667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261654" y="5158946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D950CE-19A7-1680-C9FF-21115DCC2267}"/>
              </a:ext>
            </a:extLst>
          </p:cNvPr>
          <p:cNvSpPr txBox="1"/>
          <p:nvPr/>
        </p:nvSpPr>
        <p:spPr>
          <a:xfrm>
            <a:off x="6100125" y="5455507"/>
            <a:ext cx="114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Gateway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2BAAE8-8762-22E2-9F52-AADCD957BED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7970108" y="5158946"/>
            <a:ext cx="1113556" cy="82172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C08B631-7AEA-010F-4BEB-ED80BC75A64D}"/>
              </a:ext>
            </a:extLst>
          </p:cNvPr>
          <p:cNvSpPr txBox="1"/>
          <p:nvPr/>
        </p:nvSpPr>
        <p:spPr>
          <a:xfrm>
            <a:off x="1283289" y="2167319"/>
            <a:ext cx="114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Satellite</a:t>
            </a:r>
          </a:p>
          <a:p>
            <a:pPr algn="ctr"/>
            <a:r>
              <a:rPr lang="en-US" dirty="0"/>
              <a:t>Network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5A7ADC-A7A1-7908-A5EC-DD3C3640E37D}"/>
              </a:ext>
            </a:extLst>
          </p:cNvPr>
          <p:cNvSpPr txBox="1"/>
          <p:nvPr/>
        </p:nvSpPr>
        <p:spPr>
          <a:xfrm>
            <a:off x="1576517" y="5569808"/>
            <a:ext cx="114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Station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0BDB7DE-F6F1-CAAF-54B3-03BF5ADD3AA4}"/>
              </a:ext>
            </a:extLst>
          </p:cNvPr>
          <p:cNvGrpSpPr/>
          <p:nvPr/>
        </p:nvGrpSpPr>
        <p:grpSpPr>
          <a:xfrm rot="20940028">
            <a:off x="6622575" y="3877898"/>
            <a:ext cx="546571" cy="1470640"/>
            <a:chOff x="5900351" y="2672598"/>
            <a:chExt cx="1458612" cy="2367069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9873366-ED22-33BD-C145-4371F8131049}"/>
                </a:ext>
              </a:extLst>
            </p:cNvPr>
            <p:cNvCxnSpPr>
              <a:cxnSpLocks/>
            </p:cNvCxnSpPr>
            <p:nvPr/>
          </p:nvCxnSpPr>
          <p:spPr>
            <a:xfrm>
              <a:off x="5900351" y="2672598"/>
              <a:ext cx="966916" cy="118888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ECA0F86-B66D-00B2-8E1E-984084D4A02A}"/>
                </a:ext>
              </a:extLst>
            </p:cNvPr>
            <p:cNvCxnSpPr>
              <a:cxnSpLocks/>
            </p:cNvCxnSpPr>
            <p:nvPr/>
          </p:nvCxnSpPr>
          <p:spPr>
            <a:xfrm>
              <a:off x="6262816" y="3741908"/>
              <a:ext cx="604451" cy="11957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5995F72-0287-0F7D-9F5C-80A906CCB2A3}"/>
                </a:ext>
              </a:extLst>
            </p:cNvPr>
            <p:cNvCxnSpPr>
              <a:cxnSpLocks/>
            </p:cNvCxnSpPr>
            <p:nvPr/>
          </p:nvCxnSpPr>
          <p:spPr>
            <a:xfrm>
              <a:off x="6262816" y="3741908"/>
              <a:ext cx="1096147" cy="129775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57D87CF-0D8C-A7D5-88CA-6242FF3831A6}"/>
              </a:ext>
            </a:extLst>
          </p:cNvPr>
          <p:cNvGrpSpPr/>
          <p:nvPr/>
        </p:nvGrpSpPr>
        <p:grpSpPr>
          <a:xfrm flipH="1">
            <a:off x="1658381" y="3620530"/>
            <a:ext cx="1393738" cy="1501199"/>
            <a:chOff x="5900351" y="2672598"/>
            <a:chExt cx="1458612" cy="2367069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F2F5FAD-8798-5CB6-4938-5CE4022E18CD}"/>
                </a:ext>
              </a:extLst>
            </p:cNvPr>
            <p:cNvCxnSpPr>
              <a:cxnSpLocks/>
            </p:cNvCxnSpPr>
            <p:nvPr/>
          </p:nvCxnSpPr>
          <p:spPr>
            <a:xfrm>
              <a:off x="5900351" y="2672598"/>
              <a:ext cx="966916" cy="118888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A0C281F-35EC-7D33-885D-7F6EE6CE6AB0}"/>
                </a:ext>
              </a:extLst>
            </p:cNvPr>
            <p:cNvCxnSpPr>
              <a:cxnSpLocks/>
            </p:cNvCxnSpPr>
            <p:nvPr/>
          </p:nvCxnSpPr>
          <p:spPr>
            <a:xfrm>
              <a:off x="6262816" y="3741908"/>
              <a:ext cx="604451" cy="11957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9240E31-3198-3F61-CEAC-0CE57043BD2E}"/>
                </a:ext>
              </a:extLst>
            </p:cNvPr>
            <p:cNvCxnSpPr>
              <a:cxnSpLocks/>
            </p:cNvCxnSpPr>
            <p:nvPr/>
          </p:nvCxnSpPr>
          <p:spPr>
            <a:xfrm>
              <a:off x="6262816" y="3741908"/>
              <a:ext cx="1096147" cy="129775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7009ED8-7A64-9F9D-F8DC-24941A5B034C}"/>
              </a:ext>
            </a:extLst>
          </p:cNvPr>
          <p:cNvGrpSpPr/>
          <p:nvPr/>
        </p:nvGrpSpPr>
        <p:grpSpPr>
          <a:xfrm>
            <a:off x="3402774" y="2337095"/>
            <a:ext cx="1108057" cy="1054921"/>
            <a:chOff x="5900351" y="2672598"/>
            <a:chExt cx="1458612" cy="2367069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9CF7DC-E775-9492-454D-525902045DEF}"/>
                </a:ext>
              </a:extLst>
            </p:cNvPr>
            <p:cNvCxnSpPr>
              <a:cxnSpLocks/>
            </p:cNvCxnSpPr>
            <p:nvPr/>
          </p:nvCxnSpPr>
          <p:spPr>
            <a:xfrm>
              <a:off x="5900351" y="2672598"/>
              <a:ext cx="966916" cy="118888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7AB6F71-394A-33BA-C049-CBF6F7FCFFA0}"/>
                </a:ext>
              </a:extLst>
            </p:cNvPr>
            <p:cNvCxnSpPr>
              <a:cxnSpLocks/>
            </p:cNvCxnSpPr>
            <p:nvPr/>
          </p:nvCxnSpPr>
          <p:spPr>
            <a:xfrm>
              <a:off x="6262816" y="3741908"/>
              <a:ext cx="604451" cy="11957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A65D862-C45E-5C68-A5FF-E6DE010FE321}"/>
                </a:ext>
              </a:extLst>
            </p:cNvPr>
            <p:cNvCxnSpPr>
              <a:cxnSpLocks/>
            </p:cNvCxnSpPr>
            <p:nvPr/>
          </p:nvCxnSpPr>
          <p:spPr>
            <a:xfrm>
              <a:off x="6262816" y="3741908"/>
              <a:ext cx="1096147" cy="129775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3D3EE0-D612-684E-DFDF-5B6CA83AA800}"/>
              </a:ext>
            </a:extLst>
          </p:cNvPr>
          <p:cNvGrpSpPr/>
          <p:nvPr/>
        </p:nvGrpSpPr>
        <p:grpSpPr>
          <a:xfrm rot="18813948">
            <a:off x="4263425" y="959693"/>
            <a:ext cx="1173000" cy="1419886"/>
            <a:chOff x="5900351" y="2672598"/>
            <a:chExt cx="1458612" cy="2367069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7308435-EBDC-08EB-B25D-45810831A563}"/>
                </a:ext>
              </a:extLst>
            </p:cNvPr>
            <p:cNvCxnSpPr>
              <a:cxnSpLocks/>
            </p:cNvCxnSpPr>
            <p:nvPr/>
          </p:nvCxnSpPr>
          <p:spPr>
            <a:xfrm>
              <a:off x="5900351" y="2672598"/>
              <a:ext cx="966916" cy="118888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5257129-8C8F-A782-3DF3-633472CACBBC}"/>
                </a:ext>
              </a:extLst>
            </p:cNvPr>
            <p:cNvCxnSpPr>
              <a:cxnSpLocks/>
            </p:cNvCxnSpPr>
            <p:nvPr/>
          </p:nvCxnSpPr>
          <p:spPr>
            <a:xfrm>
              <a:off x="6262816" y="3741908"/>
              <a:ext cx="604451" cy="11957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DA32248-FEF3-8B35-DE52-8270FD2DE3C6}"/>
                </a:ext>
              </a:extLst>
            </p:cNvPr>
            <p:cNvCxnSpPr>
              <a:cxnSpLocks/>
            </p:cNvCxnSpPr>
            <p:nvPr/>
          </p:nvCxnSpPr>
          <p:spPr>
            <a:xfrm>
              <a:off x="6262816" y="3741908"/>
              <a:ext cx="1096147" cy="129775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402FBAB-AC87-3471-6E97-7398BD350947}"/>
              </a:ext>
            </a:extLst>
          </p:cNvPr>
          <p:cNvGrpSpPr/>
          <p:nvPr/>
        </p:nvGrpSpPr>
        <p:grpSpPr>
          <a:xfrm rot="4829091">
            <a:off x="5392358" y="2122361"/>
            <a:ext cx="940581" cy="1156853"/>
            <a:chOff x="5900351" y="2672598"/>
            <a:chExt cx="1458612" cy="2367069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6654C55-2A08-61E5-6F15-5382A27D665F}"/>
                </a:ext>
              </a:extLst>
            </p:cNvPr>
            <p:cNvCxnSpPr>
              <a:cxnSpLocks/>
            </p:cNvCxnSpPr>
            <p:nvPr/>
          </p:nvCxnSpPr>
          <p:spPr>
            <a:xfrm>
              <a:off x="5900351" y="2672598"/>
              <a:ext cx="966916" cy="118888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E05380-9FAB-2632-ABA0-7E161B81CED9}"/>
                </a:ext>
              </a:extLst>
            </p:cNvPr>
            <p:cNvCxnSpPr>
              <a:cxnSpLocks/>
            </p:cNvCxnSpPr>
            <p:nvPr/>
          </p:nvCxnSpPr>
          <p:spPr>
            <a:xfrm>
              <a:off x="6262816" y="3741908"/>
              <a:ext cx="604451" cy="11957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440F1E9-A6D6-ACFA-9FAE-F8A7387E71C5}"/>
                </a:ext>
              </a:extLst>
            </p:cNvPr>
            <p:cNvCxnSpPr>
              <a:cxnSpLocks/>
            </p:cNvCxnSpPr>
            <p:nvPr/>
          </p:nvCxnSpPr>
          <p:spPr>
            <a:xfrm>
              <a:off x="6262816" y="3741908"/>
              <a:ext cx="1096147" cy="129775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3AA3F9E-3598-E6D4-9C3D-B8E15723A334}"/>
              </a:ext>
            </a:extLst>
          </p:cNvPr>
          <p:cNvSpPr txBox="1"/>
          <p:nvPr/>
        </p:nvSpPr>
        <p:spPr>
          <a:xfrm>
            <a:off x="4270763" y="2009555"/>
            <a:ext cx="1140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Inter-Satellite</a:t>
            </a:r>
          </a:p>
          <a:p>
            <a:pPr algn="ctr"/>
            <a:r>
              <a:rPr lang="en-US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282731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A724-DB08-FAEE-1147-EAF4BB200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to be addressed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11A93-1A13-78C0-D5E7-64D52860F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</a:t>
            </a:r>
          </a:p>
          <a:p>
            <a:pPr lvl="1"/>
            <a:r>
              <a:rPr lang="en-US" dirty="0"/>
              <a:t>Tens of thousands  of satellites</a:t>
            </a:r>
          </a:p>
          <a:p>
            <a:pPr lvl="1"/>
            <a:r>
              <a:rPr lang="en-US" dirty="0"/>
              <a:t>Hundreds of gateways</a:t>
            </a:r>
          </a:p>
          <a:p>
            <a:r>
              <a:rPr lang="en-US" dirty="0"/>
              <a:t>Links will frequently change</a:t>
            </a:r>
          </a:p>
          <a:p>
            <a:pPr lvl="1"/>
            <a:r>
              <a:rPr lang="en-US" dirty="0"/>
              <a:t>Uplinks and downlinks are continually changing</a:t>
            </a:r>
          </a:p>
          <a:p>
            <a:pPr lvl="1"/>
            <a:r>
              <a:rPr lang="en-US" dirty="0"/>
              <a:t>ISLs are very flaky</a:t>
            </a:r>
          </a:p>
          <a:p>
            <a:r>
              <a:rPr lang="en-US" dirty="0"/>
              <a:t>Traffic engineering is a necessity</a:t>
            </a:r>
          </a:p>
          <a:p>
            <a:pPr lvl="1"/>
            <a:r>
              <a:rPr lang="en-US" dirty="0"/>
              <a:t>ISLs are a limited resource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2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BEA2-4ACB-A993-4FBB-9A94F2C3B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6BCEC-E6F4-E709-C73F-A72DFDB34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Hierarchy is the only solution for scalability.</a:t>
            </a:r>
          </a:p>
          <a:p>
            <a:r>
              <a:rPr lang="en-US" dirty="0"/>
              <a:t>Link-state IGPs already have a two-level hierarchy.</a:t>
            </a:r>
          </a:p>
          <a:p>
            <a:r>
              <a:rPr lang="en-US" dirty="0"/>
              <a:t>Hierarchy also helps contain link change churn.</a:t>
            </a:r>
          </a:p>
        </p:txBody>
      </p:sp>
    </p:spTree>
    <p:extLst>
      <p:ext uri="{BB962C8B-B14F-4D97-AF65-F5344CB8AC3E}">
        <p14:creationId xmlns:p14="http://schemas.microsoft.com/office/powerpoint/2010/main" val="1440262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09B6-4A45-85F8-4193-A8054AB5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in OSPF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33EC98-BEB7-5E3C-5757-4BBDEBB352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Area 0 is the central backbone</a:t>
            </a:r>
          </a:p>
          <a:p>
            <a:r>
              <a:rPr lang="en-US" dirty="0"/>
              <a:t>All areas are tangent to area 0</a:t>
            </a:r>
          </a:p>
          <a:p>
            <a:r>
              <a:rPr lang="en-US" dirty="0"/>
              <a:t>Not a good fit for satellite topologies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67A44D92-E203-4AEA-ACA7-290CD8DFCD46}"/>
              </a:ext>
            </a:extLst>
          </p:cNvPr>
          <p:cNvSpPr/>
          <p:nvPr/>
        </p:nvSpPr>
        <p:spPr>
          <a:xfrm>
            <a:off x="7203989" y="2675237"/>
            <a:ext cx="3496962" cy="2150076"/>
          </a:xfrm>
          <a:prstGeom prst="cloud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Area 0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E6349505-0006-D0FA-D174-5F6481FADD16}"/>
              </a:ext>
            </a:extLst>
          </p:cNvPr>
          <p:cNvSpPr/>
          <p:nvPr/>
        </p:nvSpPr>
        <p:spPr>
          <a:xfrm>
            <a:off x="4514334" y="4342799"/>
            <a:ext cx="3496962" cy="2150076"/>
          </a:xfrm>
          <a:prstGeom prst="cloud">
            <a:avLst/>
          </a:prstGeom>
          <a:solidFill>
            <a:srgbClr val="62CF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Area 1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89EAAF8C-5DF7-05D5-49DA-1162EB768710}"/>
              </a:ext>
            </a:extLst>
          </p:cNvPr>
          <p:cNvSpPr/>
          <p:nvPr/>
        </p:nvSpPr>
        <p:spPr>
          <a:xfrm>
            <a:off x="8583826" y="4584056"/>
            <a:ext cx="3496962" cy="2150076"/>
          </a:xfrm>
          <a:prstGeom prst="cloud">
            <a:avLst/>
          </a:prstGeom>
          <a:solidFill>
            <a:srgbClr val="62CF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Area 2</a:t>
            </a:r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98D15F95-CEEA-30FB-CE67-1B9531AC456E}"/>
              </a:ext>
            </a:extLst>
          </p:cNvPr>
          <p:cNvSpPr/>
          <p:nvPr/>
        </p:nvSpPr>
        <p:spPr>
          <a:xfrm>
            <a:off x="7104105" y="625411"/>
            <a:ext cx="3496962" cy="2150076"/>
          </a:xfrm>
          <a:prstGeom prst="cloud">
            <a:avLst/>
          </a:prstGeom>
          <a:solidFill>
            <a:srgbClr val="62CF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Area 3</a:t>
            </a:r>
          </a:p>
        </p:txBody>
      </p:sp>
    </p:spTree>
    <p:extLst>
      <p:ext uri="{BB962C8B-B14F-4D97-AF65-F5344CB8AC3E}">
        <p14:creationId xmlns:p14="http://schemas.microsoft.com/office/powerpoint/2010/main" val="85282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8B0F-7702-3F60-0948-07732EB7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in IS-IS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F8AD3-4D92-1CCD-326F-11041A8790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IS-IS uses a two-level hierarchy</a:t>
            </a:r>
          </a:p>
          <a:p>
            <a:r>
              <a:rPr lang="en-US" dirty="0"/>
              <a:t>Areas are at level 1</a:t>
            </a:r>
          </a:p>
          <a:p>
            <a:r>
              <a:rPr lang="en-US" dirty="0"/>
              <a:t>Level 2 can be a connected subset of all areas</a:t>
            </a:r>
          </a:p>
          <a:p>
            <a:r>
              <a:rPr lang="en-US" dirty="0"/>
              <a:t>This allows areas to provide transit for one another</a:t>
            </a:r>
          </a:p>
          <a:p>
            <a:r>
              <a:rPr lang="en-US" dirty="0"/>
              <a:t>More flexible: no need for a ‘backbone’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B4214D4-AE61-B91A-2664-0537CFF280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BB1270D5-45BF-A30E-C493-C271EEEF89AF}"/>
              </a:ext>
            </a:extLst>
          </p:cNvPr>
          <p:cNvSpPr/>
          <p:nvPr/>
        </p:nvSpPr>
        <p:spPr>
          <a:xfrm>
            <a:off x="5923005" y="1389534"/>
            <a:ext cx="3496962" cy="2150076"/>
          </a:xfrm>
          <a:prstGeom prst="cloud">
            <a:avLst/>
          </a:prstGeom>
          <a:solidFill>
            <a:srgbClr val="62CF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Area 1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40B493EE-9B3D-258D-794D-AE826E6F2BF4}"/>
              </a:ext>
            </a:extLst>
          </p:cNvPr>
          <p:cNvSpPr/>
          <p:nvPr/>
        </p:nvSpPr>
        <p:spPr>
          <a:xfrm>
            <a:off x="6096000" y="3488981"/>
            <a:ext cx="3496962" cy="2150076"/>
          </a:xfrm>
          <a:prstGeom prst="cloud">
            <a:avLst/>
          </a:prstGeom>
          <a:solidFill>
            <a:srgbClr val="62CF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Area 2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1434DFE0-10C4-3D07-761C-8F1B2FFFF0DF}"/>
              </a:ext>
            </a:extLst>
          </p:cNvPr>
          <p:cNvSpPr/>
          <p:nvPr/>
        </p:nvSpPr>
        <p:spPr>
          <a:xfrm>
            <a:off x="9067799" y="2098353"/>
            <a:ext cx="3496962" cy="2150076"/>
          </a:xfrm>
          <a:prstGeom prst="cloud">
            <a:avLst/>
          </a:prstGeom>
          <a:solidFill>
            <a:srgbClr val="62CF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 Area 3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E63865E6-90BD-C18B-2F7F-3546681B863E}"/>
              </a:ext>
            </a:extLst>
          </p:cNvPr>
          <p:cNvSpPr/>
          <p:nvPr/>
        </p:nvSpPr>
        <p:spPr>
          <a:xfrm>
            <a:off x="7028934" y="2353962"/>
            <a:ext cx="3496962" cy="2150076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278714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34A4-190F-9065-5136-E0919FC7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Issue: Area Partition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D434E-B358-7BC9-5FA1-A3B2BCEE3C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an area partitions, routing falls apart</a:t>
            </a:r>
          </a:p>
          <a:p>
            <a:pPr lvl="1"/>
            <a:r>
              <a:rPr lang="en-US" dirty="0"/>
              <a:t>Longstanding problem, no good fix</a:t>
            </a:r>
          </a:p>
          <a:p>
            <a:pPr lvl="1"/>
            <a:r>
              <a:rPr lang="en-US" dirty="0"/>
              <a:t>Not problematic in terrestrial deployments</a:t>
            </a:r>
          </a:p>
          <a:p>
            <a:r>
              <a:rPr lang="en-US" dirty="0"/>
              <a:t>What about ISLs?</a:t>
            </a:r>
          </a:p>
          <a:p>
            <a:pPr lvl="1"/>
            <a:r>
              <a:rPr lang="en-US" dirty="0"/>
              <a:t>Intra-orbit is better than inter-orbit, but still not reliable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E8489F53-D074-B909-2B4B-687E94BA0AFF}"/>
              </a:ext>
            </a:extLst>
          </p:cNvPr>
          <p:cNvSpPr/>
          <p:nvPr/>
        </p:nvSpPr>
        <p:spPr>
          <a:xfrm>
            <a:off x="7541740" y="2464571"/>
            <a:ext cx="3496962" cy="2150076"/>
          </a:xfrm>
          <a:prstGeom prst="cloud">
            <a:avLst/>
          </a:prstGeom>
          <a:solidFill>
            <a:srgbClr val="62CF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iagonal Stripe 6">
            <a:extLst>
              <a:ext uri="{FF2B5EF4-FFF2-40B4-BE49-F238E27FC236}">
                <a16:creationId xmlns:a16="http://schemas.microsoft.com/office/drawing/2014/main" id="{8432FEEE-9D53-CE9D-4493-69DF33DF1C90}"/>
              </a:ext>
            </a:extLst>
          </p:cNvPr>
          <p:cNvSpPr/>
          <p:nvPr/>
        </p:nvSpPr>
        <p:spPr>
          <a:xfrm>
            <a:off x="8995718" y="2231983"/>
            <a:ext cx="1161535" cy="4043834"/>
          </a:xfrm>
          <a:prstGeom prst="diagStrip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554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F8092-C43D-31F2-CAE1-8A477844F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F4F3-B899-3551-6EFC-057C034649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Group adjacent orbits into a ‘stripe’</a:t>
            </a:r>
          </a:p>
          <a:p>
            <a:r>
              <a:rPr lang="en-US" dirty="0"/>
              <a:t>A stripe is the basis for a level 1 area</a:t>
            </a:r>
          </a:p>
          <a:p>
            <a:r>
              <a:rPr lang="en-US" dirty="0"/>
              <a:t>Assumption: for some number of orbits, we can form a stripe and avoid area partition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7A5F90-4744-2933-A794-6201E96C0510}"/>
              </a:ext>
            </a:extLst>
          </p:cNvPr>
          <p:cNvSpPr/>
          <p:nvPr/>
        </p:nvSpPr>
        <p:spPr>
          <a:xfrm rot="3548505">
            <a:off x="6830456" y="2881027"/>
            <a:ext cx="3525398" cy="132556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FF8A33-2EA6-E5FC-866A-C706D04E27E9}"/>
              </a:ext>
            </a:extLst>
          </p:cNvPr>
          <p:cNvSpPr/>
          <p:nvPr/>
        </p:nvSpPr>
        <p:spPr>
          <a:xfrm rot="3548505">
            <a:off x="7230737" y="2881027"/>
            <a:ext cx="3525398" cy="132556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63F7D8-B14A-2393-5B8D-7BEFC67102A2}"/>
              </a:ext>
            </a:extLst>
          </p:cNvPr>
          <p:cNvSpPr/>
          <p:nvPr/>
        </p:nvSpPr>
        <p:spPr>
          <a:xfrm rot="3548505">
            <a:off x="7631018" y="2881027"/>
            <a:ext cx="3525398" cy="132556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49BB81-1926-68B0-8573-09EC10D30C6B}"/>
              </a:ext>
            </a:extLst>
          </p:cNvPr>
          <p:cNvCxnSpPr>
            <a:cxnSpLocks/>
            <a:stCxn id="5" idx="4"/>
            <a:endCxn id="6" idx="4"/>
          </p:cNvCxnSpPr>
          <p:nvPr/>
        </p:nvCxnSpPr>
        <p:spPr>
          <a:xfrm>
            <a:off x="8024198" y="3883760"/>
            <a:ext cx="400281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4D839C-EADB-B18F-1D13-39C04AC78C1F}"/>
              </a:ext>
            </a:extLst>
          </p:cNvPr>
          <p:cNvCxnSpPr>
            <a:cxnSpLocks/>
            <a:stCxn id="7" idx="3"/>
            <a:endCxn id="6" idx="3"/>
          </p:cNvCxnSpPr>
          <p:nvPr/>
        </p:nvCxnSpPr>
        <p:spPr>
          <a:xfrm flipH="1">
            <a:off x="7951816" y="2714218"/>
            <a:ext cx="400281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B2B600-6FC6-2B1C-DB90-E03A14F924BB}"/>
              </a:ext>
            </a:extLst>
          </p:cNvPr>
          <p:cNvCxnSpPr>
            <a:cxnSpLocks/>
            <a:stCxn id="7" idx="4"/>
            <a:endCxn id="6" idx="4"/>
          </p:cNvCxnSpPr>
          <p:nvPr/>
        </p:nvCxnSpPr>
        <p:spPr>
          <a:xfrm flipH="1">
            <a:off x="8424479" y="3883760"/>
            <a:ext cx="400281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2A5773-37C3-F1D3-C060-EA32DCCDDD55}"/>
              </a:ext>
            </a:extLst>
          </p:cNvPr>
          <p:cNvCxnSpPr>
            <a:cxnSpLocks/>
            <a:stCxn id="5" idx="3"/>
            <a:endCxn id="6" idx="3"/>
          </p:cNvCxnSpPr>
          <p:nvPr/>
        </p:nvCxnSpPr>
        <p:spPr>
          <a:xfrm>
            <a:off x="7551535" y="2714218"/>
            <a:ext cx="400281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054FCC4-405B-F13A-8ED0-69D02A643574}"/>
              </a:ext>
            </a:extLst>
          </p:cNvPr>
          <p:cNvCxnSpPr>
            <a:cxnSpLocks/>
            <a:stCxn id="6" idx="5"/>
            <a:endCxn id="5" idx="5"/>
          </p:cNvCxnSpPr>
          <p:nvPr/>
        </p:nvCxnSpPr>
        <p:spPr>
          <a:xfrm flipH="1">
            <a:off x="8830148" y="4854162"/>
            <a:ext cx="400281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665D26-562A-82C0-55CD-650D1695B60F}"/>
              </a:ext>
            </a:extLst>
          </p:cNvPr>
          <p:cNvCxnSpPr>
            <a:cxnSpLocks/>
            <a:stCxn id="7" idx="5"/>
            <a:endCxn id="6" idx="5"/>
          </p:cNvCxnSpPr>
          <p:nvPr/>
        </p:nvCxnSpPr>
        <p:spPr>
          <a:xfrm flipH="1">
            <a:off x="9230429" y="4854162"/>
            <a:ext cx="400281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261BA-A0DF-EAAF-964B-15055D69862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8352097" y="2225407"/>
            <a:ext cx="404346" cy="804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04A6656-9018-7432-DA4D-D303CF367122}"/>
              </a:ext>
            </a:extLst>
          </p:cNvPr>
          <p:cNvCxnSpPr>
            <a:cxnSpLocks/>
            <a:stCxn id="7" idx="1"/>
            <a:endCxn id="6" idx="1"/>
          </p:cNvCxnSpPr>
          <p:nvPr/>
        </p:nvCxnSpPr>
        <p:spPr>
          <a:xfrm flipH="1">
            <a:off x="8756443" y="2233455"/>
            <a:ext cx="400281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F830915-9B42-4A3B-E71F-D59D4700F53D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 flipH="1">
            <a:off x="9162112" y="3203857"/>
            <a:ext cx="400281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29AF35-C78D-BAEC-2820-708116DE6A80}"/>
              </a:ext>
            </a:extLst>
          </p:cNvPr>
          <p:cNvCxnSpPr>
            <a:cxnSpLocks/>
            <a:stCxn id="7" idx="0"/>
            <a:endCxn id="6" idx="0"/>
          </p:cNvCxnSpPr>
          <p:nvPr/>
        </p:nvCxnSpPr>
        <p:spPr>
          <a:xfrm flipH="1">
            <a:off x="9562393" y="3203857"/>
            <a:ext cx="400281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4D7740F-4CEC-70D5-C3A7-E43AB10AC60E}"/>
              </a:ext>
            </a:extLst>
          </p:cNvPr>
          <p:cNvCxnSpPr>
            <a:cxnSpLocks/>
            <a:stCxn id="6" idx="7"/>
            <a:endCxn id="5" idx="7"/>
          </p:cNvCxnSpPr>
          <p:nvPr/>
        </p:nvCxnSpPr>
        <p:spPr>
          <a:xfrm flipH="1">
            <a:off x="9634775" y="4373399"/>
            <a:ext cx="400281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E9378CD-8458-5258-5036-A7AEAE85EAED}"/>
              </a:ext>
            </a:extLst>
          </p:cNvPr>
          <p:cNvCxnSpPr>
            <a:cxnSpLocks/>
          </p:cNvCxnSpPr>
          <p:nvPr/>
        </p:nvCxnSpPr>
        <p:spPr>
          <a:xfrm flipH="1">
            <a:off x="10066229" y="4375631"/>
            <a:ext cx="400281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197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29086</TotalTime>
  <Words>808</Words>
  <Application>Microsoft Macintosh PowerPoint</Application>
  <PresentationFormat>Widescreen</PresentationFormat>
  <Paragraphs>157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Office Theme</vt:lpstr>
      <vt:lpstr>A Routing Architecture for Satellite Networks</vt:lpstr>
      <vt:lpstr>Disclaimers</vt:lpstr>
      <vt:lpstr>Terminology</vt:lpstr>
      <vt:lpstr>Issues to be addressed</vt:lpstr>
      <vt:lpstr>Scale</vt:lpstr>
      <vt:lpstr>Hierarchy in OSPF</vt:lpstr>
      <vt:lpstr>Hierarchy in IS-IS</vt:lpstr>
      <vt:lpstr>Issue: Area Partition</vt:lpstr>
      <vt:lpstr>Stripes</vt:lpstr>
      <vt:lpstr>Topology</vt:lpstr>
      <vt:lpstr>Area Proxy</vt:lpstr>
      <vt:lpstr>Topology with Area Proxy</vt:lpstr>
      <vt:lpstr>Traffic Engineering</vt:lpstr>
      <vt:lpstr>Traffic Engineering Details</vt:lpstr>
      <vt:lpstr>Segment Routing (SR-MPLS)</vt:lpstr>
      <vt:lpstr>On-Stripe Forwarding</vt:lpstr>
      <vt:lpstr>Off-stripe Forwarding</vt:lpstr>
      <vt:lpstr>On-stripe Return Forwarding</vt:lpstr>
      <vt:lpstr>Off-Stripe Return Forwarding</vt:lpstr>
      <vt:lpstr>IP Addressing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Routing Architecture for Satellite Networks</dc:title>
  <dc:creator>Tony Li</dc:creator>
  <cp:lastModifiedBy>Tony Li</cp:lastModifiedBy>
  <cp:revision>3</cp:revision>
  <dcterms:created xsi:type="dcterms:W3CDTF">2024-01-29T17:07:48Z</dcterms:created>
  <dcterms:modified xsi:type="dcterms:W3CDTF">2025-03-12T22:31:00Z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a6262c0-804d-4ff7-addc-c437ca753822_Enabled">
    <vt:lpwstr>true</vt:lpwstr>
  </property>
  <property fmtid="{D5CDD505-2E9C-101B-9397-08002B2CF9AE}" pid="3" name="MSIP_Label_7a6262c0-804d-4ff7-addc-c437ca753822_SetDate">
    <vt:lpwstr>2024-01-29T17:09:39Z</vt:lpwstr>
  </property>
  <property fmtid="{D5CDD505-2E9C-101B-9397-08002B2CF9AE}" pid="4" name="MSIP_Label_7a6262c0-804d-4ff7-addc-c437ca753822_Method">
    <vt:lpwstr>Privileged</vt:lpwstr>
  </property>
  <property fmtid="{D5CDD505-2E9C-101B-9397-08002B2CF9AE}" pid="5" name="MSIP_Label_7a6262c0-804d-4ff7-addc-c437ca753822_Name">
    <vt:lpwstr>7a6262c0-804d-4ff7-addc-c437ca753822</vt:lpwstr>
  </property>
  <property fmtid="{D5CDD505-2E9C-101B-9397-08002B2CF9AE}" pid="6" name="MSIP_Label_7a6262c0-804d-4ff7-addc-c437ca753822_SiteId">
    <vt:lpwstr>bea78b3c-4cdb-4130-854a-1d193232e5f4</vt:lpwstr>
  </property>
  <property fmtid="{D5CDD505-2E9C-101B-9397-08002B2CF9AE}" pid="7" name="MSIP_Label_7a6262c0-804d-4ff7-addc-c437ca753822_ActionId">
    <vt:lpwstr>d1130530-0988-4a3e-b061-432f8c934187</vt:lpwstr>
  </property>
  <property fmtid="{D5CDD505-2E9C-101B-9397-08002B2CF9AE}" pid="8" name="MSIP_Label_7a6262c0-804d-4ff7-addc-c437ca753822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Juniper Public</vt:lpwstr>
  </property>
</Properties>
</file>