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91" r:id="rId4"/>
    <p:sldId id="276" r:id="rId5"/>
    <p:sldId id="271" r:id="rId6"/>
    <p:sldId id="292" r:id="rId7"/>
    <p:sldId id="280" r:id="rId8"/>
    <p:sldId id="268" r:id="rId9"/>
    <p:sldId id="29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9"/>
    <p:restoredTop sz="96715" autoAdjust="0"/>
  </p:normalViewPr>
  <p:slideViewPr>
    <p:cSldViewPr snapToGrid="0">
      <p:cViewPr>
        <p:scale>
          <a:sx n="110" d="100"/>
          <a:sy n="110" d="100"/>
        </p:scale>
        <p:origin x="1616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EE83-AEBC-4103-B723-ACAB720F7F50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B26D4-40F3-4023-B23B-B2C3C0060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Actually, this draft was discussed about twice or three times in the past. But with the development of 5G and the related mobility function extensions, we think</a:t>
            </a:r>
            <a:r>
              <a:rPr lang="en-US" altLang="zh-CN" baseline="0" dirty="0"/>
              <a:t> it can be a part of the 5G mobility management information.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26D4-40F3-4023-B23B-B2C3C0060C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0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simply list some principles for the protocol selection, for example,</a:t>
            </a:r>
            <a:r>
              <a:rPr lang="en-US" altLang="zh-CN" baseline="0" dirty="0"/>
              <a:t> in order to improve the efficiency and reduce the load on the terminal, the network based protocol should have higher priority. And besides, a scheme is needed in order to negotiate the capability and preference between terminal and network.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26D4-40F3-4023-B23B-B2C3C0060C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0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simply list some principles for the protocol selection, for example,</a:t>
            </a:r>
            <a:r>
              <a:rPr lang="en-US" altLang="zh-CN" baseline="0" dirty="0"/>
              <a:t> in order to improve the efficiency and reduce the load on the terminal, the network based protocol should have higher priority. And besides, a scheme is needed in order to negotiate the capability and preference between terminal and network.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26D4-40F3-4023-B23B-B2C3C0060C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8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simply list some principles for the protocol selection, for example,</a:t>
            </a:r>
            <a:r>
              <a:rPr lang="en-US" altLang="zh-CN" baseline="0" dirty="0"/>
              <a:t> in order to improve the efficiency and reduce the load on the terminal, the network based protocol should have higher priority. And besides, a scheme is needed in order to negotiate the capability and preference between terminal and network.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26D4-40F3-4023-B23B-B2C3C0060C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7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simply list some principles for the protocol selection, for example,</a:t>
            </a:r>
            <a:r>
              <a:rPr lang="en-US" altLang="zh-CN" baseline="0" dirty="0"/>
              <a:t> in order to improve the efficiency and reduce the load on the terminal, the network based protocol should have higher priority. And besides, a scheme is needed in order to negotiate the capability and preference between terminal and network.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26D4-40F3-4023-B23B-B2C3C0060C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1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simply list some principles for the protocol selection, for example,</a:t>
            </a:r>
            <a:r>
              <a:rPr lang="en-US" altLang="zh-CN" baseline="0" dirty="0"/>
              <a:t> in order to improve the efficiency and reduce the load on the terminal, the network based protocol should have higher priority. And besides, a scheme is needed in order to negotiate the capability and preference between terminal and network.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26D4-40F3-4023-B23B-B2C3C0060C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1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 that’s all and thank you very much. And we also want to know is it possible for a WG adoption of </a:t>
            </a:r>
            <a:r>
              <a:rPr lang="en-US" altLang="zh-CN"/>
              <a:t>this draft?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26D4-40F3-4023-B23B-B2C3C0060C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96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9A168-93D7-D567-5AB6-D4E587471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C2638E-2806-B8B1-B892-8D3197343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C5F70A-3CD6-E348-15A1-B53540857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 that’s all and thank you very much. And we also want to know is it possible for a WG adoption of </a:t>
            </a:r>
            <a:r>
              <a:rPr lang="en-US" altLang="zh-CN"/>
              <a:t>this draft?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B209E2-D28C-5EB9-0A2E-7A38BAE1DD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26D4-40F3-4023-B23B-B2C3C0060C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D20C-66A0-7D4D-B1CF-950FD19A5D34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ECE4-FFAF-9D4F-AC49-C634832B92CF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06B2-09F8-444A-8E3D-B7395C0F1F3B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C41-4AE8-4145-88B2-2A89C4EFCECE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B065-EA7C-E64F-8C54-F52E68DD6D19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6757-AF3A-6B45-8E1D-7DA5BAD0DF20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DC6D-DFD7-6F45-8506-419ED89BFBAF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DC94-A24D-6640-A334-93CEDE85071D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5B2-6D47-B743-8353-FD7B497C1FDA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C27-39D0-6A46-BC71-6DD9608D19A9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61FD-6C14-3A40-AD80-E4446CD7ACE6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CC796-1B35-3D40-92D5-31EB1FEA0F5F}" type="datetime1">
              <a:rPr lang="en-US" altLang="zh-CN" smtClean="0"/>
              <a:t>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41A4-E9AE-40D9-AE43-F1F549412C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40508"/>
            <a:ext cx="9564914" cy="1820805"/>
          </a:xfrm>
        </p:spPr>
        <p:txBody>
          <a:bodyPr>
            <a:normAutofit fontScale="90000"/>
          </a:bodyPr>
          <a:lstStyle/>
          <a:p>
            <a:br>
              <a:rPr lang="en-US" altLang="zh-CN" sz="5300" b="1" dirty="0"/>
            </a:br>
            <a:br>
              <a:rPr lang="en-US" altLang="zh-CN" sz="5300" b="1" dirty="0"/>
            </a:br>
            <a:br>
              <a:rPr lang="en-US" altLang="zh-CN" sz="5300" b="1" dirty="0"/>
            </a:br>
            <a:r>
              <a:rPr lang="en-US" altLang="zh-CN" sz="5300" b="1" dirty="0"/>
              <a:t>Routing in Satellite Networks</a:t>
            </a:r>
            <a:r>
              <a:rPr lang="en-US" altLang="zh-CN" sz="4400" b="1" dirty="0"/>
              <a:t>: 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/>
              <a:t>Use Cases, Challenges &amp; Consideration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75713"/>
            <a:ext cx="9144000" cy="25111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200" b="1" dirty="0"/>
              <a:t>Peng Liu, Tianji Jiang</a:t>
            </a:r>
          </a:p>
          <a:p>
            <a:endParaRPr lang="en-US" altLang="zh-CN" sz="3600" dirty="0"/>
          </a:p>
          <a:p>
            <a:r>
              <a:rPr lang="en-US" altLang="zh-CN" sz="3600" dirty="0"/>
              <a:t>China Mobile</a:t>
            </a:r>
            <a:endParaRPr lang="en-US" altLang="zh-CN" dirty="0"/>
          </a:p>
          <a:p>
            <a:r>
              <a:rPr lang="en-US" altLang="zh-CN" dirty="0" err="1"/>
              <a:t>Sidemeeting</a:t>
            </a:r>
            <a:r>
              <a:rPr lang="en-US" altLang="zh-CN" dirty="0"/>
              <a:t> @IETF 122 (March 19, 2025)</a:t>
            </a:r>
          </a:p>
          <a:p>
            <a:r>
              <a:rPr lang="en-US" altLang="zh-CN" dirty="0"/>
              <a:t> (Bangkok, Thailand)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F11DB-0EA7-D24F-9938-3A72562D1703}"/>
              </a:ext>
            </a:extLst>
          </p:cNvPr>
          <p:cNvSpPr/>
          <p:nvPr/>
        </p:nvSpPr>
        <p:spPr>
          <a:xfrm>
            <a:off x="391414" y="84851"/>
            <a:ext cx="109623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3GPP Rel-18: Satellite as ‘Transparent’ Relay </a:t>
            </a:r>
            <a:r>
              <a:rPr lang="en-US" sz="2400" dirty="0">
                <a:solidFill>
                  <a:srgbClr val="00B050"/>
                </a:solidFill>
              </a:rPr>
              <a:t>(~June 2023)</a:t>
            </a:r>
            <a:endParaRPr lang="en-US" sz="2400" dirty="0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C19568DA-C505-AF46-829D-2EF2F373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8" y="3468485"/>
            <a:ext cx="7155638" cy="307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FBA2C71D-7004-324C-9EAB-4D2749214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14" y="739305"/>
            <a:ext cx="1154917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sz="2200" dirty="0"/>
              <a:t>Satellite constellation network being the infrastructure for wireless access and backhaul, it provides the </a:t>
            </a:r>
            <a:r>
              <a:rPr lang="en-US" altLang="en-US" sz="2200" dirty="0" err="1"/>
              <a:t>gNB</a:t>
            </a:r>
            <a:r>
              <a:rPr lang="en-US" altLang="en-US" sz="2200" dirty="0"/>
              <a:t>, front haul and back haul transport functionalities.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BCA4290-6F82-3B49-987D-55387923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8" y="1450577"/>
            <a:ext cx="5468209" cy="561035"/>
          </a:xfrm>
        </p:spPr>
        <p:txBody>
          <a:bodyPr>
            <a:noAutofit/>
          </a:bodyPr>
          <a:lstStyle/>
          <a:p>
            <a:pPr marL="346075" indent="-346075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2000" noProof="1">
                <a:latin typeface="+mn-lt"/>
              </a:rPr>
              <a:t>Satellite Network for 3GPP Wireless </a:t>
            </a:r>
            <a:r>
              <a:rPr lang="en-US" sz="2000" b="1" u="sng" noProof="1">
                <a:latin typeface="+mn-lt"/>
              </a:rPr>
              <a:t>Access</a:t>
            </a:r>
            <a:endParaRPr lang="en-US" sz="2000" b="1" noProof="1">
              <a:latin typeface="+mn-lt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AF4437E-030C-F14D-8320-88589ABE0B23}"/>
              </a:ext>
            </a:extLst>
          </p:cNvPr>
          <p:cNvSpPr txBox="1">
            <a:spLocks/>
          </p:cNvSpPr>
          <p:nvPr/>
        </p:nvSpPr>
        <p:spPr>
          <a:xfrm>
            <a:off x="6076352" y="1404419"/>
            <a:ext cx="5724234" cy="654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noProof="1">
                <a:latin typeface="+mn-lt"/>
              </a:rPr>
              <a:t>Satellite Network for 3GPP Wireless </a:t>
            </a:r>
            <a:r>
              <a:rPr lang="en-US" sz="2000" b="1" u="sng" noProof="1">
                <a:latin typeface="+mn-lt"/>
              </a:rPr>
              <a:t>Backhaul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35B33468-BA1F-0241-872C-0F396A72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98" y="1953737"/>
            <a:ext cx="5468209" cy="12772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+--------------+   +---------+   +-------------+   +--------+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|    T or      |   |</a:t>
            </a:r>
            <a:r>
              <a:rPr lang="en-US" altLang="en-US" sz="1100" dirty="0">
                <a:solidFill>
                  <a:srgbClr val="FF0000"/>
                </a:solidFill>
                <a:latin typeface="Courier" panose="02070309020205020404" pitchFamily="49" charset="0"/>
              </a:rPr>
              <a:t>Satellite</a:t>
            </a:r>
            <a:r>
              <a:rPr lang="en-US" altLang="en-US" sz="1100" dirty="0">
                <a:latin typeface="Courier" panose="02070309020205020404" pitchFamily="49" charset="0"/>
              </a:rPr>
              <a:t>|   |Mobile Access|   |  WCN/  |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| Local network+---+ </a:t>
            </a:r>
            <a:r>
              <a:rPr lang="en-US" altLang="en-US" sz="1100" dirty="0">
                <a:solidFill>
                  <a:srgbClr val="FF0000"/>
                </a:solidFill>
                <a:latin typeface="Courier" panose="02070309020205020404" pitchFamily="49" charset="0"/>
              </a:rPr>
              <a:t>Network</a:t>
            </a:r>
            <a:r>
              <a:rPr lang="en-US" altLang="en-US" sz="1100" dirty="0">
                <a:latin typeface="Courier" panose="02070309020205020404" pitchFamily="49" charset="0"/>
              </a:rPr>
              <a:t> +---+  Network    +---+  DNN   |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+--------------+   +---------+   +-------------+   +--------+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100" dirty="0">
              <a:latin typeface="Courier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     End user terminal or local network accesses DNN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     through Satellite Network and Mobile Access Network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158E231A-DE4B-2B49-971B-2F2BCAB76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53736"/>
            <a:ext cx="5724235" cy="12772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+--------------+    +-------------+    +---------+    +--------+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|    T or      |    |Mobile Access|    |</a:t>
            </a:r>
            <a:r>
              <a:rPr lang="en-US" altLang="en-US" sz="1100" dirty="0">
                <a:solidFill>
                  <a:srgbClr val="FF0000"/>
                </a:solidFill>
                <a:latin typeface="Courier" panose="02070309020205020404" pitchFamily="49" charset="0"/>
              </a:rPr>
              <a:t>Satellite</a:t>
            </a:r>
            <a:r>
              <a:rPr lang="en-US" altLang="en-US" sz="1100" dirty="0">
                <a:latin typeface="Courier" panose="02070309020205020404" pitchFamily="49" charset="0"/>
              </a:rPr>
              <a:t>|    |  WCN/  |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| Local network+----+  Network    +----+ </a:t>
            </a:r>
            <a:r>
              <a:rPr lang="en-US" altLang="en-US" sz="1100" dirty="0">
                <a:solidFill>
                  <a:srgbClr val="FF0000"/>
                </a:solidFill>
                <a:latin typeface="Courier" panose="02070309020205020404" pitchFamily="49" charset="0"/>
              </a:rPr>
              <a:t>Network</a:t>
            </a:r>
            <a:r>
              <a:rPr lang="en-US" altLang="en-US" sz="1100" dirty="0">
                <a:latin typeface="Courier" panose="02070309020205020404" pitchFamily="49" charset="0"/>
              </a:rPr>
              <a:t> +----+  DNN   |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+--------------+    +-------------+    +---------+    +--------+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100" dirty="0">
              <a:latin typeface="Courier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     End user terminal or local network accesses DNN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Courier" panose="02070309020205020404" pitchFamily="49" charset="0"/>
              </a:rPr>
              <a:t>      through Mobile Access Network and then Satellite Network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C4F73810-1654-DA7B-D4B8-791723A35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4" y="3784560"/>
            <a:ext cx="418058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sz="2200" dirty="0"/>
              <a:t>Satellite as a </a:t>
            </a:r>
            <a:r>
              <a:rPr lang="en-US" altLang="en-US" sz="2200" dirty="0">
                <a:solidFill>
                  <a:srgbClr val="FF0000"/>
                </a:solidFill>
              </a:rPr>
              <a:t>transparent</a:t>
            </a:r>
            <a:r>
              <a:rPr lang="en-US" altLang="en-US" sz="2200" dirty="0"/>
              <a:t> relay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sz="2200" dirty="0"/>
              <a:t>No Inter-Satellite-Link (ISL), i.e., so-called ‘bent-pipe’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sz="2200" dirty="0"/>
              <a:t>No layer-2/layer-3 packet processing, but only layer-1 functionalities like RF filtering, frequency conversion, etc.</a:t>
            </a:r>
          </a:p>
        </p:txBody>
      </p:sp>
    </p:spTree>
    <p:extLst>
      <p:ext uri="{BB962C8B-B14F-4D97-AF65-F5344CB8AC3E}">
        <p14:creationId xmlns:p14="http://schemas.microsoft.com/office/powerpoint/2010/main" val="328078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F11DB-0EA7-D24F-9938-3A72562D1703}"/>
              </a:ext>
            </a:extLst>
          </p:cNvPr>
          <p:cNvSpPr/>
          <p:nvPr/>
        </p:nvSpPr>
        <p:spPr>
          <a:xfrm>
            <a:off x="298109" y="93466"/>
            <a:ext cx="11676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3GPP Rel-19 Satellite w/ Regenerative Forwarding </a:t>
            </a:r>
            <a:r>
              <a:rPr lang="en-US" sz="2400" dirty="0">
                <a:solidFill>
                  <a:srgbClr val="00B050"/>
                </a:solidFill>
              </a:rPr>
              <a:t>(~March 2025)</a:t>
            </a:r>
            <a:endParaRPr lang="en-US" sz="2400" dirty="0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BA2C71D-7004-324C-9EAB-4D2749214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10" y="747670"/>
            <a:ext cx="462949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/>
              <a:t>Satellite w/ </a:t>
            </a:r>
            <a:r>
              <a:rPr lang="en-US" altLang="en-US" sz="2200" dirty="0">
                <a:solidFill>
                  <a:srgbClr val="FF0000"/>
                </a:solidFill>
              </a:rPr>
              <a:t>regenerative</a:t>
            </a:r>
            <a:r>
              <a:rPr lang="en-US" altLang="en-US" sz="2200" dirty="0"/>
              <a:t> payload (</a:t>
            </a:r>
            <a:r>
              <a:rPr lang="en-US" altLang="en-US" sz="2200" dirty="0" err="1"/>
              <a:t>gNB</a:t>
            </a:r>
            <a:r>
              <a:rPr lang="en-US" altLang="en-US" sz="2200" dirty="0"/>
              <a:t> on-board)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/>
              <a:t>Multi-satellites with Inter-Satellite-Links (ISLs)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/>
              <a:t>High-layer functionalities:</a:t>
            </a:r>
          </a:p>
          <a:p>
            <a:pPr marL="7366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000" dirty="0"/>
              <a:t>Packet processing, L2 or L3 networking, Large scale networking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/>
              <a:t>Criticalness of </a:t>
            </a:r>
            <a:r>
              <a:rPr lang="en-US" altLang="en-US" sz="2200" b="1" dirty="0"/>
              <a:t>ISLs</a:t>
            </a:r>
            <a:r>
              <a:rPr lang="en-US" altLang="en-US" sz="2200" dirty="0"/>
              <a:t> &amp; </a:t>
            </a:r>
            <a:r>
              <a:rPr lang="en-US" altLang="en-US" sz="2200" b="1" dirty="0"/>
              <a:t>SAT-Network</a:t>
            </a:r>
            <a:r>
              <a:rPr lang="en-US" altLang="en-US" sz="2200" dirty="0"/>
              <a:t>:</a:t>
            </a:r>
          </a:p>
          <a:p>
            <a:pPr marL="693738" lvl="1" indent="-347663">
              <a:lnSpc>
                <a:spcPct val="100000"/>
              </a:lnSpc>
              <a:spcBef>
                <a:spcPct val="0"/>
              </a:spcBef>
            </a:pPr>
            <a:r>
              <a:rPr lang="en-US" altLang="en-US" sz="2000" dirty="0"/>
              <a:t>Note: ISLs </a:t>
            </a:r>
            <a:r>
              <a:rPr lang="en-US" altLang="en-US" sz="2000" i="1" dirty="0"/>
              <a:t>out of 3GPP scope</a:t>
            </a:r>
            <a:r>
              <a:rPr lang="en-US" altLang="en-US" sz="2000" dirty="0"/>
              <a:t>, but </a:t>
            </a:r>
            <a:r>
              <a:rPr lang="en-US" altLang="en-US" sz="2000" dirty="0">
                <a:solidFill>
                  <a:srgbClr val="FF0000"/>
                </a:solidFill>
              </a:rPr>
              <a:t>matter to IETF</a:t>
            </a:r>
            <a:r>
              <a:rPr lang="en-US" altLang="en-US" sz="2000" dirty="0"/>
              <a:t>.</a:t>
            </a:r>
          </a:p>
        </p:txBody>
      </p:sp>
      <p:pic>
        <p:nvPicPr>
          <p:cNvPr id="12" name="Image 1">
            <a:extLst>
              <a:ext uri="{FF2B5EF4-FFF2-40B4-BE49-F238E27FC236}">
                <a16:creationId xmlns:a16="http://schemas.microsoft.com/office/drawing/2014/main" id="{817B8D00-F780-1E48-B060-6BE42C735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49" y="903805"/>
            <a:ext cx="5966611" cy="255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4C175-7B74-BB43-8DC2-0BD328A08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966832"/>
            <a:ext cx="5397500" cy="2717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8D9363-9027-1F40-82E8-E28F19861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35" y="3966832"/>
            <a:ext cx="3249314" cy="2754643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3065A303-576C-3942-BCCD-97F833447C5C}"/>
              </a:ext>
            </a:extLst>
          </p:cNvPr>
          <p:cNvSpPr txBox="1">
            <a:spLocks/>
          </p:cNvSpPr>
          <p:nvPr/>
        </p:nvSpPr>
        <p:spPr>
          <a:xfrm>
            <a:off x="298109" y="4286584"/>
            <a:ext cx="1784691" cy="2078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</a:rPr>
              <a:t>* These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two</a:t>
            </a:r>
            <a:r>
              <a:rPr lang="en-US" altLang="zh-CN" sz="2000" dirty="0">
                <a:latin typeface="+mn-lt"/>
              </a:rPr>
              <a:t> scenarios selected from the 3GPP SA2: TR </a:t>
            </a:r>
            <a:r>
              <a:rPr lang="en-US" altLang="zh-CN" sz="2000" b="1" dirty="0">
                <a:latin typeface="+mn-lt"/>
              </a:rPr>
              <a:t>23.700-29</a:t>
            </a:r>
            <a:endParaRPr lang="en-US" altLang="zh-CN" sz="2000"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A30DD-87F7-054E-A030-8888D29E4F5B}"/>
              </a:ext>
            </a:extLst>
          </p:cNvPr>
          <p:cNvGrpSpPr/>
          <p:nvPr/>
        </p:nvGrpSpPr>
        <p:grpSpPr>
          <a:xfrm>
            <a:off x="7264712" y="2397787"/>
            <a:ext cx="4495854" cy="1499616"/>
            <a:chOff x="206061" y="3075693"/>
            <a:chExt cx="5760238" cy="200214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60DA04B-D6B0-434C-A330-A42B4AC9D0B3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>
              <a:off x="4525521" y="4683952"/>
              <a:ext cx="369462" cy="0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D39BE0-67AE-A948-AD5C-A86ECFF8C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5703" y="4416161"/>
              <a:ext cx="348529" cy="43411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CF503A6-F2BD-C74D-A26B-FF0935858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4197631" y="4480385"/>
              <a:ext cx="327890" cy="40713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EBEEBF6-5BB6-3744-A4B7-3365AE026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8868" y="3075693"/>
              <a:ext cx="3070896" cy="1155065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C6685-E7E4-1848-B607-CB4B2B3564EA}"/>
                </a:ext>
              </a:extLst>
            </p:cNvPr>
            <p:cNvSpPr/>
            <p:nvPr/>
          </p:nvSpPr>
          <p:spPr>
            <a:xfrm rot="18325947" flipV="1">
              <a:off x="1135961" y="4079781"/>
              <a:ext cx="693463" cy="128703"/>
            </a:xfrm>
            <a:prstGeom prst="ellipse">
              <a:avLst/>
            </a:prstGeom>
            <a:solidFill>
              <a:srgbClr val="E7E6E6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Microsoft YaHei Light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50626-0714-A541-90D7-BFF6A28B38DF}"/>
                </a:ext>
              </a:extLst>
            </p:cNvPr>
            <p:cNvSpPr/>
            <p:nvPr/>
          </p:nvSpPr>
          <p:spPr>
            <a:xfrm rot="3485809" flipV="1">
              <a:off x="3940979" y="4315154"/>
              <a:ext cx="458148" cy="85336"/>
            </a:xfrm>
            <a:prstGeom prst="ellipse">
              <a:avLst/>
            </a:prstGeom>
            <a:solidFill>
              <a:srgbClr val="E7E6E6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Microsoft YaHei Light"/>
              </a:endParaRPr>
            </a:p>
          </p:txBody>
        </p:sp>
        <p:pic>
          <p:nvPicPr>
            <p:cNvPr id="20" name="Picture 2" descr="Computer Basics: What is a Computer?">
              <a:extLst>
                <a:ext uri="{FF2B5EF4-FFF2-40B4-BE49-F238E27FC236}">
                  <a16:creationId xmlns:a16="http://schemas.microsoft.com/office/drawing/2014/main" id="{2C102149-0A11-1643-8687-C0C3D8EE5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61" y="4640094"/>
              <a:ext cx="571352" cy="437744"/>
            </a:xfrm>
            <a:prstGeom prst="rect">
              <a:avLst/>
            </a:prstGeom>
            <a:solidFill>
              <a:srgbClr val="FFFFFF"/>
            </a:solidFill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12F10E-A948-EB4F-BAEE-D109B674810B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777413" y="4855807"/>
              <a:ext cx="242719" cy="3159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8F169D0F-C7E9-AC42-82E8-D8424EF3AE94}"/>
                </a:ext>
              </a:extLst>
            </p:cNvPr>
            <p:cNvSpPr/>
            <p:nvPr/>
          </p:nvSpPr>
          <p:spPr>
            <a:xfrm>
              <a:off x="4893014" y="4474723"/>
              <a:ext cx="1073285" cy="365452"/>
            </a:xfrm>
            <a:prstGeom prst="cloud">
              <a:avLst/>
            </a:prstGeom>
            <a:solidFill>
              <a:srgbClr val="FFFFFF"/>
            </a:solidFill>
            <a:ln w="12700" cap="flat" cmpd="sng" algn="ctr">
              <a:solidFill>
                <a:srgbClr val="C7000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Microsoft YaHei Light"/>
                  <a:cs typeface="+mn-cs"/>
                </a:rPr>
                <a:t>Internet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376975-4973-B243-A220-73D236E01AA0}"/>
              </a:ext>
            </a:extLst>
          </p:cNvPr>
          <p:cNvCxnSpPr/>
          <p:nvPr/>
        </p:nvCxnSpPr>
        <p:spPr>
          <a:xfrm>
            <a:off x="1739900" y="5041900"/>
            <a:ext cx="673100" cy="0"/>
          </a:xfrm>
          <a:prstGeom prst="straightConnector1">
            <a:avLst/>
          </a:prstGeom>
          <a:ln w="63500">
            <a:solidFill>
              <a:srgbClr val="FF0000">
                <a:alpha val="18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93353A-E18D-C04D-BF4B-0B72BEC6BC43}"/>
              </a:ext>
            </a:extLst>
          </p:cNvPr>
          <p:cNvCxnSpPr>
            <a:cxnSpLocks/>
          </p:cNvCxnSpPr>
          <p:nvPr/>
        </p:nvCxnSpPr>
        <p:spPr>
          <a:xfrm>
            <a:off x="1939755" y="5803900"/>
            <a:ext cx="6068621" cy="0"/>
          </a:xfrm>
          <a:prstGeom prst="straightConnector1">
            <a:avLst/>
          </a:prstGeom>
          <a:ln w="63500">
            <a:solidFill>
              <a:srgbClr val="FF0000">
                <a:alpha val="15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5815F0-CA6B-8642-AB2C-4F00051E1908}"/>
              </a:ext>
            </a:extLst>
          </p:cNvPr>
          <p:cNvSpPr txBox="1"/>
          <p:nvPr/>
        </p:nvSpPr>
        <p:spPr>
          <a:xfrm>
            <a:off x="10429232" y="2686554"/>
            <a:ext cx="105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95957"/>
                </a:solidFill>
                <a:ea typeface="Microsoft YaHei Light"/>
              </a:rPr>
              <a:t>Use </a:t>
            </a:r>
            <a:r>
              <a:rPr lang="en-US" sz="1200" b="1" dirty="0">
                <a:solidFill>
                  <a:srgbClr val="595957"/>
                </a:solidFill>
                <a:ea typeface="Microsoft YaHei Light"/>
              </a:rPr>
              <a:t>ISL</a:t>
            </a:r>
            <a:r>
              <a:rPr lang="en-US" sz="1200" dirty="0">
                <a:solidFill>
                  <a:srgbClr val="595957"/>
                </a:solidFill>
                <a:ea typeface="Microsoft YaHei Light"/>
              </a:rPr>
              <a:t>, </a:t>
            </a:r>
          </a:p>
          <a:p>
            <a:r>
              <a:rPr lang="en-US" sz="1200" dirty="0">
                <a:solidFill>
                  <a:srgbClr val="595957"/>
                </a:solidFill>
                <a:ea typeface="Microsoft YaHei Light"/>
              </a:rPr>
              <a:t>satellites form network</a:t>
            </a:r>
          </a:p>
        </p:txBody>
      </p:sp>
    </p:spTree>
    <p:extLst>
      <p:ext uri="{BB962C8B-B14F-4D97-AF65-F5344CB8AC3E}">
        <p14:creationId xmlns:p14="http://schemas.microsoft.com/office/powerpoint/2010/main" val="371061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F11DB-0EA7-D24F-9938-3A72562D1703}"/>
              </a:ext>
            </a:extLst>
          </p:cNvPr>
          <p:cNvSpPr/>
          <p:nvPr/>
        </p:nvSpPr>
        <p:spPr>
          <a:xfrm>
            <a:off x="408347" y="213810"/>
            <a:ext cx="10227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Geolocation Shifting of Satellite after One-round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EBCB4-27E1-6845-B69C-7ADD647B5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11" y="1270632"/>
            <a:ext cx="10544064" cy="46782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/>
              <a:t>Earth self-rotating at approximately 460 meters/sec at the equator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/>
              <a:t>Assuming </a:t>
            </a:r>
            <a:r>
              <a:rPr lang="en-US" altLang="en-US" sz="2400" dirty="0">
                <a:latin typeface="+mn-lt"/>
              </a:rPr>
              <a:t>a LEO satellite could rotate the Earth one-round in 95 mins  (may depend on the satellite's rotation track):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Shift-distance on Earth = Earth-self-rotation-speed * Self-rotation-period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Then, we have, 460 m/s * (95 mins * 60 sec/min) ~ 2600 KM.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Indicating the geolocation-shifting at the equator (relative to Earth) after one round could be more than 2000 Km.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This significant shifting is way beyond the coverage of a </a:t>
            </a:r>
            <a:r>
              <a:rPr lang="en-US" altLang="en-US" sz="2400" b="1" dirty="0">
                <a:latin typeface="+mn-lt"/>
              </a:rPr>
              <a:t>RAN on-board </a:t>
            </a:r>
            <a:r>
              <a:rPr lang="en-US" altLang="en-US" sz="2400" dirty="0">
                <a:latin typeface="+mn-lt"/>
              </a:rPr>
              <a:t>(i.e., regenerative)</a:t>
            </a:r>
            <a:r>
              <a:rPr lang="en-US" altLang="en-US" sz="2400" b="1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a LEO satellite. 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dirty="0">
                <a:latin typeface="+mn-lt"/>
              </a:rPr>
              <a:t>Conclusion</a:t>
            </a:r>
            <a:r>
              <a:rPr lang="en-US" altLang="en-US" sz="2400" dirty="0">
                <a:latin typeface="+mn-lt"/>
              </a:rPr>
              <a:t>: </a:t>
            </a:r>
          </a:p>
          <a:p>
            <a:pPr marL="108585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+mn-lt"/>
              </a:rPr>
              <a:t>A Satellite constellation network w/ inter-satellite links (or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ISLs</a:t>
            </a:r>
            <a:r>
              <a:rPr lang="en-US" altLang="en-US" dirty="0">
                <a:latin typeface="+mn-lt"/>
              </a:rPr>
              <a:t>) is the necessary solution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4688F40-3A52-B941-9D08-7A9E1A16F707}"/>
              </a:ext>
            </a:extLst>
          </p:cNvPr>
          <p:cNvSpPr txBox="1">
            <a:spLocks/>
          </p:cNvSpPr>
          <p:nvPr/>
        </p:nvSpPr>
        <p:spPr>
          <a:xfrm>
            <a:off x="512711" y="6219110"/>
            <a:ext cx="10544064" cy="502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+mn-lt"/>
              </a:rPr>
              <a:t>* </a:t>
            </a:r>
            <a:r>
              <a:rPr lang="en-US" altLang="zh-CN" sz="1600" i="1" dirty="0">
                <a:latin typeface="+mn-lt"/>
              </a:rPr>
              <a:t>Routing in Satellite Networks: Challenges &amp; Considerations, draft-</a:t>
            </a:r>
            <a:r>
              <a:rPr lang="en-US" altLang="zh-CN" sz="1600" i="1" dirty="0" err="1">
                <a:latin typeface="+mn-lt"/>
              </a:rPr>
              <a:t>lj</a:t>
            </a:r>
            <a:r>
              <a:rPr lang="en-US" altLang="zh-CN" sz="1600" i="1" dirty="0">
                <a:latin typeface="+mn-lt"/>
              </a:rPr>
              <a:t>-</a:t>
            </a:r>
            <a:r>
              <a:rPr lang="en-US" altLang="zh-CN" sz="1600" i="1" dirty="0" err="1">
                <a:latin typeface="+mn-lt"/>
              </a:rPr>
              <a:t>rtgwg</a:t>
            </a:r>
            <a:r>
              <a:rPr lang="en-US" altLang="zh-CN" sz="1600" i="1" dirty="0">
                <a:latin typeface="+mn-lt"/>
              </a:rPr>
              <a:t>-sat-routing-consideration.</a:t>
            </a:r>
            <a:endParaRPr lang="en-US" altLang="zh-CN" sz="16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53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B49F1C-D3B5-6D8C-3C03-733BDEA71788}"/>
              </a:ext>
            </a:extLst>
          </p:cNvPr>
          <p:cNvSpPr/>
          <p:nvPr/>
        </p:nvSpPr>
        <p:spPr>
          <a:xfrm>
            <a:off x="35794" y="4979652"/>
            <a:ext cx="11937146" cy="10237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EDEBCC-D217-9C9C-0FF7-9CABBD5600DD}"/>
              </a:ext>
            </a:extLst>
          </p:cNvPr>
          <p:cNvSpPr/>
          <p:nvPr/>
        </p:nvSpPr>
        <p:spPr>
          <a:xfrm>
            <a:off x="260863" y="1651380"/>
            <a:ext cx="9878527" cy="1066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4018BD5-A131-26FA-E97D-A3AF2A309D3D}"/>
              </a:ext>
            </a:extLst>
          </p:cNvPr>
          <p:cNvSpPr/>
          <p:nvPr/>
        </p:nvSpPr>
        <p:spPr>
          <a:xfrm>
            <a:off x="35794" y="3214838"/>
            <a:ext cx="11047363" cy="1093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0D8AF4-DDCA-CEA1-8BA3-77FF84796C6E}"/>
              </a:ext>
            </a:extLst>
          </p:cNvPr>
          <p:cNvSpPr/>
          <p:nvPr/>
        </p:nvSpPr>
        <p:spPr>
          <a:xfrm>
            <a:off x="718428" y="671873"/>
            <a:ext cx="11095889" cy="712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86C172-6FCD-CC7B-B524-AA03A4FBC6B1}"/>
              </a:ext>
            </a:extLst>
          </p:cNvPr>
          <p:cNvSpPr/>
          <p:nvPr/>
        </p:nvSpPr>
        <p:spPr>
          <a:xfrm>
            <a:off x="1371212" y="3316652"/>
            <a:ext cx="9013372" cy="8990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263B3C-8670-5F22-5037-3FBEA9F07796}"/>
              </a:ext>
            </a:extLst>
          </p:cNvPr>
          <p:cNvSpPr/>
          <p:nvPr/>
        </p:nvSpPr>
        <p:spPr>
          <a:xfrm>
            <a:off x="3012950" y="1802596"/>
            <a:ext cx="5954048" cy="8148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532BD2-4A48-8519-6E54-DD3BFDC57377}"/>
              </a:ext>
            </a:extLst>
          </p:cNvPr>
          <p:cNvSpPr/>
          <p:nvPr/>
        </p:nvSpPr>
        <p:spPr>
          <a:xfrm>
            <a:off x="2706224" y="671873"/>
            <a:ext cx="6993385" cy="6601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4661FA-D89D-AC4C-240C-48A5D7351299}"/>
              </a:ext>
            </a:extLst>
          </p:cNvPr>
          <p:cNvGrpSpPr/>
          <p:nvPr/>
        </p:nvGrpSpPr>
        <p:grpSpPr>
          <a:xfrm>
            <a:off x="2234534" y="3829080"/>
            <a:ext cx="928273" cy="485114"/>
            <a:chOff x="1754238" y="4090165"/>
            <a:chExt cx="2118154" cy="75762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F846C63-CB20-E508-69BB-D81FE4365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4238" y="4090165"/>
              <a:ext cx="1485911" cy="67628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017C1AB-9D9A-890C-8737-17CF941559AF}"/>
                </a:ext>
              </a:extLst>
            </p:cNvPr>
            <p:cNvSpPr/>
            <p:nvPr/>
          </p:nvSpPr>
          <p:spPr>
            <a:xfrm>
              <a:off x="2660480" y="4499062"/>
              <a:ext cx="579669" cy="146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79D87D-E51C-48AE-EE92-7F5AAC84F935}"/>
                </a:ext>
              </a:extLst>
            </p:cNvPr>
            <p:cNvSpPr txBox="1"/>
            <p:nvPr/>
          </p:nvSpPr>
          <p:spPr>
            <a:xfrm>
              <a:off x="2549451" y="4415189"/>
              <a:ext cx="1322941" cy="432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 LEO-a</a:t>
              </a:r>
              <a:endParaRPr lang="en-US" sz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E85B30-5FAC-942E-3207-11B92A88F26A}"/>
              </a:ext>
            </a:extLst>
          </p:cNvPr>
          <p:cNvGrpSpPr/>
          <p:nvPr/>
        </p:nvGrpSpPr>
        <p:grpSpPr>
          <a:xfrm>
            <a:off x="2361755" y="1946035"/>
            <a:ext cx="1208822" cy="467737"/>
            <a:chOff x="1754238" y="4090165"/>
            <a:chExt cx="1761561" cy="79703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1E41A14-4586-CC7E-DA7B-C7BA41CD6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4238" y="4090165"/>
              <a:ext cx="1485911" cy="67628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19BD87C-50E0-1276-E26B-5E3B4B60B881}"/>
                </a:ext>
              </a:extLst>
            </p:cNvPr>
            <p:cNvSpPr/>
            <p:nvPr/>
          </p:nvSpPr>
          <p:spPr>
            <a:xfrm>
              <a:off x="2660480" y="4499062"/>
              <a:ext cx="579669" cy="146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7B145C-9A73-6646-A290-AFC78C211CA2}"/>
                </a:ext>
              </a:extLst>
            </p:cNvPr>
            <p:cNvSpPr txBox="1"/>
            <p:nvPr/>
          </p:nvSpPr>
          <p:spPr>
            <a:xfrm>
              <a:off x="2549450" y="4415186"/>
              <a:ext cx="966349" cy="472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 MEO-A</a:t>
              </a:r>
              <a:endParaRPr lang="en-US" sz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5F5CD8-60DE-D098-480E-B484CFA40380}"/>
              </a:ext>
            </a:extLst>
          </p:cNvPr>
          <p:cNvGrpSpPr/>
          <p:nvPr/>
        </p:nvGrpSpPr>
        <p:grpSpPr>
          <a:xfrm>
            <a:off x="9699610" y="797607"/>
            <a:ext cx="1145383" cy="504393"/>
            <a:chOff x="1754238" y="4059520"/>
            <a:chExt cx="1727869" cy="78891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2FF4C9C-2BDD-0611-A6E1-BC6E4B9C7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4238" y="4059520"/>
              <a:ext cx="1485911" cy="676280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03804C2-E65E-1512-C421-9A220DF227BE}"/>
                </a:ext>
              </a:extLst>
            </p:cNvPr>
            <p:cNvSpPr/>
            <p:nvPr/>
          </p:nvSpPr>
          <p:spPr>
            <a:xfrm>
              <a:off x="2660480" y="4499062"/>
              <a:ext cx="579669" cy="146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DA0CDD-20F6-6D4D-4C75-A06399C15E70}"/>
                </a:ext>
              </a:extLst>
            </p:cNvPr>
            <p:cNvSpPr txBox="1"/>
            <p:nvPr/>
          </p:nvSpPr>
          <p:spPr>
            <a:xfrm>
              <a:off x="2549451" y="4415185"/>
              <a:ext cx="932656" cy="433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 GEO-2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FF9BA90-E22F-B7D4-4C78-84625A83BA4A}"/>
              </a:ext>
            </a:extLst>
          </p:cNvPr>
          <p:cNvGrpSpPr/>
          <p:nvPr/>
        </p:nvGrpSpPr>
        <p:grpSpPr>
          <a:xfrm>
            <a:off x="4627937" y="3321223"/>
            <a:ext cx="878336" cy="464926"/>
            <a:chOff x="1754238" y="4090165"/>
            <a:chExt cx="2390775" cy="80409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219E0CA-3029-6397-11B8-AF7722627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4238" y="4090165"/>
              <a:ext cx="1485911" cy="67628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A923571-FE95-F032-B951-41D5B3725E36}"/>
                </a:ext>
              </a:extLst>
            </p:cNvPr>
            <p:cNvSpPr/>
            <p:nvPr/>
          </p:nvSpPr>
          <p:spPr>
            <a:xfrm>
              <a:off x="2660480" y="4499062"/>
              <a:ext cx="579669" cy="146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4B964F-88B1-E946-EEF0-5089EE527B7E}"/>
                </a:ext>
              </a:extLst>
            </p:cNvPr>
            <p:cNvSpPr txBox="1"/>
            <p:nvPr/>
          </p:nvSpPr>
          <p:spPr>
            <a:xfrm>
              <a:off x="2549452" y="4415187"/>
              <a:ext cx="1595561" cy="479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 LEO-b</a:t>
              </a:r>
              <a:endParaRPr lang="en-US" sz="1200" dirty="0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905B3-1438-3AB9-8AFE-1E9D27BDB8B3}"/>
              </a:ext>
            </a:extLst>
          </p:cNvPr>
          <p:cNvSpPr/>
          <p:nvPr/>
        </p:nvSpPr>
        <p:spPr>
          <a:xfrm>
            <a:off x="1045988" y="767652"/>
            <a:ext cx="608935" cy="5130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D719C1-8B9F-3776-ABB5-246BB9D5CE41}"/>
              </a:ext>
            </a:extLst>
          </p:cNvPr>
          <p:cNvSpPr/>
          <p:nvPr/>
        </p:nvSpPr>
        <p:spPr>
          <a:xfrm>
            <a:off x="455458" y="1996986"/>
            <a:ext cx="668951" cy="5130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812C0F-423F-8FD7-C472-8EF21037B491}"/>
              </a:ext>
            </a:extLst>
          </p:cNvPr>
          <p:cNvSpPr/>
          <p:nvPr/>
        </p:nvSpPr>
        <p:spPr>
          <a:xfrm>
            <a:off x="210836" y="3582503"/>
            <a:ext cx="526542" cy="4513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A0D041-6669-61D0-E8BD-6FBCD50B2B11}"/>
              </a:ext>
            </a:extLst>
          </p:cNvPr>
          <p:cNvSpPr txBox="1"/>
          <p:nvPr/>
        </p:nvSpPr>
        <p:spPr>
          <a:xfrm>
            <a:off x="1059054" y="856933"/>
            <a:ext cx="59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GEO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AB846D-EBEF-12C7-D92F-9D733A9C98C3}"/>
              </a:ext>
            </a:extLst>
          </p:cNvPr>
          <p:cNvSpPr txBox="1"/>
          <p:nvPr/>
        </p:nvSpPr>
        <p:spPr>
          <a:xfrm>
            <a:off x="474038" y="2085421"/>
            <a:ext cx="65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MEO</a:t>
            </a:r>
            <a:endParaRPr 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7EE5C4-1E89-9230-30E5-0C29A7157479}"/>
              </a:ext>
            </a:extLst>
          </p:cNvPr>
          <p:cNvSpPr txBox="1"/>
          <p:nvPr/>
        </p:nvSpPr>
        <p:spPr>
          <a:xfrm>
            <a:off x="191203" y="3664562"/>
            <a:ext cx="54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LEO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B3C5D7-920C-8347-9637-8A23E7F8D35F}"/>
              </a:ext>
            </a:extLst>
          </p:cNvPr>
          <p:cNvGrpSpPr/>
          <p:nvPr/>
        </p:nvGrpSpPr>
        <p:grpSpPr>
          <a:xfrm>
            <a:off x="2607929" y="5398429"/>
            <a:ext cx="726632" cy="323332"/>
            <a:chOff x="10411221" y="5906923"/>
            <a:chExt cx="726632" cy="32333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57F563C-C665-1578-FF75-BB607F8F92D9}"/>
                </a:ext>
              </a:extLst>
            </p:cNvPr>
            <p:cNvSpPr/>
            <p:nvPr/>
          </p:nvSpPr>
          <p:spPr>
            <a:xfrm>
              <a:off x="10411221" y="5906923"/>
              <a:ext cx="698573" cy="323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06B18C-D819-55C4-2030-B8949AEE855E}"/>
                </a:ext>
              </a:extLst>
            </p:cNvPr>
            <p:cNvSpPr txBox="1"/>
            <p:nvPr/>
          </p:nvSpPr>
          <p:spPr>
            <a:xfrm>
              <a:off x="10469080" y="5922477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UE/CN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72090B2-3D4D-0CE8-255A-770598E89D2F}"/>
              </a:ext>
            </a:extLst>
          </p:cNvPr>
          <p:cNvSpPr/>
          <p:nvPr/>
        </p:nvSpPr>
        <p:spPr>
          <a:xfrm>
            <a:off x="35794" y="5122533"/>
            <a:ext cx="1078614" cy="72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7311FE-FE77-AE3A-6409-21758628A507}"/>
              </a:ext>
            </a:extLst>
          </p:cNvPr>
          <p:cNvSpPr txBox="1"/>
          <p:nvPr/>
        </p:nvSpPr>
        <p:spPr>
          <a:xfrm>
            <a:off x="124200" y="5201622"/>
            <a:ext cx="95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 </a:t>
            </a:r>
            <a:r>
              <a:rPr lang="en-US" altLang="zh-CN" b="1" dirty="0"/>
              <a:t>Ground</a:t>
            </a:r>
          </a:p>
          <a:p>
            <a:pPr algn="ctr"/>
            <a:r>
              <a:rPr lang="en-US" b="1" dirty="0"/>
              <a:t>(GS/TN)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D6910BE-A0AC-7020-E7A8-A25CA018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14" y="5333017"/>
            <a:ext cx="443656" cy="51493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0C0AADD-2296-43AA-1172-583397E7A60E}"/>
              </a:ext>
            </a:extLst>
          </p:cNvPr>
          <p:cNvSpPr txBox="1"/>
          <p:nvPr/>
        </p:nvSpPr>
        <p:spPr>
          <a:xfrm>
            <a:off x="4949040" y="2906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D92430E-91F0-CD4A-855C-BD383FAD8DB2}"/>
              </a:ext>
            </a:extLst>
          </p:cNvPr>
          <p:cNvSpPr txBox="1"/>
          <p:nvPr/>
        </p:nvSpPr>
        <p:spPr>
          <a:xfrm>
            <a:off x="5812005" y="1474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88519482-34E1-3545-9664-75F9EAA39AB6}"/>
              </a:ext>
            </a:extLst>
          </p:cNvPr>
          <p:cNvSpPr/>
          <p:nvPr/>
        </p:nvSpPr>
        <p:spPr>
          <a:xfrm>
            <a:off x="2033029" y="4308535"/>
            <a:ext cx="546711" cy="1071672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D0EDF4C3-2F72-AB40-A5C8-5F28257978E5}"/>
              </a:ext>
            </a:extLst>
          </p:cNvPr>
          <p:cNvSpPr/>
          <p:nvPr/>
        </p:nvSpPr>
        <p:spPr>
          <a:xfrm>
            <a:off x="1792572" y="2342914"/>
            <a:ext cx="1078587" cy="3071069"/>
          </a:xfrm>
          <a:prstGeom prst="triangl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1A8EAFA-3996-CA41-B2AF-322F9CD1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281" y="5375809"/>
            <a:ext cx="443656" cy="514936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A6A73815-E038-7248-81A3-22FA511CC34F}"/>
              </a:ext>
            </a:extLst>
          </p:cNvPr>
          <p:cNvGrpSpPr/>
          <p:nvPr/>
        </p:nvGrpSpPr>
        <p:grpSpPr>
          <a:xfrm>
            <a:off x="5710312" y="5467239"/>
            <a:ext cx="726632" cy="323332"/>
            <a:chOff x="10411221" y="5906923"/>
            <a:chExt cx="726632" cy="32333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ED0C82-0BDA-5D4E-975C-3EBBA93FD9E7}"/>
                </a:ext>
              </a:extLst>
            </p:cNvPr>
            <p:cNvSpPr/>
            <p:nvPr/>
          </p:nvSpPr>
          <p:spPr>
            <a:xfrm>
              <a:off x="10411221" y="5906923"/>
              <a:ext cx="698573" cy="323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838945-BE55-EC41-9557-5A5B2A2B4428}"/>
                </a:ext>
              </a:extLst>
            </p:cNvPr>
            <p:cNvSpPr txBox="1"/>
            <p:nvPr/>
          </p:nvSpPr>
          <p:spPr>
            <a:xfrm>
              <a:off x="10469080" y="5922477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UE/CN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B7C6CE4-2145-874E-98F3-0D7E80D20B0C}"/>
              </a:ext>
            </a:extLst>
          </p:cNvPr>
          <p:cNvGrpSpPr/>
          <p:nvPr/>
        </p:nvGrpSpPr>
        <p:grpSpPr>
          <a:xfrm>
            <a:off x="5606142" y="3835311"/>
            <a:ext cx="863910" cy="464926"/>
            <a:chOff x="1754238" y="4090165"/>
            <a:chExt cx="2351509" cy="804096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25C3D5D-41D0-4C45-A590-06CA5DE0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4238" y="4090165"/>
              <a:ext cx="1485911" cy="676280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B8BE01D-2EC5-6D44-98B8-0AEC3FB0BE77}"/>
                </a:ext>
              </a:extLst>
            </p:cNvPr>
            <p:cNvSpPr/>
            <p:nvPr/>
          </p:nvSpPr>
          <p:spPr>
            <a:xfrm>
              <a:off x="2660480" y="4499062"/>
              <a:ext cx="579669" cy="146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3D478FD-3CB7-0346-AB71-43882C15B711}"/>
                </a:ext>
              </a:extLst>
            </p:cNvPr>
            <p:cNvSpPr txBox="1"/>
            <p:nvPr/>
          </p:nvSpPr>
          <p:spPr>
            <a:xfrm>
              <a:off x="2549452" y="4415187"/>
              <a:ext cx="1556295" cy="479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 LEO-c</a:t>
              </a:r>
              <a:endParaRPr lang="en-US" sz="1200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CF619A97-75F4-E146-A763-368CD422A63C}"/>
              </a:ext>
            </a:extLst>
          </p:cNvPr>
          <p:cNvSpPr/>
          <p:nvPr/>
        </p:nvSpPr>
        <p:spPr>
          <a:xfrm>
            <a:off x="4430201" y="3820147"/>
            <a:ext cx="743638" cy="147695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0EF74366-5D1C-9648-BEE1-0E12C1E42E9E}"/>
              </a:ext>
            </a:extLst>
          </p:cNvPr>
          <p:cNvSpPr/>
          <p:nvPr/>
        </p:nvSpPr>
        <p:spPr>
          <a:xfrm>
            <a:off x="5482277" y="4238397"/>
            <a:ext cx="655772" cy="117558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C19B20D-B722-2042-A5CA-D172A21D681B}"/>
              </a:ext>
            </a:extLst>
          </p:cNvPr>
          <p:cNvGrpSpPr/>
          <p:nvPr/>
        </p:nvGrpSpPr>
        <p:grpSpPr>
          <a:xfrm>
            <a:off x="5306884" y="1604952"/>
            <a:ext cx="1202410" cy="467737"/>
            <a:chOff x="1754238" y="4090165"/>
            <a:chExt cx="1752217" cy="797033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043C94B9-9F1A-0347-840F-7F3D6BB62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4238" y="4090165"/>
              <a:ext cx="1485911" cy="676280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AD5383E-96A1-084D-983A-4D54F150396C}"/>
                </a:ext>
              </a:extLst>
            </p:cNvPr>
            <p:cNvSpPr/>
            <p:nvPr/>
          </p:nvSpPr>
          <p:spPr>
            <a:xfrm>
              <a:off x="2660480" y="4499062"/>
              <a:ext cx="579669" cy="146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9ACA71A-38EA-004E-8C44-DDDB9DE759AE}"/>
                </a:ext>
              </a:extLst>
            </p:cNvPr>
            <p:cNvSpPr txBox="1"/>
            <p:nvPr/>
          </p:nvSpPr>
          <p:spPr>
            <a:xfrm>
              <a:off x="2549450" y="4415186"/>
              <a:ext cx="957005" cy="472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 MEO-B</a:t>
              </a:r>
              <a:endParaRPr lang="en-US" sz="1200" dirty="0"/>
            </a:p>
          </p:txBody>
        </p:sp>
      </p:grpSp>
      <p:sp>
        <p:nvSpPr>
          <p:cNvPr id="121" name="Triangle 120">
            <a:extLst>
              <a:ext uri="{FF2B5EF4-FFF2-40B4-BE49-F238E27FC236}">
                <a16:creationId xmlns:a16="http://schemas.microsoft.com/office/drawing/2014/main" id="{19F12CD5-68CA-EF44-8BB6-2512B0A2F906}"/>
              </a:ext>
            </a:extLst>
          </p:cNvPr>
          <p:cNvSpPr/>
          <p:nvPr/>
        </p:nvSpPr>
        <p:spPr>
          <a:xfrm>
            <a:off x="4420151" y="1889339"/>
            <a:ext cx="1943176" cy="3361777"/>
          </a:xfrm>
          <a:prstGeom prst="triangl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47942E-9090-3840-9A45-D3A289BB83F1}"/>
              </a:ext>
            </a:extLst>
          </p:cNvPr>
          <p:cNvCxnSpPr/>
          <p:nvPr/>
        </p:nvCxnSpPr>
        <p:spPr>
          <a:xfrm>
            <a:off x="3724642" y="4657722"/>
            <a:ext cx="0" cy="168812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DE53BB7-264A-C247-B807-2A6286665AD9}"/>
              </a:ext>
            </a:extLst>
          </p:cNvPr>
          <p:cNvCxnSpPr>
            <a:cxnSpLocks/>
          </p:cNvCxnSpPr>
          <p:nvPr/>
        </p:nvCxnSpPr>
        <p:spPr>
          <a:xfrm>
            <a:off x="4997437" y="3751417"/>
            <a:ext cx="630270" cy="291664"/>
          </a:xfrm>
          <a:prstGeom prst="line">
            <a:avLst/>
          </a:prstGeom>
          <a:ln w="349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6DBAB3E-D19A-BE47-9D1D-F140995B6E26}"/>
              </a:ext>
            </a:extLst>
          </p:cNvPr>
          <p:cNvSpPr txBox="1"/>
          <p:nvPr/>
        </p:nvSpPr>
        <p:spPr>
          <a:xfrm>
            <a:off x="5018118" y="3820147"/>
            <a:ext cx="50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ISL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5779AF0-F5A0-8C4F-B4E7-F8757D91A77A}"/>
              </a:ext>
            </a:extLst>
          </p:cNvPr>
          <p:cNvCxnSpPr/>
          <p:nvPr/>
        </p:nvCxnSpPr>
        <p:spPr>
          <a:xfrm>
            <a:off x="7299269" y="4588455"/>
            <a:ext cx="0" cy="168812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14FDBC5-F076-4044-90B3-C0141061AA5D}"/>
              </a:ext>
            </a:extLst>
          </p:cNvPr>
          <p:cNvSpPr txBox="1"/>
          <p:nvPr/>
        </p:nvSpPr>
        <p:spPr>
          <a:xfrm>
            <a:off x="1072624" y="6049970"/>
            <a:ext cx="2308796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Scenario#1</a:t>
            </a:r>
            <a:r>
              <a:rPr lang="en-US" sz="1600" dirty="0"/>
              <a:t>: UE – UE/CN covered by a single LEO and also by a single MEO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F1D7B50-3862-8049-B6BB-66D579E0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085" y="5398429"/>
            <a:ext cx="443656" cy="514936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9A2A556-68F7-854A-BC64-E6B5FD01595E}"/>
              </a:ext>
            </a:extLst>
          </p:cNvPr>
          <p:cNvGrpSpPr/>
          <p:nvPr/>
        </p:nvGrpSpPr>
        <p:grpSpPr>
          <a:xfrm>
            <a:off x="10446592" y="5560094"/>
            <a:ext cx="726632" cy="323332"/>
            <a:chOff x="10411221" y="5906923"/>
            <a:chExt cx="726632" cy="323332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F9481CF-EBA3-9E4D-BECD-9478588FC925}"/>
                </a:ext>
              </a:extLst>
            </p:cNvPr>
            <p:cNvSpPr/>
            <p:nvPr/>
          </p:nvSpPr>
          <p:spPr>
            <a:xfrm>
              <a:off x="10411221" y="5906923"/>
              <a:ext cx="698573" cy="323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525C1DD-8C49-AC4E-A51E-ACA81349D20A}"/>
                </a:ext>
              </a:extLst>
            </p:cNvPr>
            <p:cNvSpPr txBox="1"/>
            <p:nvPr/>
          </p:nvSpPr>
          <p:spPr>
            <a:xfrm>
              <a:off x="10469080" y="5922477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UE/CN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94E537D-4F8E-D948-A046-FE1622CCAF92}"/>
              </a:ext>
            </a:extLst>
          </p:cNvPr>
          <p:cNvGrpSpPr/>
          <p:nvPr/>
        </p:nvGrpSpPr>
        <p:grpSpPr>
          <a:xfrm>
            <a:off x="7880860" y="3179205"/>
            <a:ext cx="878336" cy="464926"/>
            <a:chOff x="1754238" y="4090165"/>
            <a:chExt cx="2390775" cy="804096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5FEC3344-CE0C-444B-9A88-2FA6FE469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4238" y="4090165"/>
              <a:ext cx="1485911" cy="676280"/>
            </a:xfrm>
            <a:prstGeom prst="rect">
              <a:avLst/>
            </a:prstGeom>
          </p:spPr>
        </p:pic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E178B6B-E666-B146-A396-65D6789EB142}"/>
                </a:ext>
              </a:extLst>
            </p:cNvPr>
            <p:cNvSpPr/>
            <p:nvPr/>
          </p:nvSpPr>
          <p:spPr>
            <a:xfrm>
              <a:off x="2660480" y="4499062"/>
              <a:ext cx="579669" cy="146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52001CD-3E42-C345-8966-2A95D56CB2E3}"/>
                </a:ext>
              </a:extLst>
            </p:cNvPr>
            <p:cNvSpPr txBox="1"/>
            <p:nvPr/>
          </p:nvSpPr>
          <p:spPr>
            <a:xfrm>
              <a:off x="2549452" y="4415187"/>
              <a:ext cx="1595561" cy="479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 LEO-d</a:t>
              </a:r>
              <a:endParaRPr lang="en-US" sz="1200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9B3411-3E10-B04E-9EB2-C9F9E0B6E80B}"/>
              </a:ext>
            </a:extLst>
          </p:cNvPr>
          <p:cNvGrpSpPr/>
          <p:nvPr/>
        </p:nvGrpSpPr>
        <p:grpSpPr>
          <a:xfrm>
            <a:off x="10431755" y="3552907"/>
            <a:ext cx="843327" cy="464926"/>
            <a:chOff x="1754238" y="4090165"/>
            <a:chExt cx="2295483" cy="804096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318C9B65-3C09-D44D-B3AB-925A8992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4238" y="4090165"/>
              <a:ext cx="1485911" cy="676280"/>
            </a:xfrm>
            <a:prstGeom prst="rect">
              <a:avLst/>
            </a:prstGeom>
          </p:spPr>
        </p:pic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5963626-5591-0343-BEF1-6D7FBB76C014}"/>
                </a:ext>
              </a:extLst>
            </p:cNvPr>
            <p:cNvSpPr/>
            <p:nvPr/>
          </p:nvSpPr>
          <p:spPr>
            <a:xfrm>
              <a:off x="2660480" y="4499062"/>
              <a:ext cx="579669" cy="146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628BEE6-7B43-8E43-9508-F6E752E28FB6}"/>
                </a:ext>
              </a:extLst>
            </p:cNvPr>
            <p:cNvSpPr txBox="1"/>
            <p:nvPr/>
          </p:nvSpPr>
          <p:spPr>
            <a:xfrm>
              <a:off x="2549452" y="4415187"/>
              <a:ext cx="1500269" cy="479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 LEO-f</a:t>
              </a:r>
              <a:endParaRPr lang="en-US" sz="1200" dirty="0"/>
            </a:p>
          </p:txBody>
        </p:sp>
      </p:grpSp>
      <p:sp>
        <p:nvSpPr>
          <p:cNvPr id="155" name="Triangle 154">
            <a:extLst>
              <a:ext uri="{FF2B5EF4-FFF2-40B4-BE49-F238E27FC236}">
                <a16:creationId xmlns:a16="http://schemas.microsoft.com/office/drawing/2014/main" id="{EBC7A1F7-352A-E94F-B3D0-C186DFE49767}"/>
              </a:ext>
            </a:extLst>
          </p:cNvPr>
          <p:cNvSpPr/>
          <p:nvPr/>
        </p:nvSpPr>
        <p:spPr>
          <a:xfrm>
            <a:off x="7945537" y="3664562"/>
            <a:ext cx="655772" cy="159792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riangle 155">
            <a:extLst>
              <a:ext uri="{FF2B5EF4-FFF2-40B4-BE49-F238E27FC236}">
                <a16:creationId xmlns:a16="http://schemas.microsoft.com/office/drawing/2014/main" id="{79194AF5-2F63-A842-B84F-CDFCCB10BA2D}"/>
              </a:ext>
            </a:extLst>
          </p:cNvPr>
          <p:cNvSpPr/>
          <p:nvPr/>
        </p:nvSpPr>
        <p:spPr>
          <a:xfrm>
            <a:off x="10573095" y="4075673"/>
            <a:ext cx="655772" cy="139156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F76DAD6-3585-D847-B858-7BF31CECD909}"/>
              </a:ext>
            </a:extLst>
          </p:cNvPr>
          <p:cNvGrpSpPr/>
          <p:nvPr/>
        </p:nvGrpSpPr>
        <p:grpSpPr>
          <a:xfrm>
            <a:off x="8215853" y="2072534"/>
            <a:ext cx="1184778" cy="467737"/>
            <a:chOff x="1754238" y="4090165"/>
            <a:chExt cx="1726523" cy="797033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F4B201A7-62D8-C149-B78E-432FE975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4238" y="4090165"/>
              <a:ext cx="1485911" cy="676280"/>
            </a:xfrm>
            <a:prstGeom prst="rect">
              <a:avLst/>
            </a:prstGeom>
          </p:spPr>
        </p:pic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4E9EF46-7454-2B49-8A17-07E5116C7301}"/>
                </a:ext>
              </a:extLst>
            </p:cNvPr>
            <p:cNvSpPr/>
            <p:nvPr/>
          </p:nvSpPr>
          <p:spPr>
            <a:xfrm>
              <a:off x="2660480" y="4499062"/>
              <a:ext cx="579669" cy="146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F0EB223-7065-4844-85A5-198A1F08DB18}"/>
                </a:ext>
              </a:extLst>
            </p:cNvPr>
            <p:cNvSpPr txBox="1"/>
            <p:nvPr/>
          </p:nvSpPr>
          <p:spPr>
            <a:xfrm>
              <a:off x="2549450" y="4415186"/>
              <a:ext cx="931311" cy="472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 MEO-c</a:t>
              </a:r>
              <a:endParaRPr lang="en-US" sz="1200" dirty="0"/>
            </a:p>
          </p:txBody>
        </p:sp>
      </p:grpSp>
      <p:sp>
        <p:nvSpPr>
          <p:cNvPr id="161" name="Triangle 160">
            <a:extLst>
              <a:ext uri="{FF2B5EF4-FFF2-40B4-BE49-F238E27FC236}">
                <a16:creationId xmlns:a16="http://schemas.microsoft.com/office/drawing/2014/main" id="{F0A539F5-7D86-D740-9E79-F04C837B895B}"/>
              </a:ext>
            </a:extLst>
          </p:cNvPr>
          <p:cNvSpPr/>
          <p:nvPr/>
        </p:nvSpPr>
        <p:spPr>
          <a:xfrm>
            <a:off x="7936180" y="2287423"/>
            <a:ext cx="1943176" cy="3361777"/>
          </a:xfrm>
          <a:prstGeom prst="triangl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78632C5-45C6-AC4B-B99B-5DCA3C9DBDE5}"/>
              </a:ext>
            </a:extLst>
          </p:cNvPr>
          <p:cNvGrpSpPr/>
          <p:nvPr/>
        </p:nvGrpSpPr>
        <p:grpSpPr>
          <a:xfrm>
            <a:off x="2119687" y="802505"/>
            <a:ext cx="1145383" cy="504393"/>
            <a:chOff x="1754238" y="4059520"/>
            <a:chExt cx="1727869" cy="788917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9D69674F-8D10-A34D-B81A-B63C7439B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4238" y="4059520"/>
              <a:ext cx="1485911" cy="676280"/>
            </a:xfrm>
            <a:prstGeom prst="rect">
              <a:avLst/>
            </a:prstGeom>
          </p:spPr>
        </p:pic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522894A-4071-FB48-B4CD-68305F08D54A}"/>
                </a:ext>
              </a:extLst>
            </p:cNvPr>
            <p:cNvSpPr/>
            <p:nvPr/>
          </p:nvSpPr>
          <p:spPr>
            <a:xfrm>
              <a:off x="2660480" y="4499062"/>
              <a:ext cx="579669" cy="146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58DDA5C-A679-EA47-A119-2C321DD8411A}"/>
                </a:ext>
              </a:extLst>
            </p:cNvPr>
            <p:cNvSpPr txBox="1"/>
            <p:nvPr/>
          </p:nvSpPr>
          <p:spPr>
            <a:xfrm>
              <a:off x="2549451" y="4415185"/>
              <a:ext cx="932656" cy="433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 GEO-1</a:t>
              </a:r>
            </a:p>
          </p:txBody>
        </p:sp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BEA4B903-029B-6843-A510-544B32220E99}"/>
              </a:ext>
            </a:extLst>
          </p:cNvPr>
          <p:cNvSpPr/>
          <p:nvPr/>
        </p:nvSpPr>
        <p:spPr>
          <a:xfrm>
            <a:off x="8272377" y="975980"/>
            <a:ext cx="2654741" cy="4491259"/>
          </a:xfrm>
          <a:prstGeom prst="triangle">
            <a:avLst/>
          </a:prstGeom>
          <a:solidFill>
            <a:schemeClr val="accent2">
              <a:lumMod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09B5DFA-9041-444D-8F20-C39EB2984EB3}"/>
              </a:ext>
            </a:extLst>
          </p:cNvPr>
          <p:cNvGrpSpPr/>
          <p:nvPr/>
        </p:nvGrpSpPr>
        <p:grpSpPr>
          <a:xfrm>
            <a:off x="9287394" y="3309124"/>
            <a:ext cx="875130" cy="464926"/>
            <a:chOff x="1754238" y="4090165"/>
            <a:chExt cx="2382049" cy="804096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CD715848-9723-AB40-8F02-03D667D9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4238" y="4090165"/>
              <a:ext cx="1485911" cy="676280"/>
            </a:xfrm>
            <a:prstGeom prst="rect">
              <a:avLst/>
            </a:prstGeom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DADF8F5-6964-1247-BD8C-FBACAAE56369}"/>
                </a:ext>
              </a:extLst>
            </p:cNvPr>
            <p:cNvSpPr/>
            <p:nvPr/>
          </p:nvSpPr>
          <p:spPr>
            <a:xfrm>
              <a:off x="2660480" y="4499062"/>
              <a:ext cx="579669" cy="146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AD73E8F-210C-7143-84BD-B1B6589C6B40}"/>
                </a:ext>
              </a:extLst>
            </p:cNvPr>
            <p:cNvSpPr txBox="1"/>
            <p:nvPr/>
          </p:nvSpPr>
          <p:spPr>
            <a:xfrm>
              <a:off x="2549452" y="4415187"/>
              <a:ext cx="1586835" cy="479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 LEO-e</a:t>
              </a:r>
              <a:endParaRPr lang="en-US" sz="1200" dirty="0"/>
            </a:p>
          </p:txBody>
        </p: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637D53D-A15B-934F-B949-5E1C3A268507}"/>
              </a:ext>
            </a:extLst>
          </p:cNvPr>
          <p:cNvCxnSpPr>
            <a:cxnSpLocks/>
          </p:cNvCxnSpPr>
          <p:nvPr/>
        </p:nvCxnSpPr>
        <p:spPr>
          <a:xfrm>
            <a:off x="8519411" y="3261497"/>
            <a:ext cx="749096" cy="92795"/>
          </a:xfrm>
          <a:prstGeom prst="line">
            <a:avLst/>
          </a:prstGeom>
          <a:ln w="349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F4D5177-BB9A-924E-8F8E-F572F81C6575}"/>
              </a:ext>
            </a:extLst>
          </p:cNvPr>
          <p:cNvSpPr txBox="1"/>
          <p:nvPr/>
        </p:nvSpPr>
        <p:spPr>
          <a:xfrm>
            <a:off x="8705107" y="3030775"/>
            <a:ext cx="61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ISL_1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3B1E022-AFA0-9B43-852D-49513A2AA04A}"/>
              </a:ext>
            </a:extLst>
          </p:cNvPr>
          <p:cNvCxnSpPr>
            <a:cxnSpLocks/>
          </p:cNvCxnSpPr>
          <p:nvPr/>
        </p:nvCxnSpPr>
        <p:spPr>
          <a:xfrm>
            <a:off x="9833296" y="3412493"/>
            <a:ext cx="765492" cy="230123"/>
          </a:xfrm>
          <a:prstGeom prst="line">
            <a:avLst/>
          </a:prstGeom>
          <a:ln w="349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D7C7D22-EB18-AE4F-AB1E-ABFD79351B48}"/>
              </a:ext>
            </a:extLst>
          </p:cNvPr>
          <p:cNvSpPr txBox="1"/>
          <p:nvPr/>
        </p:nvSpPr>
        <p:spPr>
          <a:xfrm>
            <a:off x="10088278" y="3244829"/>
            <a:ext cx="61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ISL_2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E9393BA-2CE2-BB44-8EF7-236578845A03}"/>
              </a:ext>
            </a:extLst>
          </p:cNvPr>
          <p:cNvSpPr txBox="1"/>
          <p:nvPr/>
        </p:nvSpPr>
        <p:spPr>
          <a:xfrm>
            <a:off x="4184998" y="6015438"/>
            <a:ext cx="2628167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Scenario#2</a:t>
            </a:r>
            <a:r>
              <a:rPr lang="en-US" sz="1600" dirty="0"/>
              <a:t>: UE – UE/CN Not-covered by a single LEO, but covered by a single MEO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4EA3C95-0379-5B41-9577-EBC1EC81DBD4}"/>
              </a:ext>
            </a:extLst>
          </p:cNvPr>
          <p:cNvSpPr txBox="1"/>
          <p:nvPr/>
        </p:nvSpPr>
        <p:spPr>
          <a:xfrm>
            <a:off x="8138364" y="6049970"/>
            <a:ext cx="3378721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Scenario#3</a:t>
            </a:r>
            <a:r>
              <a:rPr lang="en-US" sz="1600" dirty="0"/>
              <a:t>: UE – UE/CN Not-covered by a single LEO, nor covered by a single MEO, but covered by a GEO.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3CC999-32FA-2341-B1C6-4F93DAAB4D34}"/>
              </a:ext>
            </a:extLst>
          </p:cNvPr>
          <p:cNvSpPr/>
          <p:nvPr/>
        </p:nvSpPr>
        <p:spPr>
          <a:xfrm>
            <a:off x="56809" y="1714"/>
            <a:ext cx="112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</a:rPr>
              <a:t>3GPP Rel-20: Multi-orbit satellite access for service continuity </a:t>
            </a:r>
            <a:r>
              <a:rPr lang="en-US" sz="3200" dirty="0">
                <a:solidFill>
                  <a:srgbClr val="00B050"/>
                </a:solidFill>
              </a:rPr>
              <a:t>(</a:t>
            </a:r>
            <a:r>
              <a:rPr lang="en-US" sz="2400" dirty="0">
                <a:solidFill>
                  <a:srgbClr val="00B050"/>
                </a:solidFill>
              </a:rPr>
              <a:t>On-going</a:t>
            </a:r>
            <a:r>
              <a:rPr lang="en-US" sz="3200" dirty="0">
                <a:solidFill>
                  <a:srgbClr val="00B050"/>
                </a:solidFill>
              </a:rPr>
              <a:t>)</a:t>
            </a:r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28D4B7-654F-3947-9843-FF0F8DBCBB1D}"/>
              </a:ext>
            </a:extLst>
          </p:cNvPr>
          <p:cNvSpPr txBox="1"/>
          <p:nvPr/>
        </p:nvSpPr>
        <p:spPr>
          <a:xfrm>
            <a:off x="10179828" y="1383939"/>
            <a:ext cx="1848104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95957"/>
                </a:solidFill>
                <a:ea typeface="Microsoft YaHei Light"/>
              </a:rPr>
              <a:t>Considerations: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595957"/>
                </a:solidFill>
                <a:ea typeface="Microsoft YaHei Light"/>
              </a:rPr>
              <a:t>End-to-end latency: LEO/MEO/GEO: 35ms ~ 285ms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595957"/>
                </a:solidFill>
                <a:ea typeface="Microsoft YaHei Light"/>
              </a:rPr>
              <a:t>Power consumption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595957"/>
                </a:solidFill>
                <a:ea typeface="Microsoft YaHei Light"/>
              </a:rPr>
              <a:t>Service continuity</a:t>
            </a:r>
          </a:p>
        </p:txBody>
      </p:sp>
    </p:spTree>
    <p:extLst>
      <p:ext uri="{BB962C8B-B14F-4D97-AF65-F5344CB8AC3E}">
        <p14:creationId xmlns:p14="http://schemas.microsoft.com/office/powerpoint/2010/main" val="424632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F11DB-0EA7-D24F-9938-3A72562D1703}"/>
              </a:ext>
            </a:extLst>
          </p:cNvPr>
          <p:cNvSpPr/>
          <p:nvPr/>
        </p:nvSpPr>
        <p:spPr>
          <a:xfrm>
            <a:off x="408347" y="120676"/>
            <a:ext cx="105788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Multi-orbit SAT-Networks: Problems &amp; Challenges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CA7062-1CFD-8C4E-93D6-2FB5EF1A0E71}"/>
              </a:ext>
            </a:extLst>
          </p:cNvPr>
          <p:cNvSpPr txBox="1">
            <a:spLocks/>
          </p:cNvSpPr>
          <p:nvPr/>
        </p:nvSpPr>
        <p:spPr>
          <a:xfrm>
            <a:off x="408347" y="828562"/>
            <a:ext cx="11201400" cy="1450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b="1" dirty="0"/>
              <a:t>Challenge #1: The very dynamics of routing topology</a:t>
            </a:r>
          </a:p>
          <a:p>
            <a:pPr lvl="1"/>
            <a:r>
              <a:rPr lang="en-US" sz="1800" dirty="0"/>
              <a:t>Dynamics between (on-ground) routing nodes and satellites: changing </a:t>
            </a:r>
            <a:r>
              <a:rPr lang="en-US" sz="1800" dirty="0" err="1"/>
              <a:t>neighborship</a:t>
            </a:r>
            <a:r>
              <a:rPr lang="en-US" sz="1800" dirty="0"/>
              <a:t> and varied distance (impacting  ‘link cost’ associated with a routing protocol)</a:t>
            </a:r>
          </a:p>
          <a:p>
            <a:pPr lvl="1"/>
            <a:r>
              <a:rPr lang="en-US" sz="1800" dirty="0"/>
              <a:t>Dynamics among satellite nodes: Fast-moving satellites, on the same/opposite/angled directions, trigger the intermittent peering relationship.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EEF5F3-1DCE-7E4A-A9B6-8005CA55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721" y="1094189"/>
            <a:ext cx="15785696" cy="4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C3353A-1614-BA44-A44F-3C99E2E92327}"/>
              </a:ext>
            </a:extLst>
          </p:cNvPr>
          <p:cNvSpPr txBox="1">
            <a:spLocks/>
          </p:cNvSpPr>
          <p:nvPr/>
        </p:nvSpPr>
        <p:spPr>
          <a:xfrm>
            <a:off x="408347" y="2337545"/>
            <a:ext cx="11201400" cy="180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b="1" dirty="0"/>
              <a:t>Challenge #2: The limited bandwidth of peering links</a:t>
            </a:r>
          </a:p>
          <a:p>
            <a:pPr lvl="1"/>
            <a:r>
              <a:rPr lang="en-US" sz="1800" dirty="0"/>
              <a:t>links between peering satellites and between satellites and ground-stations or (on-ground) MEs renders fairly limited link bandwidth (BW)</a:t>
            </a:r>
          </a:p>
          <a:p>
            <a:pPr lvl="1"/>
            <a:r>
              <a:rPr lang="en-US" sz="1800" dirty="0"/>
              <a:t>Data from field case-1: measured UL/DL rate via a GEO satellite only @ 10 Kbps</a:t>
            </a:r>
          </a:p>
          <a:p>
            <a:pPr lvl="1"/>
            <a:r>
              <a:rPr lang="en-US" sz="1800" dirty="0"/>
              <a:t>Data from field case-2: LEO at the orbit height 550 Km - measured rate UL @ 5 </a:t>
            </a:r>
            <a:r>
              <a:rPr lang="en-US" sz="1800" dirty="0" err="1"/>
              <a:t>Mbps</a:t>
            </a:r>
            <a:r>
              <a:rPr lang="en-US" sz="1800" dirty="0"/>
              <a:t>, DL @ 1 </a:t>
            </a:r>
            <a:r>
              <a:rPr lang="en-US" sz="1800" dirty="0" err="1"/>
              <a:t>Mbps</a:t>
            </a:r>
            <a:r>
              <a:rPr lang="en-US" sz="1800" dirty="0"/>
              <a:t> and ISLs @ 230 </a:t>
            </a:r>
            <a:r>
              <a:rPr lang="en-US" sz="1800" dirty="0" err="1"/>
              <a:t>Mbps</a:t>
            </a:r>
            <a:r>
              <a:rPr lang="en-US" sz="1800" dirty="0"/>
              <a:t>. </a:t>
            </a:r>
          </a:p>
          <a:p>
            <a:pPr lvl="1"/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2DA11B-E3E7-4F42-8878-F729E380A9C0}"/>
              </a:ext>
            </a:extLst>
          </p:cNvPr>
          <p:cNvSpPr txBox="1">
            <a:spLocks/>
          </p:cNvSpPr>
          <p:nvPr/>
        </p:nvSpPr>
        <p:spPr>
          <a:xfrm>
            <a:off x="408347" y="4183814"/>
            <a:ext cx="11201400" cy="1278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b="1" dirty="0"/>
              <a:t>Challenge #3: The HW limitation &amp; reduced capabilities</a:t>
            </a:r>
          </a:p>
          <a:p>
            <a:pPr lvl="1"/>
            <a:r>
              <a:rPr lang="en-US" sz="1800" dirty="0"/>
              <a:t>Harsh &amp; challenging environment: temperature, near-vacuum, radiation, etc.</a:t>
            </a:r>
          </a:p>
          <a:p>
            <a:pPr lvl="1"/>
            <a:r>
              <a:rPr lang="en-US" sz="1800" dirty="0"/>
              <a:t>Expensive to carry load upon rocket launch</a:t>
            </a:r>
          </a:p>
          <a:p>
            <a:pPr lvl="1"/>
            <a:r>
              <a:rPr lang="en-US" sz="1800" dirty="0" err="1"/>
              <a:t>RedCap</a:t>
            </a:r>
            <a:r>
              <a:rPr lang="en-US" sz="1800" dirty="0"/>
              <a:t> HW to fulfill intra- and inter- satellite routing</a:t>
            </a:r>
          </a:p>
          <a:p>
            <a:pPr lvl="1"/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12A426-B086-1E4D-A909-D42B33156E06}"/>
              </a:ext>
            </a:extLst>
          </p:cNvPr>
          <p:cNvSpPr txBox="1">
            <a:spLocks/>
          </p:cNvSpPr>
          <p:nvPr/>
        </p:nvSpPr>
        <p:spPr>
          <a:xfrm>
            <a:off x="408347" y="5504345"/>
            <a:ext cx="11201400" cy="913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Challenges: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link-quality/cost, routing convergence, LSP exchange, LSDB sync-up, computational load, IGP/BGP advertise/withdraw, etc.</a:t>
            </a:r>
          </a:p>
        </p:txBody>
      </p:sp>
    </p:spTree>
    <p:extLst>
      <p:ext uri="{BB962C8B-B14F-4D97-AF65-F5344CB8AC3E}">
        <p14:creationId xmlns:p14="http://schemas.microsoft.com/office/powerpoint/2010/main" val="130923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F11DB-0EA7-D24F-9938-3A72562D1703}"/>
              </a:ext>
            </a:extLst>
          </p:cNvPr>
          <p:cNvSpPr/>
          <p:nvPr/>
        </p:nvSpPr>
        <p:spPr>
          <a:xfrm>
            <a:off x="278952" y="52875"/>
            <a:ext cx="11310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Satellite-Routing: Uniqueness, Considerations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CA7062-1CFD-8C4E-93D6-2FB5EF1A0E71}"/>
              </a:ext>
            </a:extLst>
          </p:cNvPr>
          <p:cNvSpPr txBox="1">
            <a:spLocks/>
          </p:cNvSpPr>
          <p:nvPr/>
        </p:nvSpPr>
        <p:spPr>
          <a:xfrm>
            <a:off x="278952" y="709357"/>
            <a:ext cx="11201400" cy="1366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Uniqueness</a:t>
            </a:r>
          </a:p>
          <a:p>
            <a:pPr lvl="1"/>
            <a:r>
              <a:rPr lang="en-US" sz="2000" dirty="0"/>
              <a:t>Predictable &amp; pre-determined satellite ‘footprint’ (i.e., trajectory, velocity, etc.)</a:t>
            </a:r>
          </a:p>
          <a:p>
            <a:pPr lvl="1"/>
            <a:r>
              <a:rPr lang="en-US" sz="2000" u="sng" dirty="0"/>
              <a:t>Ephemeris</a:t>
            </a:r>
            <a:r>
              <a:rPr lang="en-US" sz="2000" dirty="0"/>
              <a:t>: height, inclination, azimuth, time-changed track, etc.</a:t>
            </a:r>
          </a:p>
          <a:p>
            <a:pPr lvl="1"/>
            <a:r>
              <a:rPr lang="en-US" sz="2000" dirty="0"/>
              <a:t>Use case: (5G) ‘Predictable’ SAT-based QoS probing optimization for dynamic backhaul service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EEF5F3-1DCE-7E4A-A9B6-8005CA55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721" y="1094189"/>
            <a:ext cx="15785696" cy="4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96A35F-4E62-E84D-8C16-2866D70FDBC4}"/>
              </a:ext>
            </a:extLst>
          </p:cNvPr>
          <p:cNvSpPr txBox="1">
            <a:spLocks/>
          </p:cNvSpPr>
          <p:nvPr/>
        </p:nvSpPr>
        <p:spPr>
          <a:xfrm>
            <a:off x="310014" y="2249622"/>
            <a:ext cx="6783234" cy="442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Routing Considerations for Multi-orbit SAT Network: </a:t>
            </a:r>
          </a:p>
          <a:p>
            <a:pPr marL="688975" lvl="1" indent="-460375">
              <a:buFont typeface="+mj-lt"/>
              <a:buAutoNum type="arabicPeriod"/>
            </a:pPr>
            <a:r>
              <a:rPr lang="en-US" sz="2000" dirty="0"/>
              <a:t>No full-set routing intelligence on-board satellites</a:t>
            </a:r>
          </a:p>
          <a:p>
            <a:pPr marL="688975" lvl="1" indent="-460375">
              <a:buFont typeface="+mj-lt"/>
              <a:buAutoNum type="arabicPeriod"/>
            </a:pPr>
            <a:r>
              <a:rPr lang="en-US" sz="2000" dirty="0"/>
              <a:t>Adoption of layered routing structure: TN vs. NTN</a:t>
            </a:r>
          </a:p>
          <a:p>
            <a:pPr marL="917575" lvl="2"/>
            <a:r>
              <a:rPr lang="en-US" sz="1800" dirty="0"/>
              <a:t>A traditional routing scheme running for the 'overlay’ Terrestrial Network or TN, and </a:t>
            </a:r>
          </a:p>
          <a:p>
            <a:pPr marL="917575" lvl="2"/>
            <a:r>
              <a:rPr lang="en-US" sz="1800" dirty="0"/>
              <a:t>A novel switching scheme operating exclusively for the 'underlay’ Non-Terrestrial Network or NTN</a:t>
            </a:r>
          </a:p>
          <a:p>
            <a:pPr marL="688975" lvl="1" indent="-460375">
              <a:buFont typeface="+mj-lt"/>
              <a:buAutoNum type="arabicPeriod"/>
            </a:pPr>
            <a:r>
              <a:rPr lang="en-US" sz="2000" dirty="0"/>
              <a:t>Impact of the ‘multi-orbit’ objective:</a:t>
            </a:r>
          </a:p>
          <a:p>
            <a:pPr marL="1028700" lvl="2" indent="-342900"/>
            <a:r>
              <a:rPr lang="en-US" sz="1800" dirty="0"/>
              <a:t>Different roles of LEO/MEO/GEO may impact the topology design and routing-logic selection.</a:t>
            </a:r>
          </a:p>
          <a:p>
            <a:pPr marL="688975" lvl="1" indent="-460375">
              <a:buFont typeface="+mj-lt"/>
              <a:buAutoNum type="arabicPeriod"/>
            </a:pPr>
            <a:r>
              <a:rPr lang="en-US" sz="2000" dirty="0"/>
              <a:t>Simplified traffic forwarding logics on-board satellites via ‘predictable’ info.</a:t>
            </a:r>
          </a:p>
          <a:p>
            <a:pPr marL="688975" lvl="1" indent="-460375">
              <a:buFont typeface="+mj-lt"/>
              <a:buAutoNum type="arabicPeriod"/>
            </a:pPr>
            <a:r>
              <a:rPr lang="en-US" sz="2000" dirty="0"/>
              <a:t>Incorporate more intelligence into the routing scheme &amp; path selection, e.g., CATS-like variations.</a:t>
            </a:r>
          </a:p>
          <a:p>
            <a:pPr marL="688975" lvl="2" indent="0">
              <a:buNone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827B23-AC59-2E40-802A-B6D9AAB3115E}"/>
              </a:ext>
            </a:extLst>
          </p:cNvPr>
          <p:cNvGrpSpPr/>
          <p:nvPr/>
        </p:nvGrpSpPr>
        <p:grpSpPr>
          <a:xfrm>
            <a:off x="7473227" y="2518326"/>
            <a:ext cx="4408759" cy="3746901"/>
            <a:chOff x="7001166" y="1690253"/>
            <a:chExt cx="5190834" cy="4461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2E8152-29DE-9D43-B826-FA8E62FB6D50}"/>
                </a:ext>
              </a:extLst>
            </p:cNvPr>
            <p:cNvGrpSpPr/>
            <p:nvPr/>
          </p:nvGrpSpPr>
          <p:grpSpPr>
            <a:xfrm>
              <a:off x="7001166" y="1690253"/>
              <a:ext cx="5190834" cy="4461165"/>
              <a:chOff x="2083340" y="0"/>
              <a:chExt cx="8025319" cy="685800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BA34289-9187-EB4C-9FE5-C4C05A24B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3340" y="0"/>
                <a:ext cx="8025319" cy="6858000"/>
              </a:xfrm>
              <a:prstGeom prst="rect">
                <a:avLst/>
              </a:prstGeom>
            </p:spPr>
          </p:pic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2D23832-5893-F54C-BDE3-21EEFBC025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4255" y="3251200"/>
                <a:ext cx="997527" cy="1136073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5EB6395-539D-0647-BB65-3342C1B8A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600" y="2937164"/>
                <a:ext cx="1043709" cy="1062181"/>
              </a:xfrm>
              <a:prstGeom prst="straightConnector1">
                <a:avLst/>
              </a:prstGeom>
              <a:ln w="38100">
                <a:solidFill>
                  <a:srgbClr val="452EF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C86D3A9-BC2A-3142-BAF9-3599219DE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2728" y="3652983"/>
                <a:ext cx="503382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9A544FC-7F35-2D41-AA00-4247CB53A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5221" y="4573080"/>
              <a:ext cx="348529" cy="434111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681AE8-E14D-5542-9E7B-A5CFB04D4F1D}"/>
                </a:ext>
              </a:extLst>
            </p:cNvPr>
            <p:cNvSpPr/>
            <p:nvPr/>
          </p:nvSpPr>
          <p:spPr>
            <a:xfrm rot="18325947" flipV="1">
              <a:off x="8075573" y="4356501"/>
              <a:ext cx="487642" cy="126553"/>
            </a:xfrm>
            <a:prstGeom prst="ellipse">
              <a:avLst/>
            </a:prstGeom>
            <a:solidFill>
              <a:srgbClr val="E7E6E6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Microsoft YaHei Light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A716A21-E322-C443-9AF5-3507F106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0753876" y="4665014"/>
              <a:ext cx="327890" cy="407134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847CD9-7FF4-8F40-81D5-F409010A6C27}"/>
                </a:ext>
              </a:extLst>
            </p:cNvPr>
            <p:cNvSpPr/>
            <p:nvPr/>
          </p:nvSpPr>
          <p:spPr>
            <a:xfrm rot="3485809" flipV="1">
              <a:off x="10478750" y="4425892"/>
              <a:ext cx="458148" cy="85336"/>
            </a:xfrm>
            <a:prstGeom prst="ellipse">
              <a:avLst/>
            </a:prstGeom>
            <a:solidFill>
              <a:srgbClr val="E7E6E6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Microsoft YaHei Light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319769-FC78-B148-9EDA-0FCEF7C05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0581" y="3417455"/>
              <a:ext cx="988292" cy="692728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12DD712-665F-834B-86C3-B697457DDA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400" y="3435927"/>
              <a:ext cx="609600" cy="295564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F83ACB1-1ED8-3A47-8B09-A4DCD6C6E8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7673" y="3736109"/>
              <a:ext cx="651163" cy="198582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749B4D-61FE-244A-A50A-BE42E345D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6400" y="3925455"/>
              <a:ext cx="184727" cy="461818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E71516-9E97-7C42-9FE1-9B37B6AF0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9020" y="4354945"/>
              <a:ext cx="327889" cy="438728"/>
            </a:xfrm>
            <a:prstGeom prst="line">
              <a:avLst/>
            </a:prstGeom>
            <a:ln w="381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7F4F82-37AA-C248-B3F8-FFBE8D76A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5382" y="4645891"/>
              <a:ext cx="775854" cy="212436"/>
            </a:xfrm>
            <a:prstGeom prst="line">
              <a:avLst/>
            </a:prstGeom>
            <a:ln w="381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76D99A8-FC29-CC46-B26D-66673CD39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2075" y="4230255"/>
              <a:ext cx="701961" cy="387926"/>
            </a:xfrm>
            <a:prstGeom prst="line">
              <a:avLst/>
            </a:prstGeom>
            <a:ln w="381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4F4C61A-DF9D-CC4D-9C10-54FBCD4B48F9}"/>
                </a:ext>
              </a:extLst>
            </p:cNvPr>
            <p:cNvSpPr/>
            <p:nvPr/>
          </p:nvSpPr>
          <p:spPr>
            <a:xfrm rot="20633748" flipV="1">
              <a:off x="8144093" y="4559771"/>
              <a:ext cx="433453" cy="83213"/>
            </a:xfrm>
            <a:prstGeom prst="ellipse">
              <a:avLst/>
            </a:prstGeom>
            <a:solidFill>
              <a:srgbClr val="E7E6E6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Microsoft YaHei Light"/>
              </a:endParaRPr>
            </a:p>
          </p:txBody>
        </p:sp>
      </p:grpSp>
      <p:sp>
        <p:nvSpPr>
          <p:cNvPr id="36" name="标题 1">
            <a:extLst>
              <a:ext uri="{FF2B5EF4-FFF2-40B4-BE49-F238E27FC236}">
                <a16:creationId xmlns:a16="http://schemas.microsoft.com/office/drawing/2014/main" id="{1850AF40-B20B-9749-B159-399C36C23259}"/>
              </a:ext>
            </a:extLst>
          </p:cNvPr>
          <p:cNvSpPr txBox="1">
            <a:spLocks/>
          </p:cNvSpPr>
          <p:nvPr/>
        </p:nvSpPr>
        <p:spPr>
          <a:xfrm>
            <a:off x="7189797" y="6412747"/>
            <a:ext cx="5584806" cy="265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i="1" dirty="0">
                <a:latin typeface="+mn-lt"/>
              </a:rPr>
              <a:t>Han, L. and et al., "Evolution to 6G for Satellite NTN Integration: From Networking</a:t>
            </a:r>
          </a:p>
          <a:p>
            <a:r>
              <a:rPr lang="en-US" altLang="zh-CN" sz="1100" i="1" dirty="0">
                <a:latin typeface="+mn-lt"/>
              </a:rPr>
              <a:t>              Perspective",  https://</a:t>
            </a:r>
            <a:r>
              <a:rPr lang="en-US" altLang="zh-CN" sz="1100" i="1" dirty="0" err="1">
                <a:latin typeface="+mn-lt"/>
              </a:rPr>
              <a:t>qualitativesemantic.wordpress.com</a:t>
            </a:r>
            <a:r>
              <a:rPr lang="en-US" altLang="zh-CN" sz="1100" i="1" dirty="0">
                <a:latin typeface="+mn-lt"/>
              </a:rPr>
              <a:t>/, October 2023.</a:t>
            </a:r>
            <a:endParaRPr lang="en-US" altLang="zh-CN" sz="1100" i="1" baseline="30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89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7D6BFA-890B-164B-9BEA-8B06B013AB07}"/>
              </a:ext>
            </a:extLst>
          </p:cNvPr>
          <p:cNvSpPr txBox="1">
            <a:spLocks/>
          </p:cNvSpPr>
          <p:nvPr/>
        </p:nvSpPr>
        <p:spPr>
          <a:xfrm>
            <a:off x="543814" y="1463814"/>
            <a:ext cx="11238586" cy="45821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Use cases &amp; evolutions from 3GPP: </a:t>
            </a:r>
          </a:p>
          <a:p>
            <a:pPr lvl="1"/>
            <a:r>
              <a:rPr lang="en-US" sz="2800" dirty="0"/>
              <a:t>3GPP Rel-18: Satellite as </a:t>
            </a:r>
            <a:r>
              <a:rPr lang="en-US" sz="2800" b="1" dirty="0"/>
              <a:t>transparent</a:t>
            </a:r>
            <a:r>
              <a:rPr lang="en-US" sz="2800" dirty="0"/>
              <a:t> relay</a:t>
            </a:r>
          </a:p>
          <a:p>
            <a:pPr lvl="1"/>
            <a:r>
              <a:rPr lang="en-US" sz="2800" dirty="0"/>
              <a:t>3GPP Rel-19: Satellite with </a:t>
            </a:r>
            <a:r>
              <a:rPr lang="en-US" sz="2800" b="1" dirty="0"/>
              <a:t>regenerative</a:t>
            </a:r>
            <a:r>
              <a:rPr lang="en-US" sz="2800" dirty="0"/>
              <a:t> forwarding</a:t>
            </a:r>
          </a:p>
          <a:p>
            <a:pPr lvl="1"/>
            <a:r>
              <a:rPr lang="en-US" sz="2800" dirty="0"/>
              <a:t>3GPP Rel-20: </a:t>
            </a:r>
            <a:r>
              <a:rPr lang="en-US" sz="2800" b="1" dirty="0"/>
              <a:t>Multi-orbit </a:t>
            </a:r>
            <a:r>
              <a:rPr lang="en-US" sz="2800" dirty="0"/>
              <a:t>satellite access for service continuity</a:t>
            </a:r>
          </a:p>
          <a:p>
            <a:pPr marL="457200" lvl="1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Criticalness of SAT-network &amp; ISL: </a:t>
            </a:r>
          </a:p>
          <a:p>
            <a:pPr lvl="1"/>
            <a:r>
              <a:rPr lang="en-US" sz="2800" dirty="0"/>
              <a:t>E.g., Geolocation Shifting of Satellite after One-round</a:t>
            </a:r>
          </a:p>
          <a:p>
            <a:endParaRPr lang="en-US" dirty="0"/>
          </a:p>
          <a:p>
            <a:r>
              <a:rPr lang="en-US" dirty="0"/>
              <a:t>SAT-Routing:</a:t>
            </a:r>
            <a:r>
              <a:rPr lang="en-US" sz="2800" dirty="0"/>
              <a:t> Problems, Challenges, Uniqueness, and Considerations</a:t>
            </a:r>
          </a:p>
          <a:p>
            <a:pPr lvl="1"/>
            <a:r>
              <a:rPr lang="en-US" sz="2800" dirty="0"/>
              <a:t>Problems &amp; challenges</a:t>
            </a:r>
          </a:p>
          <a:p>
            <a:pPr lvl="1"/>
            <a:r>
              <a:rPr lang="en-US" sz="2800" dirty="0"/>
              <a:t>Uniqueness – predictable &amp; pre-determined (e.g., Ephemeris)</a:t>
            </a:r>
          </a:p>
          <a:p>
            <a:pPr lvl="1"/>
            <a:r>
              <a:rPr lang="en-US" sz="2800" dirty="0"/>
              <a:t>Multi-orbit routing Considerations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CAC30-FE30-614B-A4B8-841D6CB45A2E}"/>
              </a:ext>
            </a:extLst>
          </p:cNvPr>
          <p:cNvSpPr/>
          <p:nvPr/>
        </p:nvSpPr>
        <p:spPr>
          <a:xfrm>
            <a:off x="543814" y="139726"/>
            <a:ext cx="22854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Summary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CA7E1-4C3F-C0A5-05C3-0EBB5BDB5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C79E1-DB3A-4F77-0EE4-B4DF8551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41A4-E9AE-40D9-AE43-F1F549412C5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4DBEC-694E-7E01-8320-F7402914464F}"/>
              </a:ext>
            </a:extLst>
          </p:cNvPr>
          <p:cNvSpPr/>
          <p:nvPr/>
        </p:nvSpPr>
        <p:spPr>
          <a:xfrm>
            <a:off x="3437485" y="2705725"/>
            <a:ext cx="56660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solidFill>
                  <a:srgbClr val="00B050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3144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1482</Words>
  <Application>Microsoft Macintosh PowerPoint</Application>
  <PresentationFormat>Widescreen</PresentationFormat>
  <Paragraphs>148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Microsoft YaHei Light</vt:lpstr>
      <vt:lpstr>Arial</vt:lpstr>
      <vt:lpstr>Calibri</vt:lpstr>
      <vt:lpstr>Calibri Light</vt:lpstr>
      <vt:lpstr>Courier</vt:lpstr>
      <vt:lpstr>Courier New</vt:lpstr>
      <vt:lpstr>Wingdings</vt:lpstr>
      <vt:lpstr>Office 主题</vt:lpstr>
      <vt:lpstr>   Routing in Satellite Networks:   Use Cases, Challenges &amp; Consideration</vt:lpstr>
      <vt:lpstr>Satellite Network for 3GPP Wireless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Ability Negotiation</dc:title>
  <dc:creator>延志伟</dc:creator>
  <cp:lastModifiedBy>CMCC-1</cp:lastModifiedBy>
  <cp:revision>243</cp:revision>
  <dcterms:created xsi:type="dcterms:W3CDTF">2017-03-28T02:33:00Z</dcterms:created>
  <dcterms:modified xsi:type="dcterms:W3CDTF">2025-03-09T01:15:59Z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D31C271793D345108FB79AEE5F806B9A</vt:lpwstr>
  </property>
  <property fmtid="{D5CDD505-2E9C-101B-9397-08002B2CF9AE}" pid="3" name="KSOProductBuildVer">
    <vt:lpwstr>2052-11.8.2.10912</vt:lpwstr>
  </property>
</Properties>
</file>