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07" r:id="rId2"/>
  </p:sldMasterIdLst>
  <p:notesMasterIdLst>
    <p:notesMasterId r:id="rId14"/>
  </p:notesMasterIdLst>
  <p:handoutMasterIdLst>
    <p:handoutMasterId r:id="rId15"/>
  </p:handoutMasterIdLst>
  <p:sldIdLst>
    <p:sldId id="274" r:id="rId3"/>
    <p:sldId id="275" r:id="rId4"/>
    <p:sldId id="276" r:id="rId5"/>
    <p:sldId id="277" r:id="rId6"/>
    <p:sldId id="280" r:id="rId7"/>
    <p:sldId id="281" r:id="rId8"/>
    <p:sldId id="349" r:id="rId9"/>
    <p:sldId id="347" r:id="rId10"/>
    <p:sldId id="350" r:id="rId11"/>
    <p:sldId id="351" r:id="rId12"/>
    <p:sldId id="35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215" userDrawn="1">
          <p15:clr>
            <a:srgbClr val="A4A3A4"/>
          </p15:clr>
        </p15:guide>
        <p15:guide id="3"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otti, Sergio (Nokia - IT/Vimercate)" initials="BS(I" lastIdx="3" clrIdx="0">
    <p:extLst>
      <p:ext uri="{19B8F6BF-5375-455C-9EA6-DF929625EA0E}">
        <p15:presenceInfo xmlns:p15="http://schemas.microsoft.com/office/powerpoint/2012/main" userId="S::sergio.belotti@nokia.com::1405c469-425d-44df-9775-7098fb1a6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5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65" autoAdjust="0"/>
    <p:restoredTop sz="94638" autoAdjust="0"/>
  </p:normalViewPr>
  <p:slideViewPr>
    <p:cSldViewPr>
      <p:cViewPr varScale="1">
        <p:scale>
          <a:sx n="103" d="100"/>
          <a:sy n="103" d="100"/>
        </p:scale>
        <p:origin x="1452" y="108"/>
      </p:cViewPr>
      <p:guideLst>
        <p:guide orient="horz" pos="2160"/>
        <p:guide pos="2215"/>
        <p:guide pos="2880"/>
      </p:guideLst>
    </p:cSldViewPr>
  </p:slideViewPr>
  <p:outlineViewPr>
    <p:cViewPr>
      <p:scale>
        <a:sx n="33" d="100"/>
        <a:sy n="33" d="100"/>
      </p:scale>
      <p:origin x="0" y="-172454"/>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6" d="100"/>
          <a:sy n="86" d="100"/>
        </p:scale>
        <p:origin x="-27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CC914F-14ED-4DD1-ABBD-2E7078742393}" type="datetimeFigureOut">
              <a:rPr lang="en-US" smtClean="0"/>
              <a:t>3/21/2023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0574D-D422-46AC-B94E-A4D8F24FC363}" type="slidenum">
              <a:rPr lang="en-US" smtClean="0"/>
              <a:t>‹#›</a:t>
            </a:fld>
            <a:endParaRPr lang="en-US"/>
          </a:p>
        </p:txBody>
      </p:sp>
    </p:spTree>
    <p:extLst>
      <p:ext uri="{BB962C8B-B14F-4D97-AF65-F5344CB8AC3E}">
        <p14:creationId xmlns:p14="http://schemas.microsoft.com/office/powerpoint/2010/main" val="3595809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DF949-16D0-4B71-9A95-76B137F4B2FC}" type="datetimeFigureOut">
              <a:rPr lang="en-US" smtClean="0"/>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59968-2EB4-4AF0-8BBF-E63742D7A10C}" type="slidenum">
              <a:rPr lang="en-US" smtClean="0"/>
              <a:t>‹#›</a:t>
            </a:fld>
            <a:endParaRPr lang="en-US"/>
          </a:p>
        </p:txBody>
      </p:sp>
    </p:spTree>
    <p:extLst>
      <p:ext uri="{BB962C8B-B14F-4D97-AF65-F5344CB8AC3E}">
        <p14:creationId xmlns:p14="http://schemas.microsoft.com/office/powerpoint/2010/main" val="3303482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F59968-2EB4-4AF0-8BBF-E63742D7A10C}" type="slidenum">
              <a:rPr lang="en-US" smtClean="0"/>
              <a:t>1</a:t>
            </a:fld>
            <a:endParaRPr lang="en-US"/>
          </a:p>
        </p:txBody>
      </p:sp>
    </p:spTree>
    <p:extLst>
      <p:ext uri="{BB962C8B-B14F-4D97-AF65-F5344CB8AC3E}">
        <p14:creationId xmlns:p14="http://schemas.microsoft.com/office/powerpoint/2010/main" val="62839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59968-2EB4-4AF0-8BBF-E63742D7A10C}" type="slidenum">
              <a:rPr lang="en-US" smtClean="0"/>
              <a:t>2</a:t>
            </a:fld>
            <a:endParaRPr lang="en-US"/>
          </a:p>
        </p:txBody>
      </p:sp>
    </p:spTree>
    <p:extLst>
      <p:ext uri="{BB962C8B-B14F-4D97-AF65-F5344CB8AC3E}">
        <p14:creationId xmlns:p14="http://schemas.microsoft.com/office/powerpoint/2010/main" val="39908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504335-639C-4757-A748-181EAADEA187}" type="slidenum">
              <a:rPr lang="en-GB" smtClean="0"/>
              <a:t>4</a:t>
            </a:fld>
            <a:endParaRPr lang="en-GB"/>
          </a:p>
        </p:txBody>
      </p:sp>
    </p:spTree>
    <p:extLst>
      <p:ext uri="{BB962C8B-B14F-4D97-AF65-F5344CB8AC3E}">
        <p14:creationId xmlns:p14="http://schemas.microsoft.com/office/powerpoint/2010/main" val="49906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E622D-138F-DD46-A48B-F8C674FCEA9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82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E622D-138F-DD46-A48B-F8C674FCEA9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75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E622D-138F-DD46-A48B-F8C674FCEA9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91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E622D-138F-DD46-A48B-F8C674FCEA9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84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8E622D-138F-DD46-A48B-F8C674FCEA9E}"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03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51678" indent="0" algn="ctr">
              <a:buNone/>
              <a:defRPr>
                <a:solidFill>
                  <a:schemeClr val="tx1">
                    <a:tint val="75000"/>
                  </a:schemeClr>
                </a:solidFill>
              </a:defRPr>
            </a:lvl2pPr>
            <a:lvl3pPr marL="703356" indent="0" algn="ctr">
              <a:buNone/>
              <a:defRPr>
                <a:solidFill>
                  <a:schemeClr val="tx1">
                    <a:tint val="75000"/>
                  </a:schemeClr>
                </a:solidFill>
              </a:defRPr>
            </a:lvl3pPr>
            <a:lvl4pPr marL="1055035" indent="0" algn="ctr">
              <a:buNone/>
              <a:defRPr>
                <a:solidFill>
                  <a:schemeClr val="tx1">
                    <a:tint val="75000"/>
                  </a:schemeClr>
                </a:solidFill>
              </a:defRPr>
            </a:lvl4pPr>
            <a:lvl5pPr marL="1406713" indent="0" algn="ctr">
              <a:buNone/>
              <a:defRPr>
                <a:solidFill>
                  <a:schemeClr val="tx1">
                    <a:tint val="75000"/>
                  </a:schemeClr>
                </a:solidFill>
              </a:defRPr>
            </a:lvl5pPr>
            <a:lvl6pPr marL="1758391" indent="0" algn="ctr">
              <a:buNone/>
              <a:defRPr>
                <a:solidFill>
                  <a:schemeClr val="tx1">
                    <a:tint val="75000"/>
                  </a:schemeClr>
                </a:solidFill>
              </a:defRPr>
            </a:lvl6pPr>
            <a:lvl7pPr marL="2110069" indent="0" algn="ctr">
              <a:buNone/>
              <a:defRPr>
                <a:solidFill>
                  <a:schemeClr val="tx1">
                    <a:tint val="75000"/>
                  </a:schemeClr>
                </a:solidFill>
              </a:defRPr>
            </a:lvl7pPr>
            <a:lvl8pPr marL="2461748" indent="0" algn="ctr">
              <a:buNone/>
              <a:defRPr>
                <a:solidFill>
                  <a:schemeClr val="tx1">
                    <a:tint val="75000"/>
                  </a:schemeClr>
                </a:solidFill>
              </a:defRPr>
            </a:lvl8pPr>
            <a:lvl9pPr marL="281342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bg-BG" dirty="0"/>
          </a:p>
        </p:txBody>
      </p:sp>
      <p:sp>
        <p:nvSpPr>
          <p:cNvPr id="5" name="Footer Placeholder 4"/>
          <p:cNvSpPr>
            <a:spLocks noGrp="1"/>
          </p:cNvSpPr>
          <p:nvPr>
            <p:ph type="ftr" sz="quarter" idx="11"/>
          </p:nvPr>
        </p:nvSpPr>
        <p:spPr/>
        <p:txBody>
          <a:bodyPr/>
          <a:lstStyle/>
          <a:p>
            <a:pPr>
              <a:defRPr/>
            </a:pPr>
            <a:r>
              <a:rPr lang="en-US" dirty="0"/>
              <a:t>92nd IETF TEAS Working Group</a:t>
            </a:r>
          </a:p>
        </p:txBody>
      </p:sp>
      <p:sp>
        <p:nvSpPr>
          <p:cNvPr id="6" name="Slide Number Placeholder 5"/>
          <p:cNvSpPr>
            <a:spLocks noGrp="1"/>
          </p:cNvSpPr>
          <p:nvPr>
            <p:ph type="sldNum" sz="quarter" idx="12"/>
          </p:nvPr>
        </p:nvSpPr>
        <p:spPr/>
        <p:txBody>
          <a:bodyPr/>
          <a:lstStyle/>
          <a:p>
            <a:pPr>
              <a:defRPr/>
            </a:pPr>
            <a:fld id="{457AC40B-985B-4325-8481-F4AB3FC327C6}" type="slidenum">
              <a:rPr lang="en-US" smtClean="0"/>
              <a:pPr>
                <a:defRPr/>
              </a:pPr>
              <a:t>‹#›</a:t>
            </a:fld>
            <a:endParaRPr lang="en-US"/>
          </a:p>
        </p:txBody>
      </p:sp>
    </p:spTree>
    <p:extLst>
      <p:ext uri="{BB962C8B-B14F-4D97-AF65-F5344CB8AC3E}">
        <p14:creationId xmlns:p14="http://schemas.microsoft.com/office/powerpoint/2010/main" val="210176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bg-BG"/>
          </a:p>
        </p:txBody>
      </p:sp>
      <p:sp>
        <p:nvSpPr>
          <p:cNvPr id="5" name="Footer Placeholder 4"/>
          <p:cNvSpPr>
            <a:spLocks noGrp="1"/>
          </p:cNvSpPr>
          <p:nvPr>
            <p:ph type="ftr" sz="quarter" idx="11"/>
          </p:nvPr>
        </p:nvSpPr>
        <p:spPr/>
        <p:txBody>
          <a:bodyPr/>
          <a:lstStyle/>
          <a:p>
            <a:pPr>
              <a:defRPr/>
            </a:pPr>
            <a:r>
              <a:rPr lang="en-US"/>
              <a:t>92nd IETF TEAS Working Group</a:t>
            </a:r>
            <a:endParaRPr lang="en-US" dirty="0"/>
          </a:p>
        </p:txBody>
      </p:sp>
      <p:sp>
        <p:nvSpPr>
          <p:cNvPr id="6" name="Slide Number Placeholder 5"/>
          <p:cNvSpPr>
            <a:spLocks noGrp="1"/>
          </p:cNvSpPr>
          <p:nvPr>
            <p:ph type="sldNum" sz="quarter" idx="12"/>
          </p:nvPr>
        </p:nvSpPr>
        <p:spPr/>
        <p:txBody>
          <a:bodyPr/>
          <a:lstStyle/>
          <a:p>
            <a:pPr>
              <a:defRPr/>
            </a:pPr>
            <a:fld id="{1A653197-E048-491D-B568-7AE9CD64DEBB}" type="slidenum">
              <a:rPr lang="en-US" smtClean="0"/>
              <a:pPr>
                <a:defRPr/>
              </a:pPr>
              <a:t>‹#›</a:t>
            </a:fld>
            <a:endParaRPr lang="en-US"/>
          </a:p>
        </p:txBody>
      </p:sp>
    </p:spTree>
    <p:extLst>
      <p:ext uri="{BB962C8B-B14F-4D97-AF65-F5344CB8AC3E}">
        <p14:creationId xmlns:p14="http://schemas.microsoft.com/office/powerpoint/2010/main" val="167583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bg-BG"/>
          </a:p>
        </p:txBody>
      </p:sp>
      <p:sp>
        <p:nvSpPr>
          <p:cNvPr id="5" name="Footer Placeholder 4"/>
          <p:cNvSpPr>
            <a:spLocks noGrp="1"/>
          </p:cNvSpPr>
          <p:nvPr>
            <p:ph type="ftr" sz="quarter" idx="11"/>
          </p:nvPr>
        </p:nvSpPr>
        <p:spPr/>
        <p:txBody>
          <a:bodyPr/>
          <a:lstStyle/>
          <a:p>
            <a:pPr>
              <a:defRPr/>
            </a:pPr>
            <a:r>
              <a:rPr lang="en-US"/>
              <a:t>92nd IETF TEAS Working Group</a:t>
            </a:r>
            <a:endParaRPr lang="en-US" dirty="0"/>
          </a:p>
        </p:txBody>
      </p:sp>
      <p:sp>
        <p:nvSpPr>
          <p:cNvPr id="6" name="Slide Number Placeholder 5"/>
          <p:cNvSpPr>
            <a:spLocks noGrp="1"/>
          </p:cNvSpPr>
          <p:nvPr>
            <p:ph type="sldNum" sz="quarter" idx="12"/>
          </p:nvPr>
        </p:nvSpPr>
        <p:spPr/>
        <p:txBody>
          <a:bodyPr/>
          <a:lstStyle/>
          <a:p>
            <a:pPr>
              <a:defRPr/>
            </a:pPr>
            <a:fld id="{D0D3AABC-3D40-4A6D-84CD-B95393D570DB}" type="slidenum">
              <a:rPr lang="en-US" smtClean="0"/>
              <a:pPr>
                <a:defRPr/>
              </a:pPr>
              <a:t>‹#›</a:t>
            </a:fld>
            <a:endParaRPr lang="en-US"/>
          </a:p>
        </p:txBody>
      </p:sp>
    </p:spTree>
    <p:extLst>
      <p:ext uri="{BB962C8B-B14F-4D97-AF65-F5344CB8AC3E}">
        <p14:creationId xmlns:p14="http://schemas.microsoft.com/office/powerpoint/2010/main" val="2446643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7B21-2B7F-461A-8AEA-5050D4C6D4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6F4B24C-53B2-4453-BC1D-6628CA4980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D1D04A9-769C-4344-9286-2E97D323E877}"/>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7915FDE8-B9F6-474D-8CDC-CA1FF014F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00F05-3AFF-4AA2-B657-16AA3EF35159}"/>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3194118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0EA9-BC26-46DE-AC4B-98B207F3A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172D5-DAB6-4DD9-A906-062B9E28EC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7CD3-0FFE-4941-8057-ECB4D360F970}"/>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EA0627B0-16D7-4038-97CC-08C2C6AF5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20562-C950-47A9-87BE-EE9FA2C72705}"/>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2662580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D1A6-73D3-4C9B-BDF7-C94F0DABE14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8B7AFFB-5B83-47F0-87A4-052287DC79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B35AF3-B498-4BB3-A3BF-4453753DC198}"/>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5305AF98-FEE6-426F-BC79-9846CB63F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F8496-BB60-4A85-A691-4C07BD70A776}"/>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1816366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B874-DC28-40A1-95F9-F890348C3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611E96-A7FC-46D5-A86D-44DC27B4E06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F0A930-42D2-40AB-885C-4B0FE78F03F9}"/>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18AFC3-BF0A-4CB2-821A-23062A709F5D}"/>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6" name="Footer Placeholder 5">
            <a:extLst>
              <a:ext uri="{FF2B5EF4-FFF2-40B4-BE49-F238E27FC236}">
                <a16:creationId xmlns:a16="http://schemas.microsoft.com/office/drawing/2014/main" id="{E02A4E64-8D3F-4777-8630-31F55F751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67D6F-2213-42C7-88DB-B8F9A07CE6D8}"/>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4228707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0467-9837-4BC8-B3C3-4F3FD460EA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D1403E-8BFF-4B7F-B7B5-AD12C84DA6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785F7D1-6AC8-42F4-B68D-804F6E90F33A}"/>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5FEDF0-36E9-45A9-A07B-9856E95C306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14E28FC-3315-4111-8BF2-D0BB20E32AA9}"/>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9A412E-A420-4DD9-8B65-E10904890BEF}"/>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8" name="Footer Placeholder 7">
            <a:extLst>
              <a:ext uri="{FF2B5EF4-FFF2-40B4-BE49-F238E27FC236}">
                <a16:creationId xmlns:a16="http://schemas.microsoft.com/office/drawing/2014/main" id="{4E4F11BB-B99E-4925-899F-CDD7BEB94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BCB7BF-0BB2-4B72-A40A-0D62C94C2C01}"/>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134811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8A1-7B1B-4BCF-B442-0DC04C4A3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4843C-68F9-4A13-A4BC-45D225DFDCAE}"/>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4" name="Footer Placeholder 3">
            <a:extLst>
              <a:ext uri="{FF2B5EF4-FFF2-40B4-BE49-F238E27FC236}">
                <a16:creationId xmlns:a16="http://schemas.microsoft.com/office/drawing/2014/main" id="{F7C3251F-DE0F-4700-862C-D43CA6FFA9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A6034D-C800-4724-B46F-90D1571E2A3E}"/>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3391723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EB3D8-FE81-4B87-BA9A-B98A8C7A5294}"/>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3" name="Footer Placeholder 2">
            <a:extLst>
              <a:ext uri="{FF2B5EF4-FFF2-40B4-BE49-F238E27FC236}">
                <a16:creationId xmlns:a16="http://schemas.microsoft.com/office/drawing/2014/main" id="{7F4884E5-FA3B-4378-B9B7-FDC91852BB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6CBE6B-78AF-4FB4-A9A4-2C8CD50FB5BD}"/>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11598921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1BA2-0FD8-41BF-BE49-5CD3031C5B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183FFF1-A87E-424B-873F-6466F036D1C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BAAAB7-D40D-49AB-8403-1E8D2AC62CB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DDFA248-A363-4E85-B628-A66307B07A9F}"/>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6" name="Footer Placeholder 5">
            <a:extLst>
              <a:ext uri="{FF2B5EF4-FFF2-40B4-BE49-F238E27FC236}">
                <a16:creationId xmlns:a16="http://schemas.microsoft.com/office/drawing/2014/main" id="{6C96D972-D6CC-41F2-9BEE-24B82330F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7ABDD-9CF5-4F9C-BDB1-8CF62EF5EAEC}"/>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381203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bg-BG" dirty="0"/>
          </a:p>
        </p:txBody>
      </p:sp>
      <p:sp>
        <p:nvSpPr>
          <p:cNvPr id="5" name="Footer Placeholder 4"/>
          <p:cNvSpPr>
            <a:spLocks noGrp="1"/>
          </p:cNvSpPr>
          <p:nvPr>
            <p:ph type="ftr" sz="quarter" idx="11"/>
          </p:nvPr>
        </p:nvSpPr>
        <p:spPr/>
        <p:txBody>
          <a:bodyPr/>
          <a:lstStyle/>
          <a:p>
            <a:pPr>
              <a:defRPr/>
            </a:pPr>
            <a:r>
              <a:rPr lang="en-US"/>
              <a:t>92nd IETF TEAS Working Group</a:t>
            </a:r>
            <a:endParaRPr lang="en-US" dirty="0"/>
          </a:p>
        </p:txBody>
      </p:sp>
      <p:sp>
        <p:nvSpPr>
          <p:cNvPr id="6" name="Slide Number Placeholder 5"/>
          <p:cNvSpPr>
            <a:spLocks noGrp="1"/>
          </p:cNvSpPr>
          <p:nvPr>
            <p:ph type="sldNum" sz="quarter" idx="12"/>
          </p:nvPr>
        </p:nvSpPr>
        <p:spPr/>
        <p:txBody>
          <a:bodyPr/>
          <a:lstStyle/>
          <a:p>
            <a:pPr>
              <a:defRPr/>
            </a:pPr>
            <a:fld id="{2ACC5BA2-0ECC-4DD3-8EAC-EBBDFCB3A0E6}" type="slidenum">
              <a:rPr lang="en-US" smtClean="0"/>
              <a:pPr>
                <a:defRPr/>
              </a:pPr>
              <a:t>‹#›</a:t>
            </a:fld>
            <a:endParaRPr lang="en-US"/>
          </a:p>
        </p:txBody>
      </p:sp>
    </p:spTree>
    <p:extLst>
      <p:ext uri="{BB962C8B-B14F-4D97-AF65-F5344CB8AC3E}">
        <p14:creationId xmlns:p14="http://schemas.microsoft.com/office/powerpoint/2010/main" val="113217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A45C-FC66-4C1B-8468-856609D5599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D0EB8B9-B6B3-4B9D-93DA-3AAC286A7F9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F1526E5-055D-46A3-9FCD-3571A600CA6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33672A5-58A0-46AA-9111-54D9B839BED0}"/>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6" name="Footer Placeholder 5">
            <a:extLst>
              <a:ext uri="{FF2B5EF4-FFF2-40B4-BE49-F238E27FC236}">
                <a16:creationId xmlns:a16="http://schemas.microsoft.com/office/drawing/2014/main" id="{3CA06165-F415-4165-92BD-37D9BC027E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0B965-FF02-4B55-BB48-86B54D195A40}"/>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100346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B706-EF26-4C18-A5F1-FD5821297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E24AAA-1502-4C46-A22F-843CF047EF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98EA-8472-43BB-8D7C-62E5DECACF2F}"/>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82CA840E-AE6C-44E1-AFE4-091DB14F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55486-3B47-4A70-A1B7-A110C271D0A9}"/>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2091571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FBBDB-EE2B-491B-A0CC-9244FB8F10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EE0BA5-2DE5-4913-8C05-E426ED964D0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94B53-47D9-46B5-8C72-A5BB09861B2D}"/>
              </a:ext>
            </a:extLst>
          </p:cNvPr>
          <p:cNvSpPr>
            <a:spLocks noGrp="1"/>
          </p:cNvSpPr>
          <p:nvPr>
            <p:ph type="dt" sz="half" idx="10"/>
          </p:nvPr>
        </p:nvSpPr>
        <p:spPr/>
        <p:txBody>
          <a:body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2C7D8B7F-1BD1-492E-8815-AC3AFB643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E3F2A-7DC2-427E-B4FE-6AB005DFF33F}"/>
              </a:ext>
            </a:extLst>
          </p:cNvPr>
          <p:cNvSpPr>
            <a:spLocks noGrp="1"/>
          </p:cNvSpPr>
          <p:nvPr>
            <p:ph type="sldNum" sz="quarter" idx="12"/>
          </p:nvPr>
        </p:nvSpPr>
        <p:spPr/>
        <p:txBody>
          <a:bodyPr/>
          <a:lstStyle/>
          <a:p>
            <a:fld id="{3C507BC8-0FED-4B1C-B035-91380E6B9E2C}" type="slidenum">
              <a:rPr lang="en-US" smtClean="0"/>
              <a:t>‹#›</a:t>
            </a:fld>
            <a:endParaRPr lang="en-US"/>
          </a:p>
        </p:txBody>
      </p:sp>
    </p:spTree>
    <p:extLst>
      <p:ext uri="{BB962C8B-B14F-4D97-AF65-F5344CB8AC3E}">
        <p14:creationId xmlns:p14="http://schemas.microsoft.com/office/powerpoint/2010/main" val="182880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3077"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38">
                <a:solidFill>
                  <a:schemeClr val="tx1">
                    <a:tint val="75000"/>
                  </a:schemeClr>
                </a:solidFill>
              </a:defRPr>
            </a:lvl1pPr>
            <a:lvl2pPr marL="351678" indent="0">
              <a:buNone/>
              <a:defRPr sz="1385">
                <a:solidFill>
                  <a:schemeClr val="tx1">
                    <a:tint val="75000"/>
                  </a:schemeClr>
                </a:solidFill>
              </a:defRPr>
            </a:lvl2pPr>
            <a:lvl3pPr marL="703356" indent="0">
              <a:buNone/>
              <a:defRPr sz="1231">
                <a:solidFill>
                  <a:schemeClr val="tx1">
                    <a:tint val="75000"/>
                  </a:schemeClr>
                </a:solidFill>
              </a:defRPr>
            </a:lvl3pPr>
            <a:lvl4pPr marL="1055035" indent="0">
              <a:buNone/>
              <a:defRPr sz="1077">
                <a:solidFill>
                  <a:schemeClr val="tx1">
                    <a:tint val="75000"/>
                  </a:schemeClr>
                </a:solidFill>
              </a:defRPr>
            </a:lvl4pPr>
            <a:lvl5pPr marL="1406713" indent="0">
              <a:buNone/>
              <a:defRPr sz="1077">
                <a:solidFill>
                  <a:schemeClr val="tx1">
                    <a:tint val="75000"/>
                  </a:schemeClr>
                </a:solidFill>
              </a:defRPr>
            </a:lvl5pPr>
            <a:lvl6pPr marL="1758391" indent="0">
              <a:buNone/>
              <a:defRPr sz="1077">
                <a:solidFill>
                  <a:schemeClr val="tx1">
                    <a:tint val="75000"/>
                  </a:schemeClr>
                </a:solidFill>
              </a:defRPr>
            </a:lvl6pPr>
            <a:lvl7pPr marL="2110069" indent="0">
              <a:buNone/>
              <a:defRPr sz="1077">
                <a:solidFill>
                  <a:schemeClr val="tx1">
                    <a:tint val="75000"/>
                  </a:schemeClr>
                </a:solidFill>
              </a:defRPr>
            </a:lvl7pPr>
            <a:lvl8pPr marL="2461748" indent="0">
              <a:buNone/>
              <a:defRPr sz="1077">
                <a:solidFill>
                  <a:schemeClr val="tx1">
                    <a:tint val="75000"/>
                  </a:schemeClr>
                </a:solidFill>
              </a:defRPr>
            </a:lvl8pPr>
            <a:lvl9pPr marL="2813426" indent="0">
              <a:buNone/>
              <a:defRPr sz="107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351678" fontAlgn="base">
              <a:spcAft>
                <a:spcPct val="0"/>
              </a:spcAft>
              <a:buClr>
                <a:srgbClr val="000000"/>
              </a:buClr>
              <a:buSzPct val="100000"/>
              <a:defRPr/>
            </a:pPr>
            <a:endParaRPr lang="bg-BG" dirty="0"/>
          </a:p>
        </p:txBody>
      </p:sp>
      <p:sp>
        <p:nvSpPr>
          <p:cNvPr id="5" name="Footer Placeholder 4"/>
          <p:cNvSpPr>
            <a:spLocks noGrp="1"/>
          </p:cNvSpPr>
          <p:nvPr>
            <p:ph type="ftr" sz="quarter" idx="11"/>
          </p:nvPr>
        </p:nvSpPr>
        <p:spPr/>
        <p:txBody>
          <a:bodyPr/>
          <a:lstStyle/>
          <a:p>
            <a:pPr defTabSz="351678" fontAlgn="base">
              <a:spcAft>
                <a:spcPct val="0"/>
              </a:spcAft>
              <a:buClr>
                <a:srgbClr val="000000"/>
              </a:buClr>
              <a:buSzPct val="100000"/>
              <a:defRPr/>
            </a:pPr>
            <a:r>
              <a:rPr lang="en-US"/>
              <a:t>92nd IETF TEAS Working Group</a:t>
            </a:r>
            <a:endParaRPr lang="en-US" dirty="0"/>
          </a:p>
        </p:txBody>
      </p:sp>
      <p:sp>
        <p:nvSpPr>
          <p:cNvPr id="6" name="Slide Number Placeholder 5"/>
          <p:cNvSpPr>
            <a:spLocks noGrp="1"/>
          </p:cNvSpPr>
          <p:nvPr>
            <p:ph type="sldNum" sz="quarter" idx="12"/>
          </p:nvPr>
        </p:nvSpPr>
        <p:spPr/>
        <p:txBody>
          <a:bodyPr/>
          <a:lstStyle/>
          <a:p>
            <a:pPr defTabSz="351678" fontAlgn="base">
              <a:spcAft>
                <a:spcPct val="0"/>
              </a:spcAft>
              <a:buClr>
                <a:srgbClr val="000000"/>
              </a:buClr>
              <a:buSzPct val="100000"/>
              <a:defRPr/>
            </a:pPr>
            <a:fld id="{8F2AB41B-3B07-48C5-A4CE-D864BAB0ED1E}" type="slidenum">
              <a:rPr lang="en-US" smtClean="0"/>
              <a:pPr defTabSz="351678" fontAlgn="base">
                <a:spcAft>
                  <a:spcPct val="0"/>
                </a:spcAft>
                <a:buClr>
                  <a:srgbClr val="000000"/>
                </a:buClr>
                <a:buSzPct val="100000"/>
                <a:defRPr/>
              </a:pPr>
              <a:t>‹#›</a:t>
            </a:fld>
            <a:endParaRPr lang="en-US"/>
          </a:p>
        </p:txBody>
      </p:sp>
    </p:spTree>
    <p:extLst>
      <p:ext uri="{BB962C8B-B14F-4D97-AF65-F5344CB8AC3E}">
        <p14:creationId xmlns:p14="http://schemas.microsoft.com/office/powerpoint/2010/main" val="276066788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54"/>
            </a:lvl1pPr>
            <a:lvl2pPr>
              <a:defRPr sz="1846"/>
            </a:lvl2pPr>
            <a:lvl3pPr>
              <a:defRPr sz="1538"/>
            </a:lvl3pPr>
            <a:lvl4pPr>
              <a:defRPr sz="1385"/>
            </a:lvl4pPr>
            <a:lvl5pPr>
              <a:defRPr sz="1385"/>
            </a:lvl5pPr>
            <a:lvl6pPr>
              <a:defRPr sz="1385"/>
            </a:lvl6pPr>
            <a:lvl7pPr>
              <a:defRPr sz="1385"/>
            </a:lvl7pPr>
            <a:lvl8pPr>
              <a:defRPr sz="1385"/>
            </a:lvl8pPr>
            <a:lvl9pPr>
              <a:defRPr sz="13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54"/>
            </a:lvl1pPr>
            <a:lvl2pPr>
              <a:defRPr sz="1846"/>
            </a:lvl2pPr>
            <a:lvl3pPr>
              <a:defRPr sz="1538"/>
            </a:lvl3pPr>
            <a:lvl4pPr>
              <a:defRPr sz="1385"/>
            </a:lvl4pPr>
            <a:lvl5pPr>
              <a:defRPr sz="1385"/>
            </a:lvl5pPr>
            <a:lvl6pPr>
              <a:defRPr sz="1385"/>
            </a:lvl6pPr>
            <a:lvl7pPr>
              <a:defRPr sz="1385"/>
            </a:lvl7pPr>
            <a:lvl8pPr>
              <a:defRPr sz="1385"/>
            </a:lvl8pPr>
            <a:lvl9pPr>
              <a:defRPr sz="13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bg-BG"/>
          </a:p>
        </p:txBody>
      </p:sp>
      <p:sp>
        <p:nvSpPr>
          <p:cNvPr id="6" name="Footer Placeholder 5"/>
          <p:cNvSpPr>
            <a:spLocks noGrp="1"/>
          </p:cNvSpPr>
          <p:nvPr>
            <p:ph type="ftr" sz="quarter" idx="11"/>
          </p:nvPr>
        </p:nvSpPr>
        <p:spPr/>
        <p:txBody>
          <a:bodyPr/>
          <a:lstStyle/>
          <a:p>
            <a:pPr>
              <a:defRPr/>
            </a:pPr>
            <a:r>
              <a:rPr lang="en-US"/>
              <a:t>92nd IETF TEAS Working Group</a:t>
            </a:r>
            <a:endParaRPr lang="en-US" dirty="0"/>
          </a:p>
        </p:txBody>
      </p:sp>
      <p:sp>
        <p:nvSpPr>
          <p:cNvPr id="7" name="Slide Number Placeholder 6"/>
          <p:cNvSpPr>
            <a:spLocks noGrp="1"/>
          </p:cNvSpPr>
          <p:nvPr>
            <p:ph type="sldNum" sz="quarter" idx="12"/>
          </p:nvPr>
        </p:nvSpPr>
        <p:spPr/>
        <p:txBody>
          <a:bodyPr/>
          <a:lstStyle/>
          <a:p>
            <a:pPr>
              <a:defRPr/>
            </a:pPr>
            <a:fld id="{3EEB8B30-AB1D-49A5-9B03-7FAD98ACA94A}" type="slidenum">
              <a:rPr lang="en-US" smtClean="0"/>
              <a:pPr>
                <a:defRPr/>
              </a:pPr>
              <a:t>‹#›</a:t>
            </a:fld>
            <a:endParaRPr lang="en-US"/>
          </a:p>
        </p:txBody>
      </p:sp>
    </p:spTree>
    <p:extLst>
      <p:ext uri="{BB962C8B-B14F-4D97-AF65-F5344CB8AC3E}">
        <p14:creationId xmlns:p14="http://schemas.microsoft.com/office/powerpoint/2010/main" val="14489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46" b="1"/>
            </a:lvl1pPr>
            <a:lvl2pPr marL="351678" indent="0">
              <a:buNone/>
              <a:defRPr sz="1538" b="1"/>
            </a:lvl2pPr>
            <a:lvl3pPr marL="703356" indent="0">
              <a:buNone/>
              <a:defRPr sz="1385" b="1"/>
            </a:lvl3pPr>
            <a:lvl4pPr marL="1055035" indent="0">
              <a:buNone/>
              <a:defRPr sz="1231" b="1"/>
            </a:lvl4pPr>
            <a:lvl5pPr marL="1406713" indent="0">
              <a:buNone/>
              <a:defRPr sz="1231" b="1"/>
            </a:lvl5pPr>
            <a:lvl6pPr marL="1758391" indent="0">
              <a:buNone/>
              <a:defRPr sz="1231" b="1"/>
            </a:lvl6pPr>
            <a:lvl7pPr marL="2110069" indent="0">
              <a:buNone/>
              <a:defRPr sz="1231" b="1"/>
            </a:lvl7pPr>
            <a:lvl8pPr marL="2461748" indent="0">
              <a:buNone/>
              <a:defRPr sz="1231" b="1"/>
            </a:lvl8pPr>
            <a:lvl9pPr marL="2813426" indent="0">
              <a:buNone/>
              <a:defRPr sz="1231"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46"/>
            </a:lvl1pPr>
            <a:lvl2pPr>
              <a:defRPr sz="1538"/>
            </a:lvl2pPr>
            <a:lvl3pPr>
              <a:defRPr sz="1385"/>
            </a:lvl3pPr>
            <a:lvl4pPr>
              <a:defRPr sz="1231"/>
            </a:lvl4pPr>
            <a:lvl5pPr>
              <a:defRPr sz="1231"/>
            </a:lvl5pPr>
            <a:lvl6pPr>
              <a:defRPr sz="1231"/>
            </a:lvl6pPr>
            <a:lvl7pPr>
              <a:defRPr sz="1231"/>
            </a:lvl7pPr>
            <a:lvl8pPr>
              <a:defRPr sz="1231"/>
            </a:lvl8pPr>
            <a:lvl9pPr>
              <a:defRPr sz="12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46" b="1"/>
            </a:lvl1pPr>
            <a:lvl2pPr marL="351678" indent="0">
              <a:buNone/>
              <a:defRPr sz="1538" b="1"/>
            </a:lvl2pPr>
            <a:lvl3pPr marL="703356" indent="0">
              <a:buNone/>
              <a:defRPr sz="1385" b="1"/>
            </a:lvl3pPr>
            <a:lvl4pPr marL="1055035" indent="0">
              <a:buNone/>
              <a:defRPr sz="1231" b="1"/>
            </a:lvl4pPr>
            <a:lvl5pPr marL="1406713" indent="0">
              <a:buNone/>
              <a:defRPr sz="1231" b="1"/>
            </a:lvl5pPr>
            <a:lvl6pPr marL="1758391" indent="0">
              <a:buNone/>
              <a:defRPr sz="1231" b="1"/>
            </a:lvl6pPr>
            <a:lvl7pPr marL="2110069" indent="0">
              <a:buNone/>
              <a:defRPr sz="1231" b="1"/>
            </a:lvl7pPr>
            <a:lvl8pPr marL="2461748" indent="0">
              <a:buNone/>
              <a:defRPr sz="1231" b="1"/>
            </a:lvl8pPr>
            <a:lvl9pPr marL="2813426" indent="0">
              <a:buNone/>
              <a:defRPr sz="1231"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46"/>
            </a:lvl1pPr>
            <a:lvl2pPr>
              <a:defRPr sz="1538"/>
            </a:lvl2pPr>
            <a:lvl3pPr>
              <a:defRPr sz="1385"/>
            </a:lvl3pPr>
            <a:lvl4pPr>
              <a:defRPr sz="1231"/>
            </a:lvl4pPr>
            <a:lvl5pPr>
              <a:defRPr sz="1231"/>
            </a:lvl5pPr>
            <a:lvl6pPr>
              <a:defRPr sz="1231"/>
            </a:lvl6pPr>
            <a:lvl7pPr>
              <a:defRPr sz="1231"/>
            </a:lvl7pPr>
            <a:lvl8pPr>
              <a:defRPr sz="1231"/>
            </a:lvl8pPr>
            <a:lvl9pPr>
              <a:defRPr sz="123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bg-BG"/>
          </a:p>
        </p:txBody>
      </p:sp>
      <p:sp>
        <p:nvSpPr>
          <p:cNvPr id="8" name="Footer Placeholder 7"/>
          <p:cNvSpPr>
            <a:spLocks noGrp="1"/>
          </p:cNvSpPr>
          <p:nvPr>
            <p:ph type="ftr" sz="quarter" idx="11"/>
          </p:nvPr>
        </p:nvSpPr>
        <p:spPr/>
        <p:txBody>
          <a:bodyPr/>
          <a:lstStyle/>
          <a:p>
            <a:pPr>
              <a:defRPr/>
            </a:pPr>
            <a:r>
              <a:rPr lang="en-US"/>
              <a:t>92nd IETF TEAS Working Group</a:t>
            </a:r>
            <a:endParaRPr lang="en-US" dirty="0"/>
          </a:p>
        </p:txBody>
      </p:sp>
      <p:sp>
        <p:nvSpPr>
          <p:cNvPr id="9" name="Slide Number Placeholder 8"/>
          <p:cNvSpPr>
            <a:spLocks noGrp="1"/>
          </p:cNvSpPr>
          <p:nvPr>
            <p:ph type="sldNum" sz="quarter" idx="12"/>
          </p:nvPr>
        </p:nvSpPr>
        <p:spPr/>
        <p:txBody>
          <a:bodyPr/>
          <a:lstStyle/>
          <a:p>
            <a:pPr>
              <a:defRPr/>
            </a:pPr>
            <a:fld id="{5CEFC626-456E-4323-9273-173AF5C825A2}" type="slidenum">
              <a:rPr lang="en-US" smtClean="0"/>
              <a:pPr>
                <a:defRPr/>
              </a:pPr>
              <a:t>‹#›</a:t>
            </a:fld>
            <a:endParaRPr lang="en-US"/>
          </a:p>
        </p:txBody>
      </p:sp>
    </p:spTree>
    <p:extLst>
      <p:ext uri="{BB962C8B-B14F-4D97-AF65-F5344CB8AC3E}">
        <p14:creationId xmlns:p14="http://schemas.microsoft.com/office/powerpoint/2010/main" val="11596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bg-BG"/>
          </a:p>
        </p:txBody>
      </p:sp>
      <p:sp>
        <p:nvSpPr>
          <p:cNvPr id="4" name="Footer Placeholder 3"/>
          <p:cNvSpPr>
            <a:spLocks noGrp="1"/>
          </p:cNvSpPr>
          <p:nvPr>
            <p:ph type="ftr" sz="quarter" idx="11"/>
          </p:nvPr>
        </p:nvSpPr>
        <p:spPr/>
        <p:txBody>
          <a:bodyPr/>
          <a:lstStyle/>
          <a:p>
            <a:pPr>
              <a:defRPr/>
            </a:pPr>
            <a:r>
              <a:rPr lang="en-US"/>
              <a:t>92nd IETF TEAS Working Group</a:t>
            </a:r>
            <a:endParaRPr lang="en-US" dirty="0"/>
          </a:p>
        </p:txBody>
      </p:sp>
      <p:sp>
        <p:nvSpPr>
          <p:cNvPr id="5" name="Slide Number Placeholder 4"/>
          <p:cNvSpPr>
            <a:spLocks noGrp="1"/>
          </p:cNvSpPr>
          <p:nvPr>
            <p:ph type="sldNum" sz="quarter" idx="12"/>
          </p:nvPr>
        </p:nvSpPr>
        <p:spPr/>
        <p:txBody>
          <a:bodyPr/>
          <a:lstStyle/>
          <a:p>
            <a:pPr>
              <a:defRPr/>
            </a:pPr>
            <a:fld id="{FE888F19-8948-4F0E-9DDE-B3231E4D21E6}" type="slidenum">
              <a:rPr lang="en-US" smtClean="0"/>
              <a:pPr>
                <a:defRPr/>
              </a:pPr>
              <a:t>‹#›</a:t>
            </a:fld>
            <a:endParaRPr lang="en-US"/>
          </a:p>
        </p:txBody>
      </p:sp>
    </p:spTree>
    <p:extLst>
      <p:ext uri="{BB962C8B-B14F-4D97-AF65-F5344CB8AC3E}">
        <p14:creationId xmlns:p14="http://schemas.microsoft.com/office/powerpoint/2010/main" val="262032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bg-BG"/>
          </a:p>
        </p:txBody>
      </p:sp>
      <p:sp>
        <p:nvSpPr>
          <p:cNvPr id="3" name="Footer Placeholder 2"/>
          <p:cNvSpPr>
            <a:spLocks noGrp="1"/>
          </p:cNvSpPr>
          <p:nvPr>
            <p:ph type="ftr" sz="quarter" idx="11"/>
          </p:nvPr>
        </p:nvSpPr>
        <p:spPr/>
        <p:txBody>
          <a:bodyPr/>
          <a:lstStyle/>
          <a:p>
            <a:pPr>
              <a:defRPr/>
            </a:pPr>
            <a:r>
              <a:rPr lang="en-US"/>
              <a:t>92nd IETF TEAS Working Group</a:t>
            </a:r>
            <a:endParaRPr lang="en-US" dirty="0"/>
          </a:p>
        </p:txBody>
      </p:sp>
      <p:sp>
        <p:nvSpPr>
          <p:cNvPr id="4" name="Slide Number Placeholder 3"/>
          <p:cNvSpPr>
            <a:spLocks noGrp="1"/>
          </p:cNvSpPr>
          <p:nvPr>
            <p:ph type="sldNum" sz="quarter" idx="12"/>
          </p:nvPr>
        </p:nvSpPr>
        <p:spPr/>
        <p:txBody>
          <a:bodyPr/>
          <a:lstStyle/>
          <a:p>
            <a:pPr>
              <a:defRPr/>
            </a:pPr>
            <a:fld id="{4495874C-7302-4E40-A488-80B3B40B6666}" type="slidenum">
              <a:rPr lang="en-US" smtClean="0"/>
              <a:pPr>
                <a:defRPr/>
              </a:pPr>
              <a:t>‹#›</a:t>
            </a:fld>
            <a:endParaRPr lang="en-US"/>
          </a:p>
        </p:txBody>
      </p:sp>
    </p:spTree>
    <p:extLst>
      <p:ext uri="{BB962C8B-B14F-4D97-AF65-F5344CB8AC3E}">
        <p14:creationId xmlns:p14="http://schemas.microsoft.com/office/powerpoint/2010/main" val="93330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1538" b="1"/>
            </a:lvl1pPr>
          </a:lstStyle>
          <a:p>
            <a:r>
              <a:rPr lang="en-US"/>
              <a:t>Click to edit Master title style</a:t>
            </a:r>
          </a:p>
        </p:txBody>
      </p:sp>
      <p:sp>
        <p:nvSpPr>
          <p:cNvPr id="3" name="Content Placeholder 2"/>
          <p:cNvSpPr>
            <a:spLocks noGrp="1"/>
          </p:cNvSpPr>
          <p:nvPr>
            <p:ph idx="1"/>
          </p:nvPr>
        </p:nvSpPr>
        <p:spPr>
          <a:xfrm>
            <a:off x="3575050" y="273068"/>
            <a:ext cx="5111750" cy="5853113"/>
          </a:xfrm>
        </p:spPr>
        <p:txBody>
          <a:bodyPr/>
          <a:lstStyle>
            <a:lvl1pPr>
              <a:defRPr sz="2461"/>
            </a:lvl1pPr>
            <a:lvl2pPr>
              <a:defRPr sz="2154"/>
            </a:lvl2pPr>
            <a:lvl3pPr>
              <a:defRPr sz="1846"/>
            </a:lvl3pPr>
            <a:lvl4pPr>
              <a:defRPr sz="1538"/>
            </a:lvl4pPr>
            <a:lvl5pPr>
              <a:defRPr sz="1538"/>
            </a:lvl5pPr>
            <a:lvl6pPr>
              <a:defRPr sz="1538"/>
            </a:lvl6pPr>
            <a:lvl7pPr>
              <a:defRPr sz="1538"/>
            </a:lvl7pPr>
            <a:lvl8pPr>
              <a:defRPr sz="1538"/>
            </a:lvl8pPr>
            <a:lvl9pPr>
              <a:defRPr sz="15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9" y="1435103"/>
            <a:ext cx="3008313" cy="4691063"/>
          </a:xfrm>
        </p:spPr>
        <p:txBody>
          <a:bodyPr/>
          <a:lstStyle>
            <a:lvl1pPr marL="0" indent="0">
              <a:buNone/>
              <a:defRPr sz="1077"/>
            </a:lvl1pPr>
            <a:lvl2pPr marL="351678" indent="0">
              <a:buNone/>
              <a:defRPr sz="923"/>
            </a:lvl2pPr>
            <a:lvl3pPr marL="703356" indent="0">
              <a:buNone/>
              <a:defRPr sz="769"/>
            </a:lvl3pPr>
            <a:lvl4pPr marL="1055035" indent="0">
              <a:buNone/>
              <a:defRPr sz="692"/>
            </a:lvl4pPr>
            <a:lvl5pPr marL="1406713" indent="0">
              <a:buNone/>
              <a:defRPr sz="692"/>
            </a:lvl5pPr>
            <a:lvl6pPr marL="1758391" indent="0">
              <a:buNone/>
              <a:defRPr sz="692"/>
            </a:lvl6pPr>
            <a:lvl7pPr marL="2110069" indent="0">
              <a:buNone/>
              <a:defRPr sz="692"/>
            </a:lvl7pPr>
            <a:lvl8pPr marL="2461748" indent="0">
              <a:buNone/>
              <a:defRPr sz="692"/>
            </a:lvl8pPr>
            <a:lvl9pPr marL="2813426" indent="0">
              <a:buNone/>
              <a:defRPr sz="6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bg-BG"/>
          </a:p>
        </p:txBody>
      </p:sp>
      <p:sp>
        <p:nvSpPr>
          <p:cNvPr id="6" name="Footer Placeholder 5"/>
          <p:cNvSpPr>
            <a:spLocks noGrp="1"/>
          </p:cNvSpPr>
          <p:nvPr>
            <p:ph type="ftr" sz="quarter" idx="11"/>
          </p:nvPr>
        </p:nvSpPr>
        <p:spPr/>
        <p:txBody>
          <a:bodyPr/>
          <a:lstStyle/>
          <a:p>
            <a:pPr>
              <a:defRPr/>
            </a:pPr>
            <a:r>
              <a:rPr lang="en-US"/>
              <a:t>92nd IETF TEAS Working Group</a:t>
            </a:r>
            <a:endParaRPr lang="en-US" dirty="0"/>
          </a:p>
        </p:txBody>
      </p:sp>
      <p:sp>
        <p:nvSpPr>
          <p:cNvPr id="7" name="Slide Number Placeholder 6"/>
          <p:cNvSpPr>
            <a:spLocks noGrp="1"/>
          </p:cNvSpPr>
          <p:nvPr>
            <p:ph type="sldNum" sz="quarter" idx="12"/>
          </p:nvPr>
        </p:nvSpPr>
        <p:spPr/>
        <p:txBody>
          <a:bodyPr/>
          <a:lstStyle/>
          <a:p>
            <a:pPr>
              <a:defRPr/>
            </a:pPr>
            <a:fld id="{10971FD2-9742-4672-842A-DC4CB5D7333B}" type="slidenum">
              <a:rPr lang="en-US" smtClean="0"/>
              <a:pPr>
                <a:defRPr/>
              </a:pPr>
              <a:t>‹#›</a:t>
            </a:fld>
            <a:endParaRPr lang="en-US"/>
          </a:p>
        </p:txBody>
      </p:sp>
    </p:spTree>
    <p:extLst>
      <p:ext uri="{BB962C8B-B14F-4D97-AF65-F5344CB8AC3E}">
        <p14:creationId xmlns:p14="http://schemas.microsoft.com/office/powerpoint/2010/main" val="47070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38"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61"/>
            </a:lvl1pPr>
            <a:lvl2pPr marL="351678" indent="0">
              <a:buNone/>
              <a:defRPr sz="2154"/>
            </a:lvl2pPr>
            <a:lvl3pPr marL="703356" indent="0">
              <a:buNone/>
              <a:defRPr sz="1846"/>
            </a:lvl3pPr>
            <a:lvl4pPr marL="1055035" indent="0">
              <a:buNone/>
              <a:defRPr sz="1538"/>
            </a:lvl4pPr>
            <a:lvl5pPr marL="1406713" indent="0">
              <a:buNone/>
              <a:defRPr sz="1538"/>
            </a:lvl5pPr>
            <a:lvl6pPr marL="1758391" indent="0">
              <a:buNone/>
              <a:defRPr sz="1538"/>
            </a:lvl6pPr>
            <a:lvl7pPr marL="2110069" indent="0">
              <a:buNone/>
              <a:defRPr sz="1538"/>
            </a:lvl7pPr>
            <a:lvl8pPr marL="2461748" indent="0">
              <a:buNone/>
              <a:defRPr sz="1538"/>
            </a:lvl8pPr>
            <a:lvl9pPr marL="2813426" indent="0">
              <a:buNone/>
              <a:defRPr sz="1538"/>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77"/>
            </a:lvl1pPr>
            <a:lvl2pPr marL="351678" indent="0">
              <a:buNone/>
              <a:defRPr sz="923"/>
            </a:lvl2pPr>
            <a:lvl3pPr marL="703356" indent="0">
              <a:buNone/>
              <a:defRPr sz="769"/>
            </a:lvl3pPr>
            <a:lvl4pPr marL="1055035" indent="0">
              <a:buNone/>
              <a:defRPr sz="692"/>
            </a:lvl4pPr>
            <a:lvl5pPr marL="1406713" indent="0">
              <a:buNone/>
              <a:defRPr sz="692"/>
            </a:lvl5pPr>
            <a:lvl6pPr marL="1758391" indent="0">
              <a:buNone/>
              <a:defRPr sz="692"/>
            </a:lvl6pPr>
            <a:lvl7pPr marL="2110069" indent="0">
              <a:buNone/>
              <a:defRPr sz="692"/>
            </a:lvl7pPr>
            <a:lvl8pPr marL="2461748" indent="0">
              <a:buNone/>
              <a:defRPr sz="692"/>
            </a:lvl8pPr>
            <a:lvl9pPr marL="2813426" indent="0">
              <a:buNone/>
              <a:defRPr sz="692"/>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bg-BG"/>
          </a:p>
        </p:txBody>
      </p:sp>
      <p:sp>
        <p:nvSpPr>
          <p:cNvPr id="6" name="Footer Placeholder 5"/>
          <p:cNvSpPr>
            <a:spLocks noGrp="1"/>
          </p:cNvSpPr>
          <p:nvPr>
            <p:ph type="ftr" sz="quarter" idx="11"/>
          </p:nvPr>
        </p:nvSpPr>
        <p:spPr/>
        <p:txBody>
          <a:bodyPr/>
          <a:lstStyle/>
          <a:p>
            <a:pPr>
              <a:defRPr/>
            </a:pPr>
            <a:r>
              <a:rPr lang="en-US"/>
              <a:t>92nd IETF TEAS Working Group</a:t>
            </a:r>
            <a:endParaRPr lang="en-US" dirty="0"/>
          </a:p>
        </p:txBody>
      </p:sp>
      <p:sp>
        <p:nvSpPr>
          <p:cNvPr id="7" name="Slide Number Placeholder 6"/>
          <p:cNvSpPr>
            <a:spLocks noGrp="1"/>
          </p:cNvSpPr>
          <p:nvPr>
            <p:ph type="sldNum" sz="quarter" idx="12"/>
          </p:nvPr>
        </p:nvSpPr>
        <p:spPr/>
        <p:txBody>
          <a:bodyPr/>
          <a:lstStyle/>
          <a:p>
            <a:pPr>
              <a:defRPr/>
            </a:pPr>
            <a:fld id="{095C0B69-2EF1-46B2-BDF6-317D3349A7FD}" type="slidenum">
              <a:rPr lang="en-US" smtClean="0"/>
              <a:pPr>
                <a:defRPr/>
              </a:pPr>
              <a:t>‹#›</a:t>
            </a:fld>
            <a:endParaRPr lang="en-US"/>
          </a:p>
        </p:txBody>
      </p:sp>
    </p:spTree>
    <p:extLst>
      <p:ext uri="{BB962C8B-B14F-4D97-AF65-F5344CB8AC3E}">
        <p14:creationId xmlns:p14="http://schemas.microsoft.com/office/powerpoint/2010/main" val="3552877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68"/>
            <a:ext cx="2133600" cy="365125"/>
          </a:xfrm>
          <a:prstGeom prst="rect">
            <a:avLst/>
          </a:prstGeom>
        </p:spPr>
        <p:txBody>
          <a:bodyPr vert="horz" lIns="91440" tIns="45720" rIns="91440" bIns="45720" rtlCol="0" anchor="ctr"/>
          <a:lstStyle>
            <a:lvl1pPr algn="l">
              <a:defRPr sz="923">
                <a:solidFill>
                  <a:schemeClr val="tx1">
                    <a:tint val="75000"/>
                  </a:schemeClr>
                </a:solidFill>
              </a:defRPr>
            </a:lvl1pPr>
          </a:lstStyle>
          <a:p>
            <a:pPr defTabSz="351678" fontAlgn="base">
              <a:spcAft>
                <a:spcPct val="0"/>
              </a:spcAft>
              <a:buClr>
                <a:srgbClr val="000000"/>
              </a:buClr>
              <a:buSzPct val="100000"/>
              <a:defRPr/>
            </a:pPr>
            <a:endParaRPr lang="bg-BG" dirty="0"/>
          </a:p>
        </p:txBody>
      </p:sp>
      <p:sp>
        <p:nvSpPr>
          <p:cNvPr id="5" name="Footer Placeholder 4"/>
          <p:cNvSpPr>
            <a:spLocks noGrp="1"/>
          </p:cNvSpPr>
          <p:nvPr>
            <p:ph type="ftr" sz="quarter" idx="3"/>
          </p:nvPr>
        </p:nvSpPr>
        <p:spPr>
          <a:xfrm>
            <a:off x="3124200" y="6356368"/>
            <a:ext cx="2895600" cy="365125"/>
          </a:xfrm>
          <a:prstGeom prst="rect">
            <a:avLst/>
          </a:prstGeom>
        </p:spPr>
        <p:txBody>
          <a:bodyPr vert="horz" lIns="91440" tIns="45720" rIns="91440" bIns="45720" rtlCol="0" anchor="ctr"/>
          <a:lstStyle>
            <a:lvl1pPr algn="ctr" eaLnBrk="1" hangingPunct="1">
              <a:defRPr sz="923">
                <a:solidFill>
                  <a:schemeClr val="tx1">
                    <a:tint val="75000"/>
                  </a:schemeClr>
                </a:solidFill>
              </a:defRPr>
            </a:lvl1pPr>
          </a:lstStyle>
          <a:p>
            <a:r>
              <a:rPr lang="en-US" dirty="0">
                <a:solidFill>
                  <a:srgbClr val="000000"/>
                </a:solidFill>
              </a:rPr>
              <a:t>IETF 110 (Virtual) - TEAS Working Group – March 2021</a:t>
            </a:r>
          </a:p>
        </p:txBody>
      </p:sp>
      <p:sp>
        <p:nvSpPr>
          <p:cNvPr id="6" name="Slide Number Placeholder 5"/>
          <p:cNvSpPr>
            <a:spLocks noGrp="1"/>
          </p:cNvSpPr>
          <p:nvPr>
            <p:ph type="sldNum" sz="quarter" idx="4"/>
          </p:nvPr>
        </p:nvSpPr>
        <p:spPr>
          <a:xfrm>
            <a:off x="6553200" y="6356368"/>
            <a:ext cx="2133600" cy="365125"/>
          </a:xfrm>
          <a:prstGeom prst="rect">
            <a:avLst/>
          </a:prstGeom>
        </p:spPr>
        <p:txBody>
          <a:bodyPr vert="horz" lIns="91440" tIns="45720" rIns="91440" bIns="45720" rtlCol="0" anchor="ctr"/>
          <a:lstStyle>
            <a:lvl1pPr algn="r">
              <a:defRPr sz="923">
                <a:solidFill>
                  <a:schemeClr val="tx1">
                    <a:tint val="75000"/>
                  </a:schemeClr>
                </a:solidFill>
              </a:defRPr>
            </a:lvl1pPr>
          </a:lstStyle>
          <a:p>
            <a:pPr defTabSz="351678" fontAlgn="base">
              <a:spcAft>
                <a:spcPct val="0"/>
              </a:spcAft>
              <a:buClr>
                <a:srgbClr val="000000"/>
              </a:buClr>
              <a:buSzPct val="100000"/>
              <a:defRPr/>
            </a:pPr>
            <a:fld id="{8F2AB41B-3B07-48C5-A4CE-D864BAB0ED1E}" type="slidenum">
              <a:rPr lang="en-US" smtClean="0"/>
              <a:pPr defTabSz="351678" fontAlgn="base">
                <a:spcAft>
                  <a:spcPct val="0"/>
                </a:spcAft>
                <a:buClr>
                  <a:srgbClr val="000000"/>
                </a:buClr>
                <a:buSzPct val="100000"/>
                <a:defRPr/>
              </a:pPr>
              <a:t>‹#›</a:t>
            </a:fld>
            <a:endParaRPr lang="en-US"/>
          </a:p>
        </p:txBody>
      </p:sp>
    </p:spTree>
    <p:extLst>
      <p:ext uri="{BB962C8B-B14F-4D97-AF65-F5344CB8AC3E}">
        <p14:creationId xmlns:p14="http://schemas.microsoft.com/office/powerpoint/2010/main" val="9320399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defTabSz="351678" rtl="0" eaLnBrk="1" latinLnBrk="0" hangingPunct="1">
        <a:spcBef>
          <a:spcPct val="0"/>
        </a:spcBef>
        <a:buNone/>
        <a:defRPr sz="3384" kern="1200">
          <a:solidFill>
            <a:schemeClr val="tx1"/>
          </a:solidFill>
          <a:latin typeface="+mj-lt"/>
          <a:ea typeface="+mj-ea"/>
          <a:cs typeface="+mj-cs"/>
        </a:defRPr>
      </a:lvl1pPr>
    </p:titleStyle>
    <p:bodyStyle>
      <a:lvl1pPr marL="263759" indent="-263759" algn="l" defTabSz="351678" rtl="0" eaLnBrk="1" latinLnBrk="0" hangingPunct="1">
        <a:spcBef>
          <a:spcPct val="20000"/>
        </a:spcBef>
        <a:buFont typeface="Arial"/>
        <a:buChar char="•"/>
        <a:defRPr sz="2461" kern="1200">
          <a:solidFill>
            <a:schemeClr val="tx1"/>
          </a:solidFill>
          <a:latin typeface="+mn-lt"/>
          <a:ea typeface="+mn-ea"/>
          <a:cs typeface="+mn-cs"/>
        </a:defRPr>
      </a:lvl1pPr>
      <a:lvl2pPr marL="571477" indent="-219799" algn="l" defTabSz="351678" rtl="0" eaLnBrk="1" latinLnBrk="0" hangingPunct="1">
        <a:spcBef>
          <a:spcPct val="20000"/>
        </a:spcBef>
        <a:buFont typeface="Arial"/>
        <a:buChar char="–"/>
        <a:defRPr sz="2154" kern="1200">
          <a:solidFill>
            <a:schemeClr val="tx1"/>
          </a:solidFill>
          <a:latin typeface="+mn-lt"/>
          <a:ea typeface="+mn-ea"/>
          <a:cs typeface="+mn-cs"/>
        </a:defRPr>
      </a:lvl2pPr>
      <a:lvl3pPr marL="879196" indent="-175839" algn="l" defTabSz="351678" rtl="0" eaLnBrk="1" latinLnBrk="0" hangingPunct="1">
        <a:spcBef>
          <a:spcPct val="20000"/>
        </a:spcBef>
        <a:buFont typeface="Arial"/>
        <a:buChar char="•"/>
        <a:defRPr sz="1846" kern="1200">
          <a:solidFill>
            <a:schemeClr val="tx1"/>
          </a:solidFill>
          <a:latin typeface="+mn-lt"/>
          <a:ea typeface="+mn-ea"/>
          <a:cs typeface="+mn-cs"/>
        </a:defRPr>
      </a:lvl3pPr>
      <a:lvl4pPr marL="1230874" indent="-175839" algn="l" defTabSz="351678" rtl="0" eaLnBrk="1" latinLnBrk="0" hangingPunct="1">
        <a:spcBef>
          <a:spcPct val="20000"/>
        </a:spcBef>
        <a:buFont typeface="Arial"/>
        <a:buChar char="–"/>
        <a:defRPr sz="1538" kern="1200">
          <a:solidFill>
            <a:schemeClr val="tx1"/>
          </a:solidFill>
          <a:latin typeface="+mn-lt"/>
          <a:ea typeface="+mn-ea"/>
          <a:cs typeface="+mn-cs"/>
        </a:defRPr>
      </a:lvl4pPr>
      <a:lvl5pPr marL="1582552" indent="-175839" algn="l" defTabSz="351678" rtl="0" eaLnBrk="1" latinLnBrk="0" hangingPunct="1">
        <a:spcBef>
          <a:spcPct val="20000"/>
        </a:spcBef>
        <a:buFont typeface="Arial"/>
        <a:buChar char="»"/>
        <a:defRPr sz="1538" kern="1200">
          <a:solidFill>
            <a:schemeClr val="tx1"/>
          </a:solidFill>
          <a:latin typeface="+mn-lt"/>
          <a:ea typeface="+mn-ea"/>
          <a:cs typeface="+mn-cs"/>
        </a:defRPr>
      </a:lvl5pPr>
      <a:lvl6pPr marL="1934230" indent="-175839" algn="l" defTabSz="351678" rtl="0" eaLnBrk="1" latinLnBrk="0" hangingPunct="1">
        <a:spcBef>
          <a:spcPct val="20000"/>
        </a:spcBef>
        <a:buFont typeface="Arial"/>
        <a:buChar char="•"/>
        <a:defRPr sz="1538" kern="1200">
          <a:solidFill>
            <a:schemeClr val="tx1"/>
          </a:solidFill>
          <a:latin typeface="+mn-lt"/>
          <a:ea typeface="+mn-ea"/>
          <a:cs typeface="+mn-cs"/>
        </a:defRPr>
      </a:lvl6pPr>
      <a:lvl7pPr marL="2285909" indent="-175839" algn="l" defTabSz="351678" rtl="0" eaLnBrk="1" latinLnBrk="0" hangingPunct="1">
        <a:spcBef>
          <a:spcPct val="20000"/>
        </a:spcBef>
        <a:buFont typeface="Arial"/>
        <a:buChar char="•"/>
        <a:defRPr sz="1538" kern="1200">
          <a:solidFill>
            <a:schemeClr val="tx1"/>
          </a:solidFill>
          <a:latin typeface="+mn-lt"/>
          <a:ea typeface="+mn-ea"/>
          <a:cs typeface="+mn-cs"/>
        </a:defRPr>
      </a:lvl7pPr>
      <a:lvl8pPr marL="2637587" indent="-175839" algn="l" defTabSz="351678" rtl="0" eaLnBrk="1" latinLnBrk="0" hangingPunct="1">
        <a:spcBef>
          <a:spcPct val="20000"/>
        </a:spcBef>
        <a:buFont typeface="Arial"/>
        <a:buChar char="•"/>
        <a:defRPr sz="1538" kern="1200">
          <a:solidFill>
            <a:schemeClr val="tx1"/>
          </a:solidFill>
          <a:latin typeface="+mn-lt"/>
          <a:ea typeface="+mn-ea"/>
          <a:cs typeface="+mn-cs"/>
        </a:defRPr>
      </a:lvl8pPr>
      <a:lvl9pPr marL="2989265" indent="-175839" algn="l" defTabSz="351678" rtl="0" eaLnBrk="1" latinLnBrk="0" hangingPunct="1">
        <a:spcBef>
          <a:spcPct val="20000"/>
        </a:spcBef>
        <a:buFont typeface="Arial"/>
        <a:buChar char="•"/>
        <a:defRPr sz="1538" kern="1200">
          <a:solidFill>
            <a:schemeClr val="tx1"/>
          </a:solidFill>
          <a:latin typeface="+mn-lt"/>
          <a:ea typeface="+mn-ea"/>
          <a:cs typeface="+mn-cs"/>
        </a:defRPr>
      </a:lvl9pPr>
    </p:bodyStyle>
    <p:otherStyle>
      <a:defPPr>
        <a:defRPr lang="en-US"/>
      </a:defPPr>
      <a:lvl1pPr marL="0" algn="l" defTabSz="351678" rtl="0" eaLnBrk="1" latinLnBrk="0" hangingPunct="1">
        <a:defRPr sz="1385" kern="1200">
          <a:solidFill>
            <a:schemeClr val="tx1"/>
          </a:solidFill>
          <a:latin typeface="+mn-lt"/>
          <a:ea typeface="+mn-ea"/>
          <a:cs typeface="+mn-cs"/>
        </a:defRPr>
      </a:lvl1pPr>
      <a:lvl2pPr marL="351678" algn="l" defTabSz="351678" rtl="0" eaLnBrk="1" latinLnBrk="0" hangingPunct="1">
        <a:defRPr sz="1385" kern="1200">
          <a:solidFill>
            <a:schemeClr val="tx1"/>
          </a:solidFill>
          <a:latin typeface="+mn-lt"/>
          <a:ea typeface="+mn-ea"/>
          <a:cs typeface="+mn-cs"/>
        </a:defRPr>
      </a:lvl2pPr>
      <a:lvl3pPr marL="703356" algn="l" defTabSz="351678" rtl="0" eaLnBrk="1" latinLnBrk="0" hangingPunct="1">
        <a:defRPr sz="1385" kern="1200">
          <a:solidFill>
            <a:schemeClr val="tx1"/>
          </a:solidFill>
          <a:latin typeface="+mn-lt"/>
          <a:ea typeface="+mn-ea"/>
          <a:cs typeface="+mn-cs"/>
        </a:defRPr>
      </a:lvl3pPr>
      <a:lvl4pPr marL="1055035" algn="l" defTabSz="351678" rtl="0" eaLnBrk="1" latinLnBrk="0" hangingPunct="1">
        <a:defRPr sz="1385" kern="1200">
          <a:solidFill>
            <a:schemeClr val="tx1"/>
          </a:solidFill>
          <a:latin typeface="+mn-lt"/>
          <a:ea typeface="+mn-ea"/>
          <a:cs typeface="+mn-cs"/>
        </a:defRPr>
      </a:lvl4pPr>
      <a:lvl5pPr marL="1406713" algn="l" defTabSz="351678" rtl="0" eaLnBrk="1" latinLnBrk="0" hangingPunct="1">
        <a:defRPr sz="1385" kern="1200">
          <a:solidFill>
            <a:schemeClr val="tx1"/>
          </a:solidFill>
          <a:latin typeface="+mn-lt"/>
          <a:ea typeface="+mn-ea"/>
          <a:cs typeface="+mn-cs"/>
        </a:defRPr>
      </a:lvl5pPr>
      <a:lvl6pPr marL="1758391" algn="l" defTabSz="351678" rtl="0" eaLnBrk="1" latinLnBrk="0" hangingPunct="1">
        <a:defRPr sz="1385" kern="1200">
          <a:solidFill>
            <a:schemeClr val="tx1"/>
          </a:solidFill>
          <a:latin typeface="+mn-lt"/>
          <a:ea typeface="+mn-ea"/>
          <a:cs typeface="+mn-cs"/>
        </a:defRPr>
      </a:lvl6pPr>
      <a:lvl7pPr marL="2110069" algn="l" defTabSz="351678" rtl="0" eaLnBrk="1" latinLnBrk="0" hangingPunct="1">
        <a:defRPr sz="1385" kern="1200">
          <a:solidFill>
            <a:schemeClr val="tx1"/>
          </a:solidFill>
          <a:latin typeface="+mn-lt"/>
          <a:ea typeface="+mn-ea"/>
          <a:cs typeface="+mn-cs"/>
        </a:defRPr>
      </a:lvl7pPr>
      <a:lvl8pPr marL="2461748" algn="l" defTabSz="351678" rtl="0" eaLnBrk="1" latinLnBrk="0" hangingPunct="1">
        <a:defRPr sz="1385" kern="1200">
          <a:solidFill>
            <a:schemeClr val="tx1"/>
          </a:solidFill>
          <a:latin typeface="+mn-lt"/>
          <a:ea typeface="+mn-ea"/>
          <a:cs typeface="+mn-cs"/>
        </a:defRPr>
      </a:lvl8pPr>
      <a:lvl9pPr marL="2813426" algn="l" defTabSz="351678" rtl="0" eaLnBrk="1" latinLnBrk="0" hangingPunct="1">
        <a:defRPr sz="13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F1CBF-0F7E-486A-8F46-06A6F6B9F70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2E543B-A8E4-4E84-ABE9-706A50669F6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ABD71-1C18-4908-A83D-578930E26C7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E52B23-F3D2-4787-B84C-E50AC71FB3BD}" type="datetimeFigureOut">
              <a:rPr lang="en-US" smtClean="0"/>
              <a:t>3/21/2023</a:t>
            </a:fld>
            <a:endParaRPr lang="en-US"/>
          </a:p>
        </p:txBody>
      </p:sp>
      <p:sp>
        <p:nvSpPr>
          <p:cNvPr id="5" name="Footer Placeholder 4">
            <a:extLst>
              <a:ext uri="{FF2B5EF4-FFF2-40B4-BE49-F238E27FC236}">
                <a16:creationId xmlns:a16="http://schemas.microsoft.com/office/drawing/2014/main" id="{35C86DB8-D4E4-4358-8525-C774CFBE3E8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D82A6-5E5A-43A8-97C1-2AD826402C4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507BC8-0FED-4B1C-B035-91380E6B9E2C}" type="slidenum">
              <a:rPr lang="en-US" smtClean="0"/>
              <a:t>‹#›</a:t>
            </a:fld>
            <a:endParaRPr lang="en-US"/>
          </a:p>
        </p:txBody>
      </p:sp>
    </p:spTree>
    <p:extLst>
      <p:ext uri="{BB962C8B-B14F-4D97-AF65-F5344CB8AC3E}">
        <p14:creationId xmlns:p14="http://schemas.microsoft.com/office/powerpoint/2010/main" val="280852411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rmanna@cisco.com" TargetMode="External"/><Relationship Id="rId3" Type="http://schemas.openxmlformats.org/officeDocument/2006/relationships/hyperlink" Target="mailto:Italo.busi@huawei.com" TargetMode="External"/><Relationship Id="rId7" Type="http://schemas.openxmlformats.org/officeDocument/2006/relationships/hyperlink" Target="mailto:paolo.volpato@huawe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abio.peruzzini@telecomitalia.it" TargetMode="External"/><Relationship Id="rId5" Type="http://schemas.openxmlformats.org/officeDocument/2006/relationships/hyperlink" Target="mailto:jeff.bouquier@vodafone.com" TargetMode="External"/><Relationship Id="rId4" Type="http://schemas.openxmlformats.org/officeDocument/2006/relationships/hyperlink" Target="mailto:daniel@olddog.co.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italobusi/draft-poidt-teas-actn-poi-assur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44536"/>
            <a:ext cx="8458200" cy="1431864"/>
          </a:xfrm>
        </p:spPr>
        <p:txBody>
          <a:bodyPr>
            <a:noAutofit/>
          </a:bodyPr>
          <a:lstStyle/>
          <a:p>
            <a:r>
              <a:rPr lang="en-GB" sz="2000" b="1" dirty="0">
                <a:solidFill>
                  <a:schemeClr val="accent2">
                    <a:lumMod val="75000"/>
                  </a:schemeClr>
                </a:solidFill>
              </a:rPr>
              <a:t>Applicability of Abstraction and Control of Traffic Engineered</a:t>
            </a:r>
            <a:br>
              <a:rPr lang="en-GB" sz="2000" b="1" dirty="0">
                <a:solidFill>
                  <a:schemeClr val="accent2">
                    <a:lumMod val="75000"/>
                  </a:schemeClr>
                </a:solidFill>
              </a:rPr>
            </a:br>
            <a:r>
              <a:rPr lang="en-GB" sz="2000" b="1" dirty="0">
                <a:solidFill>
                  <a:schemeClr val="accent2">
                    <a:lumMod val="75000"/>
                  </a:schemeClr>
                </a:solidFill>
              </a:rPr>
              <a:t>            Networks (ACTN) to Packet Optical Integration (POI) service assurance</a:t>
            </a:r>
            <a:br>
              <a:rPr lang="en-GB" sz="2000" b="1" dirty="0">
                <a:solidFill>
                  <a:schemeClr val="accent2">
                    <a:lumMod val="75000"/>
                  </a:schemeClr>
                </a:solidFill>
              </a:rPr>
            </a:br>
            <a:br>
              <a:rPr lang="en-GB" sz="2000" b="1" dirty="0">
                <a:solidFill>
                  <a:schemeClr val="accent2">
                    <a:lumMod val="75000"/>
                  </a:schemeClr>
                </a:solidFill>
              </a:rPr>
            </a:br>
            <a:r>
              <a:rPr lang="en-US" sz="2000" dirty="0">
                <a:solidFill>
                  <a:schemeClr val="accent2">
                    <a:lumMod val="75000"/>
                  </a:schemeClr>
                </a:solidFill>
              </a:rPr>
              <a:t>draft-poidt-teas-actn-poi-assurance-00</a:t>
            </a:r>
            <a:br>
              <a:rPr lang="en-US" sz="2000" dirty="0">
                <a:solidFill>
                  <a:schemeClr val="accent2">
                    <a:lumMod val="75000"/>
                  </a:schemeClr>
                </a:solidFill>
              </a:rPr>
            </a:br>
            <a:endParaRPr lang="en-US" sz="2000" dirty="0">
              <a:solidFill>
                <a:srgbClr val="4F6228"/>
              </a:solidFill>
            </a:endParaRPr>
          </a:p>
        </p:txBody>
      </p:sp>
      <p:sp>
        <p:nvSpPr>
          <p:cNvPr id="6" name="Footer Placeholder 2"/>
          <p:cNvSpPr>
            <a:spLocks noGrp="1"/>
          </p:cNvSpPr>
          <p:nvPr>
            <p:ph type="ftr" sz="quarter" idx="11"/>
          </p:nvPr>
        </p:nvSpPr>
        <p:spPr>
          <a:xfrm>
            <a:off x="3121269" y="6332599"/>
            <a:ext cx="3206262" cy="280865"/>
          </a:xfrm>
          <a:noFill/>
        </p:spPr>
        <p:txBody>
          <a:bodyPr/>
          <a:lstStyle>
            <a:lvl1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1pPr>
            <a:lvl2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2pPr>
            <a:lvl3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3pPr>
            <a:lvl4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4pPr>
            <a:lvl5pPr eaLnBrk="0" hangingPunct="0">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5pPr>
            <a:lvl6pPr marL="1934230"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6pPr>
            <a:lvl7pPr marL="2285909"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7pPr>
            <a:lvl8pPr marL="2637587"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8pPr>
            <a:lvl9pPr marL="2989265" indent="-175839" defTabSz="351678" eaLnBrk="0" fontAlgn="base" hangingPunct="0">
              <a:spcBef>
                <a:spcPct val="0"/>
              </a:spcBef>
              <a:spcAft>
                <a:spcPct val="0"/>
              </a:spcAft>
              <a:buClr>
                <a:srgbClr val="000000"/>
              </a:buClr>
              <a:buSzPct val="100000"/>
              <a:buFont typeface="Times New Roman" pitchFamily="18" charset="0"/>
              <a:tabLst>
                <a:tab pos="0" algn="l"/>
                <a:tab pos="703356" algn="l"/>
                <a:tab pos="1406713" algn="l"/>
                <a:tab pos="2110069" algn="l"/>
                <a:tab pos="2813426" algn="l"/>
                <a:tab pos="3516782" algn="l"/>
                <a:tab pos="4220139" algn="l"/>
                <a:tab pos="4923495" algn="l"/>
                <a:tab pos="5626852" algn="l"/>
                <a:tab pos="6330208" algn="l"/>
                <a:tab pos="7033565" algn="l"/>
                <a:tab pos="7736921" algn="l"/>
              </a:tabLst>
              <a:defRPr>
                <a:solidFill>
                  <a:schemeClr val="bg1"/>
                </a:solidFill>
                <a:latin typeface="Arial" pitchFamily="34" charset="0"/>
                <a:ea typeface="DejaVu Sans"/>
                <a:cs typeface="DejaVu Sans"/>
              </a:defRPr>
            </a:lvl9pPr>
          </a:lstStyle>
          <a:p>
            <a:pPr eaLnBrk="1" hangingPunct="1"/>
            <a:r>
              <a:rPr lang="en-US" dirty="0">
                <a:solidFill>
                  <a:srgbClr val="000000"/>
                </a:solidFill>
              </a:rPr>
              <a:t>IETF 116 - TEAS Working Group – March 2023</a:t>
            </a:r>
          </a:p>
        </p:txBody>
      </p:sp>
      <p:sp>
        <p:nvSpPr>
          <p:cNvPr id="7" name="Title 1"/>
          <p:cNvSpPr txBox="1">
            <a:spLocks/>
          </p:cNvSpPr>
          <p:nvPr/>
        </p:nvSpPr>
        <p:spPr>
          <a:xfrm>
            <a:off x="685800" y="1676400"/>
            <a:ext cx="7772400" cy="4343400"/>
          </a:xfrm>
          <a:prstGeom prst="rect">
            <a:avLst/>
          </a:prstGeom>
        </p:spPr>
        <p:txBody>
          <a:bodyPr vert="horz" lIns="70338" tIns="35169" rIns="70338" bIns="35169"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676492" marR="671608">
              <a:lnSpc>
                <a:spcPct val="120000"/>
              </a:lnSpc>
              <a:spcBef>
                <a:spcPts val="77"/>
              </a:spcBef>
            </a:pPr>
            <a:r>
              <a:rPr lang="it-IT" sz="1231" b="1" spc="-4" dirty="0">
                <a:latin typeface="Arial"/>
                <a:cs typeface="Arial"/>
              </a:rPr>
              <a:t>Authors</a:t>
            </a:r>
          </a:p>
          <a:p>
            <a:pPr marL="154836" marR="148975">
              <a:lnSpc>
                <a:spcPct val="120000"/>
              </a:lnSpc>
            </a:pPr>
            <a:r>
              <a:rPr lang="it-IT" sz="1231" spc="-4" dirty="0">
                <a:latin typeface="Arial"/>
                <a:cs typeface="Arial"/>
              </a:rPr>
              <a:t>Italo Busi </a:t>
            </a:r>
            <a:r>
              <a:rPr lang="it-IT" sz="1231" dirty="0">
                <a:latin typeface="Arial"/>
                <a:cs typeface="Arial"/>
              </a:rPr>
              <a:t>–</a:t>
            </a:r>
            <a:r>
              <a:rPr lang="it-IT" sz="1231" spc="12" dirty="0">
                <a:latin typeface="Arial"/>
                <a:cs typeface="Arial"/>
              </a:rPr>
              <a:t> </a:t>
            </a:r>
            <a:r>
              <a:rPr lang="it-IT" sz="1231" u="heavy" spc="-4" dirty="0">
                <a:solidFill>
                  <a:srgbClr val="009999"/>
                </a:solidFill>
                <a:uFill>
                  <a:solidFill>
                    <a:srgbClr val="009999"/>
                  </a:solidFill>
                </a:uFill>
                <a:latin typeface="Arial"/>
                <a:cs typeface="Arial"/>
                <a:hlinkClick r:id="rId3"/>
              </a:rPr>
              <a:t>Italo.busi@huawei.com</a:t>
            </a:r>
            <a:endParaRPr lang="it-IT" sz="1231" u="heavy" spc="-4" dirty="0">
              <a:solidFill>
                <a:srgbClr val="009999"/>
              </a:solidFill>
              <a:uFill>
                <a:solidFill>
                  <a:srgbClr val="009999"/>
                </a:solidFill>
              </a:uFill>
              <a:latin typeface="Arial"/>
              <a:cs typeface="Arial"/>
            </a:endParaRPr>
          </a:p>
          <a:p>
            <a:pPr marL="154836" marR="148975">
              <a:lnSpc>
                <a:spcPct val="120000"/>
              </a:lnSpc>
            </a:pPr>
            <a:r>
              <a:rPr lang="it-IT" sz="1231" b="1" spc="-4" dirty="0">
                <a:solidFill>
                  <a:srgbClr val="C00000"/>
                </a:solidFill>
                <a:latin typeface="Arial"/>
                <a:cs typeface="Arial"/>
              </a:rPr>
              <a:t>Daniel King </a:t>
            </a:r>
            <a:r>
              <a:rPr lang="it-IT" sz="1231" dirty="0">
                <a:latin typeface="Arial"/>
                <a:cs typeface="Arial"/>
              </a:rPr>
              <a:t>–</a:t>
            </a:r>
            <a:r>
              <a:rPr lang="it-IT" sz="1231" spc="-4" dirty="0">
                <a:latin typeface="Arial"/>
                <a:cs typeface="Arial"/>
              </a:rPr>
              <a:t> </a:t>
            </a:r>
            <a:r>
              <a:rPr lang="it-IT" sz="1231" u="heavy" spc="-4" dirty="0">
                <a:solidFill>
                  <a:srgbClr val="009999"/>
                </a:solidFill>
                <a:uFill>
                  <a:solidFill>
                    <a:srgbClr val="009999"/>
                  </a:solidFill>
                </a:uFill>
                <a:latin typeface="Arial"/>
                <a:cs typeface="Arial"/>
                <a:hlinkClick r:id="rId4"/>
              </a:rPr>
              <a:t>daniel@olddog.co.uk</a:t>
            </a:r>
            <a:endParaRPr lang="it-IT" sz="1231" u="heavy" spc="-4" dirty="0">
              <a:solidFill>
                <a:srgbClr val="009999"/>
              </a:solidFill>
              <a:uFill>
                <a:solidFill>
                  <a:srgbClr val="009999"/>
                </a:solidFill>
              </a:uFill>
              <a:latin typeface="Arial"/>
              <a:cs typeface="Arial"/>
            </a:endParaRPr>
          </a:p>
          <a:p>
            <a:pPr marL="154836" marR="148975">
              <a:lnSpc>
                <a:spcPct val="120000"/>
              </a:lnSpc>
            </a:pPr>
            <a:r>
              <a:rPr lang="it-IT" sz="1231" spc="-4" dirty="0">
                <a:latin typeface="Arial"/>
                <a:cs typeface="Arial"/>
              </a:rPr>
              <a:t>Jean-Francois Bouquier </a:t>
            </a:r>
            <a:r>
              <a:rPr lang="it-IT" sz="1231" dirty="0">
                <a:latin typeface="Arial"/>
                <a:cs typeface="Arial"/>
              </a:rPr>
              <a:t>–</a:t>
            </a:r>
            <a:r>
              <a:rPr lang="it-IT" sz="1231" spc="62" dirty="0">
                <a:latin typeface="Arial"/>
                <a:cs typeface="Arial"/>
              </a:rPr>
              <a:t> </a:t>
            </a:r>
            <a:r>
              <a:rPr lang="it-IT" sz="1231" u="heavy" spc="-4" dirty="0">
                <a:solidFill>
                  <a:srgbClr val="009999"/>
                </a:solidFill>
                <a:uFill>
                  <a:solidFill>
                    <a:srgbClr val="009999"/>
                  </a:solidFill>
                </a:uFill>
                <a:latin typeface="Arial"/>
                <a:cs typeface="Arial"/>
                <a:hlinkClick r:id="rId5"/>
              </a:rPr>
              <a:t>jeff.bouquier@vodafone.com</a:t>
            </a:r>
            <a:endParaRPr lang="it-IT" sz="1231" dirty="0">
              <a:latin typeface="Arial"/>
              <a:cs typeface="Arial"/>
            </a:endParaRPr>
          </a:p>
          <a:p>
            <a:pPr marL="676492" marR="671608">
              <a:lnSpc>
                <a:spcPct val="120000"/>
              </a:lnSpc>
              <a:spcBef>
                <a:spcPts val="77"/>
              </a:spcBef>
            </a:pPr>
            <a:r>
              <a:rPr lang="it-IT" sz="1231" spc="-4" dirty="0">
                <a:latin typeface="Arial"/>
                <a:cs typeface="Arial"/>
              </a:rPr>
              <a:t>Fabio Peruzzini </a:t>
            </a:r>
            <a:r>
              <a:rPr lang="it-IT" sz="1231" dirty="0">
                <a:latin typeface="Arial"/>
                <a:cs typeface="Arial"/>
              </a:rPr>
              <a:t>–</a:t>
            </a:r>
            <a:r>
              <a:rPr lang="it-IT" sz="1231" spc="15" dirty="0">
                <a:latin typeface="Arial"/>
                <a:cs typeface="Arial"/>
              </a:rPr>
              <a:t> </a:t>
            </a:r>
            <a:r>
              <a:rPr lang="it-IT" sz="1231" u="heavy" spc="-4" dirty="0">
                <a:solidFill>
                  <a:srgbClr val="009999"/>
                </a:solidFill>
                <a:uFill>
                  <a:solidFill>
                    <a:srgbClr val="009999"/>
                  </a:solidFill>
                </a:uFill>
                <a:latin typeface="Arial"/>
                <a:cs typeface="Arial"/>
                <a:hlinkClick r:id="rId6"/>
              </a:rPr>
              <a:t>fabio.peruzzini@telecomitalia.it</a:t>
            </a:r>
            <a:endParaRPr lang="it-IT" sz="1231" u="heavy" spc="-4" dirty="0">
              <a:solidFill>
                <a:srgbClr val="009999"/>
              </a:solidFill>
              <a:uFill>
                <a:solidFill>
                  <a:srgbClr val="009999"/>
                </a:solidFill>
              </a:uFill>
              <a:latin typeface="Arial"/>
              <a:cs typeface="Arial"/>
            </a:endParaRPr>
          </a:p>
          <a:p>
            <a:pPr marL="676492" marR="671608">
              <a:lnSpc>
                <a:spcPct val="120000"/>
              </a:lnSpc>
              <a:spcBef>
                <a:spcPts val="77"/>
              </a:spcBef>
            </a:pPr>
            <a:r>
              <a:rPr lang="it-IT" sz="1231" spc="-4" dirty="0">
                <a:latin typeface="Arial"/>
                <a:cs typeface="Arial"/>
              </a:rPr>
              <a:t>Paolo Volpato </a:t>
            </a:r>
            <a:r>
              <a:rPr lang="it-IT" sz="1231" dirty="0">
                <a:latin typeface="Arial"/>
                <a:cs typeface="Arial"/>
              </a:rPr>
              <a:t>–</a:t>
            </a:r>
            <a:r>
              <a:rPr lang="it-IT" sz="1231" spc="-4" dirty="0">
                <a:latin typeface="Arial"/>
                <a:cs typeface="Arial"/>
              </a:rPr>
              <a:t> </a:t>
            </a:r>
            <a:r>
              <a:rPr lang="it-IT" sz="1231" spc="-4" dirty="0">
                <a:latin typeface="Arial"/>
                <a:cs typeface="Arial"/>
                <a:hlinkClick r:id="rId7"/>
              </a:rPr>
              <a:t>paolo.volpato@huawei.com</a:t>
            </a:r>
            <a:endParaRPr lang="it-IT" sz="1231" spc="-4" dirty="0">
              <a:latin typeface="Arial"/>
              <a:cs typeface="Arial"/>
            </a:endParaRPr>
          </a:p>
          <a:p>
            <a:pPr marL="676492" marR="671608">
              <a:lnSpc>
                <a:spcPct val="120000"/>
              </a:lnSpc>
              <a:spcBef>
                <a:spcPts val="77"/>
              </a:spcBef>
            </a:pPr>
            <a:r>
              <a:rPr lang="it-IT" sz="1231" spc="-4" dirty="0">
                <a:latin typeface="Arial"/>
                <a:cs typeface="Arial"/>
              </a:rPr>
              <a:t>Prasenjit Manna </a:t>
            </a:r>
            <a:r>
              <a:rPr lang="it-IT" sz="1231" dirty="0">
                <a:latin typeface="Arial"/>
                <a:cs typeface="Arial"/>
              </a:rPr>
              <a:t>–</a:t>
            </a:r>
            <a:r>
              <a:rPr lang="it-IT" sz="1231" spc="-4" dirty="0">
                <a:latin typeface="Arial"/>
                <a:cs typeface="Arial"/>
              </a:rPr>
              <a:t> </a:t>
            </a:r>
            <a:r>
              <a:rPr lang="it-IT" sz="1231" spc="-4" dirty="0">
                <a:latin typeface="Arial"/>
                <a:cs typeface="Arial"/>
                <a:hlinkClick r:id="rId8"/>
              </a:rPr>
              <a:t>prmanna@cisco.com</a:t>
            </a:r>
            <a:r>
              <a:rPr lang="it-IT" sz="1231" spc="-4" dirty="0">
                <a:latin typeface="Arial"/>
                <a:cs typeface="Arial"/>
              </a:rPr>
              <a:t> </a:t>
            </a:r>
            <a:endParaRPr lang="it-IT" sz="1231" dirty="0">
              <a:latin typeface="Arial"/>
              <a:cs typeface="Arial"/>
            </a:endParaRPr>
          </a:p>
          <a:p>
            <a:pPr marL="676492" marR="671608">
              <a:lnSpc>
                <a:spcPct val="120000"/>
              </a:lnSpc>
              <a:spcBef>
                <a:spcPts val="77"/>
              </a:spcBef>
            </a:pPr>
            <a:endParaRPr lang="it-IT" sz="1231" dirty="0">
              <a:latin typeface="Arial"/>
              <a:cs typeface="Arial"/>
            </a:endParaRPr>
          </a:p>
        </p:txBody>
      </p:sp>
      <p:sp>
        <p:nvSpPr>
          <p:cNvPr id="5" name="Slide Number Placeholder 4">
            <a:extLst>
              <a:ext uri="{FF2B5EF4-FFF2-40B4-BE49-F238E27FC236}">
                <a16:creationId xmlns:a16="http://schemas.microsoft.com/office/drawing/2014/main" id="{837C7FC3-2508-4924-BB77-CA18CF9A61BD}"/>
              </a:ext>
            </a:extLst>
          </p:cNvPr>
          <p:cNvSpPr>
            <a:spLocks noGrp="1"/>
          </p:cNvSpPr>
          <p:nvPr>
            <p:ph type="sldNum" sz="quarter" idx="12"/>
          </p:nvPr>
        </p:nvSpPr>
        <p:spPr>
          <a:xfrm>
            <a:off x="6553200" y="6356368"/>
            <a:ext cx="2133600" cy="365125"/>
          </a:xfrm>
        </p:spPr>
        <p:txBody>
          <a:bodyPr/>
          <a:lstStyle/>
          <a:p>
            <a:pPr>
              <a:defRPr/>
            </a:pPr>
            <a:fld id="{2ACC5BA2-0ECC-4DD3-8EAC-EBBDFCB3A0E6}" type="slidenum">
              <a:rPr lang="en-US" smtClean="0"/>
              <a:pPr>
                <a:defRPr/>
              </a:pPr>
              <a:t>1</a:t>
            </a:fld>
            <a:endParaRPr lang="en-US" dirty="0"/>
          </a:p>
        </p:txBody>
      </p:sp>
    </p:spTree>
    <p:extLst>
      <p:ext uri="{BB962C8B-B14F-4D97-AF65-F5344CB8AC3E}">
        <p14:creationId xmlns:p14="http://schemas.microsoft.com/office/powerpoint/2010/main" val="187275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0B0EF68-948C-2D42-B709-6BEACCD3B588}"/>
              </a:ext>
            </a:extLst>
          </p:cNvPr>
          <p:cNvSpPr txBox="1">
            <a:spLocks/>
          </p:cNvSpPr>
          <p:nvPr/>
        </p:nvSpPr>
        <p:spPr>
          <a:xfrm>
            <a:off x="462144" y="1144357"/>
            <a:ext cx="4109857" cy="235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endParaRPr lang="it-IT" sz="1650" dirty="0">
              <a:solidFill>
                <a:srgbClr val="0033A1"/>
              </a:solidFill>
              <a:latin typeface="TIM Sans Medium" panose="02020503040602060503" pitchFamily="18" charset="0"/>
            </a:endParaRPr>
          </a:p>
        </p:txBody>
      </p:sp>
      <p:sp>
        <p:nvSpPr>
          <p:cNvPr id="8" name="Titolo 1">
            <a:extLst>
              <a:ext uri="{FF2B5EF4-FFF2-40B4-BE49-F238E27FC236}">
                <a16:creationId xmlns:a16="http://schemas.microsoft.com/office/drawing/2014/main" id="{4371B897-9A4C-F061-E243-2E17C7C48E14}"/>
              </a:ext>
            </a:extLst>
          </p:cNvPr>
          <p:cNvSpPr txBox="1">
            <a:spLocks/>
          </p:cNvSpPr>
          <p:nvPr/>
        </p:nvSpPr>
        <p:spPr>
          <a:xfrm>
            <a:off x="632841" y="1086597"/>
            <a:ext cx="7858948" cy="6260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it-IT" sz="2100" dirty="0">
                <a:solidFill>
                  <a:srgbClr val="0033A1"/>
                </a:solidFill>
                <a:latin typeface="Arial" panose="020B0604020202020204" pitchFamily="34" charset="0"/>
                <a:cs typeface="Arial" panose="020B0604020202020204" pitchFamily="34" charset="0"/>
              </a:rPr>
              <a:t>Dual-</a:t>
            </a:r>
            <a:r>
              <a:rPr lang="it-IT" sz="2100" dirty="0" err="1">
                <a:solidFill>
                  <a:srgbClr val="0033A1"/>
                </a:solidFill>
                <a:latin typeface="Arial" panose="020B0604020202020204" pitchFamily="34" charset="0"/>
                <a:cs typeface="Arial" panose="020B0604020202020204" pitchFamily="34" charset="0"/>
              </a:rPr>
              <a:t>homing</a:t>
            </a:r>
            <a:r>
              <a:rPr lang="it-IT" sz="2100" dirty="0">
                <a:solidFill>
                  <a:srgbClr val="0033A1"/>
                </a:solidFill>
                <a:latin typeface="Arial" panose="020B0604020202020204" pitchFamily="34" charset="0"/>
                <a:cs typeface="Arial" panose="020B0604020202020204" pitchFamily="34" charset="0"/>
              </a:rPr>
              <a:t> and </a:t>
            </a:r>
            <a:r>
              <a:rPr lang="it-IT" sz="2100" dirty="0" err="1">
                <a:solidFill>
                  <a:srgbClr val="0033A1"/>
                </a:solidFill>
                <a:latin typeface="Arial" panose="020B0604020202020204" pitchFamily="34" charset="0"/>
                <a:cs typeface="Arial" panose="020B0604020202020204" pitchFamily="34" charset="0"/>
              </a:rPr>
              <a:t>node</a:t>
            </a:r>
            <a:r>
              <a:rPr lang="it-IT" sz="2100" dirty="0">
                <a:solidFill>
                  <a:srgbClr val="0033A1"/>
                </a:solidFill>
                <a:latin typeface="Arial" panose="020B0604020202020204" pitchFamily="34" charset="0"/>
                <a:cs typeface="Arial" panose="020B0604020202020204" pitchFamily="34" charset="0"/>
              </a:rPr>
              <a:t> </a:t>
            </a:r>
            <a:r>
              <a:rPr lang="it-IT" sz="2100" dirty="0" err="1">
                <a:solidFill>
                  <a:srgbClr val="0033A1"/>
                </a:solidFill>
                <a:latin typeface="Arial" panose="020B0604020202020204" pitchFamily="34" charset="0"/>
                <a:cs typeface="Arial" panose="020B0604020202020204" pitchFamily="34" charset="0"/>
              </a:rPr>
              <a:t>failure</a:t>
            </a:r>
            <a:endParaRPr lang="it-IT" sz="2100" dirty="0">
              <a:solidFill>
                <a:srgbClr val="0033A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B6FA203-2042-4B18-B7D8-64FF0665900E}"/>
              </a:ext>
            </a:extLst>
          </p:cNvPr>
          <p:cNvSpPr>
            <a:spLocks noChangeArrowheads="1"/>
          </p:cNvSpPr>
          <p:nvPr/>
        </p:nvSpPr>
        <p:spPr bwMode="auto">
          <a:xfrm>
            <a:off x="0" y="6495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4" name="Rectangle 2">
            <a:extLst>
              <a:ext uri="{FF2B5EF4-FFF2-40B4-BE49-F238E27FC236}">
                <a16:creationId xmlns:a16="http://schemas.microsoft.com/office/drawing/2014/main" id="{BB2D7E21-4D4D-4273-B3D4-858E2AB33CBB}"/>
              </a:ext>
            </a:extLst>
          </p:cNvPr>
          <p:cNvSpPr>
            <a:spLocks noChangeArrowheads="1"/>
          </p:cNvSpPr>
          <p:nvPr/>
        </p:nvSpPr>
        <p:spPr bwMode="auto">
          <a:xfrm>
            <a:off x="114300" y="7638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6" name="Segnaposto contenuto 12">
            <a:extLst>
              <a:ext uri="{FF2B5EF4-FFF2-40B4-BE49-F238E27FC236}">
                <a16:creationId xmlns:a16="http://schemas.microsoft.com/office/drawing/2014/main" id="{CD10D701-F0A5-454C-B057-D66D75279327}"/>
              </a:ext>
            </a:extLst>
          </p:cNvPr>
          <p:cNvSpPr txBox="1">
            <a:spLocks/>
          </p:cNvSpPr>
          <p:nvPr/>
        </p:nvSpPr>
        <p:spPr>
          <a:xfrm>
            <a:off x="654575" y="1788743"/>
            <a:ext cx="4800011" cy="130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a:solidFill>
                  <a:srgbClr val="5B9BD5"/>
                </a:solidFill>
                <a:latin typeface="TIM Sans" panose="00000500000000000000" pitchFamily="50" charset="0"/>
              </a:rPr>
              <a:t>Ability to distinguish failures (IP node failure or transport network failure) </a:t>
            </a:r>
          </a:p>
          <a:p>
            <a:pPr marL="214313" indent="-214313" algn="just" defTabSz="685800">
              <a:spcBef>
                <a:spcPts val="750"/>
              </a:spcBef>
              <a:buClr>
                <a:srgbClr val="E0001A"/>
              </a:buClr>
              <a:buSzPct val="100000"/>
              <a:buFont typeface="Wingdings" pitchFamily="2" charset="2"/>
              <a:buChar char="§"/>
            </a:pPr>
            <a:r>
              <a:rPr lang="en-US" sz="1050">
                <a:solidFill>
                  <a:srgbClr val="5B9BD5"/>
                </a:solidFill>
                <a:latin typeface="TIM Sans" panose="00000500000000000000" pitchFamily="50" charset="0"/>
              </a:rPr>
              <a:t>In case of IP core node failure, re-route optical resources and reuse local edge IP port</a:t>
            </a:r>
            <a:endParaRPr lang="en-US" sz="1050" dirty="0">
              <a:solidFill>
                <a:srgbClr val="5B9BD5"/>
              </a:solidFill>
              <a:latin typeface="TIM Sans" panose="00000500000000000000" pitchFamily="50" charset="0"/>
            </a:endParaRPr>
          </a:p>
        </p:txBody>
      </p:sp>
      <p:sp>
        <p:nvSpPr>
          <p:cNvPr id="7" name="Segnaposto contenuto 12">
            <a:extLst>
              <a:ext uri="{FF2B5EF4-FFF2-40B4-BE49-F238E27FC236}">
                <a16:creationId xmlns:a16="http://schemas.microsoft.com/office/drawing/2014/main" id="{543C2779-C5CC-4D1D-9F5C-8DEF2D34BDB4}"/>
              </a:ext>
            </a:extLst>
          </p:cNvPr>
          <p:cNvSpPr txBox="1">
            <a:spLocks/>
          </p:cNvSpPr>
          <p:nvPr/>
        </p:nvSpPr>
        <p:spPr>
          <a:xfrm>
            <a:off x="5309047" y="1716248"/>
            <a:ext cx="3550832" cy="130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Reduce IP edge interfaces over-provisioning  and save optical channels interfaces and spectrum occupation </a:t>
            </a:r>
            <a:r>
              <a:rPr lang="en-US" sz="1050" dirty="0">
                <a:solidFill>
                  <a:srgbClr val="5B9BD5"/>
                </a:solidFill>
                <a:latin typeface="TIM Sans" panose="00000500000000000000" pitchFamily="50" charset="0"/>
                <a:sym typeface="Wingdings" panose="05000000000000000000" pitchFamily="2" charset="2"/>
              </a:rPr>
              <a:t> CAPEX reduction</a:t>
            </a:r>
            <a:endParaRPr lang="en-US" sz="1050" dirty="0">
              <a:solidFill>
                <a:srgbClr val="5B9BD5"/>
              </a:solidFill>
              <a:latin typeface="TIM Sans" panose="00000500000000000000" pitchFamily="50" charset="0"/>
            </a:endParaRPr>
          </a:p>
        </p:txBody>
      </p:sp>
      <p:grpSp>
        <p:nvGrpSpPr>
          <p:cNvPr id="9" name="Gruppo 8">
            <a:extLst>
              <a:ext uri="{FF2B5EF4-FFF2-40B4-BE49-F238E27FC236}">
                <a16:creationId xmlns:a16="http://schemas.microsoft.com/office/drawing/2014/main" id="{46299773-BDA2-44B0-877A-6778AAABFA95}"/>
              </a:ext>
            </a:extLst>
          </p:cNvPr>
          <p:cNvGrpSpPr/>
          <p:nvPr/>
        </p:nvGrpSpPr>
        <p:grpSpPr>
          <a:xfrm>
            <a:off x="671715" y="3130291"/>
            <a:ext cx="4546441" cy="2328094"/>
            <a:chOff x="421055" y="2556160"/>
            <a:chExt cx="6061921" cy="3104125"/>
          </a:xfrm>
        </p:grpSpPr>
        <p:sp>
          <p:nvSpPr>
            <p:cNvPr id="10" name="Ovale 9">
              <a:extLst>
                <a:ext uri="{FF2B5EF4-FFF2-40B4-BE49-F238E27FC236}">
                  <a16:creationId xmlns:a16="http://schemas.microsoft.com/office/drawing/2014/main" id="{23771FEA-D46F-4DCF-B40B-E66C39B1BA1B}"/>
                </a:ext>
              </a:extLst>
            </p:cNvPr>
            <p:cNvSpPr/>
            <p:nvPr/>
          </p:nvSpPr>
          <p:spPr>
            <a:xfrm>
              <a:off x="770315" y="2825559"/>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R1</a:t>
              </a:r>
            </a:p>
          </p:txBody>
        </p:sp>
        <p:sp>
          <p:nvSpPr>
            <p:cNvPr id="11" name="Rettangolo arrotondato 71">
              <a:extLst>
                <a:ext uri="{FF2B5EF4-FFF2-40B4-BE49-F238E27FC236}">
                  <a16:creationId xmlns:a16="http://schemas.microsoft.com/office/drawing/2014/main" id="{6C64D937-55E4-4FFA-9B87-8CB9EAEC6E38}"/>
                </a:ext>
              </a:extLst>
            </p:cNvPr>
            <p:cNvSpPr/>
            <p:nvPr/>
          </p:nvSpPr>
          <p:spPr>
            <a:xfrm>
              <a:off x="1815354" y="2804846"/>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1</a:t>
              </a:r>
            </a:p>
          </p:txBody>
        </p:sp>
        <p:sp>
          <p:nvSpPr>
            <p:cNvPr id="12" name="Rettangolo arrotondato 71">
              <a:extLst>
                <a:ext uri="{FF2B5EF4-FFF2-40B4-BE49-F238E27FC236}">
                  <a16:creationId xmlns:a16="http://schemas.microsoft.com/office/drawing/2014/main" id="{2348BD04-0E0A-464C-A788-091703518B29}"/>
                </a:ext>
              </a:extLst>
            </p:cNvPr>
            <p:cNvSpPr/>
            <p:nvPr/>
          </p:nvSpPr>
          <p:spPr>
            <a:xfrm>
              <a:off x="3970193" y="2804846"/>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2</a:t>
              </a:r>
            </a:p>
          </p:txBody>
        </p:sp>
        <p:sp>
          <p:nvSpPr>
            <p:cNvPr id="13" name="Rettangolo arrotondato 71">
              <a:extLst>
                <a:ext uri="{FF2B5EF4-FFF2-40B4-BE49-F238E27FC236}">
                  <a16:creationId xmlns:a16="http://schemas.microsoft.com/office/drawing/2014/main" id="{A8BDD390-2A02-41EA-8ECC-AEBF0FF692C4}"/>
                </a:ext>
              </a:extLst>
            </p:cNvPr>
            <p:cNvSpPr/>
            <p:nvPr/>
          </p:nvSpPr>
          <p:spPr>
            <a:xfrm>
              <a:off x="2785031" y="3987855"/>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3</a:t>
              </a:r>
            </a:p>
            <a:p>
              <a:pPr algn="ctr" defTabSz="685800"/>
              <a:endParaRPr lang="en-US" sz="600" dirty="0">
                <a:solidFill>
                  <a:prstClr val="white"/>
                </a:solidFill>
                <a:latin typeface="Calibri" panose="020F0502020204030204"/>
              </a:endParaRPr>
            </a:p>
          </p:txBody>
        </p:sp>
        <p:sp>
          <p:nvSpPr>
            <p:cNvPr id="14" name="Ovale 13">
              <a:extLst>
                <a:ext uri="{FF2B5EF4-FFF2-40B4-BE49-F238E27FC236}">
                  <a16:creationId xmlns:a16="http://schemas.microsoft.com/office/drawing/2014/main" id="{2DA55845-CBE0-4E7F-95DF-8D3CF5CF943C}"/>
                </a:ext>
              </a:extLst>
            </p:cNvPr>
            <p:cNvSpPr/>
            <p:nvPr/>
          </p:nvSpPr>
          <p:spPr>
            <a:xfrm>
              <a:off x="5283163" y="2877722"/>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R2</a:t>
              </a:r>
            </a:p>
          </p:txBody>
        </p:sp>
        <p:sp>
          <p:nvSpPr>
            <p:cNvPr id="15" name="Ovale 14">
              <a:extLst>
                <a:ext uri="{FF2B5EF4-FFF2-40B4-BE49-F238E27FC236}">
                  <a16:creationId xmlns:a16="http://schemas.microsoft.com/office/drawing/2014/main" id="{375B7CF4-1499-4E50-9A19-36882F58E27B}"/>
                </a:ext>
              </a:extLst>
            </p:cNvPr>
            <p:cNvSpPr/>
            <p:nvPr/>
          </p:nvSpPr>
          <p:spPr>
            <a:xfrm>
              <a:off x="2817411" y="4823215"/>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R3</a:t>
              </a:r>
            </a:p>
          </p:txBody>
        </p:sp>
        <p:cxnSp>
          <p:nvCxnSpPr>
            <p:cNvPr id="16" name="Connettore 1 74">
              <a:extLst>
                <a:ext uri="{FF2B5EF4-FFF2-40B4-BE49-F238E27FC236}">
                  <a16:creationId xmlns:a16="http://schemas.microsoft.com/office/drawing/2014/main" id="{B0865EA3-6C80-49CE-A8E8-843D0C790A0C}"/>
                </a:ext>
              </a:extLst>
            </p:cNvPr>
            <p:cNvCxnSpPr>
              <a:cxnSpLocks/>
              <a:stCxn id="10" idx="7"/>
            </p:cNvCxnSpPr>
            <p:nvPr/>
          </p:nvCxnSpPr>
          <p:spPr>
            <a:xfrm>
              <a:off x="1212519" y="2874095"/>
              <a:ext cx="597132" cy="1397"/>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74">
              <a:extLst>
                <a:ext uri="{FF2B5EF4-FFF2-40B4-BE49-F238E27FC236}">
                  <a16:creationId xmlns:a16="http://schemas.microsoft.com/office/drawing/2014/main" id="{CC06B892-8A75-4E14-9BE3-892F9C90D60E}"/>
                </a:ext>
              </a:extLst>
            </p:cNvPr>
            <p:cNvCxnSpPr>
              <a:cxnSpLocks/>
            </p:cNvCxnSpPr>
            <p:nvPr/>
          </p:nvCxnSpPr>
          <p:spPr>
            <a:xfrm flipH="1">
              <a:off x="4542542" y="2899816"/>
              <a:ext cx="879221" cy="1"/>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74">
              <a:extLst>
                <a:ext uri="{FF2B5EF4-FFF2-40B4-BE49-F238E27FC236}">
                  <a16:creationId xmlns:a16="http://schemas.microsoft.com/office/drawing/2014/main" id="{E59F5C06-AB7A-4708-8539-9C7C688E41A9}"/>
                </a:ext>
              </a:extLst>
            </p:cNvPr>
            <p:cNvCxnSpPr>
              <a:cxnSpLocks/>
            </p:cNvCxnSpPr>
            <p:nvPr/>
          </p:nvCxnSpPr>
          <p:spPr>
            <a:xfrm flipV="1">
              <a:off x="3188964" y="4360706"/>
              <a:ext cx="0" cy="465306"/>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74">
              <a:extLst>
                <a:ext uri="{FF2B5EF4-FFF2-40B4-BE49-F238E27FC236}">
                  <a16:creationId xmlns:a16="http://schemas.microsoft.com/office/drawing/2014/main" id="{B49196AC-FE5A-45AE-924D-F1298F5B95C7}"/>
                </a:ext>
              </a:extLst>
            </p:cNvPr>
            <p:cNvCxnSpPr>
              <a:cxnSpLocks/>
            </p:cNvCxnSpPr>
            <p:nvPr/>
          </p:nvCxnSpPr>
          <p:spPr>
            <a:xfrm flipV="1">
              <a:off x="2951932" y="4366013"/>
              <a:ext cx="0" cy="465306"/>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0" name="Connettore diritto 19">
              <a:extLst>
                <a:ext uri="{FF2B5EF4-FFF2-40B4-BE49-F238E27FC236}">
                  <a16:creationId xmlns:a16="http://schemas.microsoft.com/office/drawing/2014/main" id="{EDA8EC22-FE8D-475C-8545-FD50948F9D56}"/>
                </a:ext>
              </a:extLst>
            </p:cNvPr>
            <p:cNvCxnSpPr>
              <a:cxnSpLocks/>
              <a:stCxn id="11" idx="2"/>
              <a:endCxn id="13" idx="1"/>
            </p:cNvCxnSpPr>
            <p:nvPr/>
          </p:nvCxnSpPr>
          <p:spPr>
            <a:xfrm>
              <a:off x="2106770" y="3177698"/>
              <a:ext cx="678261" cy="99658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A2C08E41-CC1D-46B1-9B19-2A66C9567D24}"/>
                </a:ext>
              </a:extLst>
            </p:cNvPr>
            <p:cNvCxnSpPr>
              <a:cxnSpLocks/>
            </p:cNvCxnSpPr>
            <p:nvPr/>
          </p:nvCxnSpPr>
          <p:spPr>
            <a:xfrm>
              <a:off x="2398186" y="3097531"/>
              <a:ext cx="1572006"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C22D2483-E419-4C81-803A-10931664BC9C}"/>
                </a:ext>
              </a:extLst>
            </p:cNvPr>
            <p:cNvCxnSpPr>
              <a:cxnSpLocks/>
              <a:stCxn id="13" idx="3"/>
              <a:endCxn id="12" idx="2"/>
            </p:cNvCxnSpPr>
            <p:nvPr/>
          </p:nvCxnSpPr>
          <p:spPr>
            <a:xfrm flipV="1">
              <a:off x="3367863" y="3177698"/>
              <a:ext cx="893745" cy="99658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BC861A73-1769-4C42-937C-0D45BF690519}"/>
                </a:ext>
              </a:extLst>
            </p:cNvPr>
            <p:cNvCxnSpPr>
              <a:cxnSpLocks/>
            </p:cNvCxnSpPr>
            <p:nvPr/>
          </p:nvCxnSpPr>
          <p:spPr>
            <a:xfrm>
              <a:off x="2398186" y="2875393"/>
              <a:ext cx="1572006"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C2929D10-6FA2-4250-B385-C2193C49EDBC}"/>
                </a:ext>
              </a:extLst>
            </p:cNvPr>
            <p:cNvCxnSpPr>
              <a:endCxn id="10" idx="2"/>
            </p:cNvCxnSpPr>
            <p:nvPr/>
          </p:nvCxnSpPr>
          <p:spPr>
            <a:xfrm>
              <a:off x="421055" y="2991271"/>
              <a:ext cx="3492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088503D5-003C-44B6-ABEF-A4A8F56E09CF}"/>
                </a:ext>
              </a:extLst>
            </p:cNvPr>
            <p:cNvCxnSpPr>
              <a:cxnSpLocks/>
            </p:cNvCxnSpPr>
            <p:nvPr/>
          </p:nvCxnSpPr>
          <p:spPr>
            <a:xfrm flipH="1">
              <a:off x="3139285" y="5130003"/>
              <a:ext cx="1930" cy="25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DDE266CF-6FBE-4A6E-AA89-C69A20119987}"/>
                </a:ext>
              </a:extLst>
            </p:cNvPr>
            <p:cNvCxnSpPr/>
            <p:nvPr/>
          </p:nvCxnSpPr>
          <p:spPr>
            <a:xfrm>
              <a:off x="5775771" y="3043434"/>
              <a:ext cx="3492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017354E7-107A-4D29-A386-D1F439D761AF}"/>
                </a:ext>
              </a:extLst>
            </p:cNvPr>
            <p:cNvCxnSpPr/>
            <p:nvPr/>
          </p:nvCxnSpPr>
          <p:spPr>
            <a:xfrm>
              <a:off x="1244617" y="2825359"/>
              <a:ext cx="4134781" cy="0"/>
            </a:xfrm>
            <a:prstGeom prst="line">
              <a:avLst/>
            </a:prstGeom>
            <a:ln w="63500">
              <a:solidFill>
                <a:srgbClr val="92D050"/>
              </a:solidFill>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89930556-54CB-4347-89CB-AD546DE32AE0}"/>
                </a:ext>
              </a:extLst>
            </p:cNvPr>
            <p:cNvSpPr txBox="1"/>
            <p:nvPr/>
          </p:nvSpPr>
          <p:spPr>
            <a:xfrm>
              <a:off x="668039" y="3147763"/>
              <a:ext cx="821165" cy="284780"/>
            </a:xfrm>
            <a:prstGeom prst="rect">
              <a:avLst/>
            </a:prstGeom>
            <a:noFill/>
          </p:spPr>
          <p:txBody>
            <a:bodyPr wrap="none" rtlCol="0">
              <a:spAutoFit/>
            </a:bodyPr>
            <a:lstStyle/>
            <a:p>
              <a:pPr defTabSz="685800"/>
              <a:r>
                <a:rPr lang="en-US" sz="788" dirty="0">
                  <a:solidFill>
                    <a:prstClr val="black"/>
                  </a:solidFill>
                  <a:latin typeface="Calibri" panose="020F0502020204030204"/>
                </a:rPr>
                <a:t>Edge node</a:t>
              </a:r>
            </a:p>
          </p:txBody>
        </p:sp>
        <p:cxnSp>
          <p:nvCxnSpPr>
            <p:cNvPr id="29" name="Connettore diritto 80">
              <a:extLst>
                <a:ext uri="{FF2B5EF4-FFF2-40B4-BE49-F238E27FC236}">
                  <a16:creationId xmlns:a16="http://schemas.microsoft.com/office/drawing/2014/main" id="{DD310515-D715-4765-BF38-18C057CBF403}"/>
                </a:ext>
              </a:extLst>
            </p:cNvPr>
            <p:cNvCxnSpPr/>
            <p:nvPr/>
          </p:nvCxnSpPr>
          <p:spPr>
            <a:xfrm>
              <a:off x="1288387" y="2963665"/>
              <a:ext cx="699436" cy="0"/>
            </a:xfrm>
            <a:prstGeom prst="line">
              <a:avLst/>
            </a:prstGeom>
            <a:ln w="63500">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46C6C700-3CE5-497C-BED2-D490D546082E}"/>
                </a:ext>
              </a:extLst>
            </p:cNvPr>
            <p:cNvSpPr txBox="1"/>
            <p:nvPr/>
          </p:nvSpPr>
          <p:spPr>
            <a:xfrm>
              <a:off x="1901776" y="4855995"/>
              <a:ext cx="906659" cy="284780"/>
            </a:xfrm>
            <a:prstGeom prst="rect">
              <a:avLst/>
            </a:prstGeom>
            <a:noFill/>
          </p:spPr>
          <p:txBody>
            <a:bodyPr wrap="none" rtlCol="0">
              <a:spAutoFit/>
            </a:bodyPr>
            <a:lstStyle/>
            <a:p>
              <a:pPr defTabSz="685800"/>
              <a:r>
                <a:rPr lang="en-US" sz="788" dirty="0">
                  <a:solidFill>
                    <a:prstClr val="black"/>
                  </a:solidFill>
                  <a:latin typeface="Calibri" panose="020F0502020204030204"/>
                </a:rPr>
                <a:t>Backup port</a:t>
              </a:r>
            </a:p>
          </p:txBody>
        </p:sp>
        <p:sp>
          <p:nvSpPr>
            <p:cNvPr id="31" name="Esplosione 1 20">
              <a:extLst>
                <a:ext uri="{FF2B5EF4-FFF2-40B4-BE49-F238E27FC236}">
                  <a16:creationId xmlns:a16="http://schemas.microsoft.com/office/drawing/2014/main" id="{75360A6C-FE5E-4818-A4F3-E3A101E93D62}"/>
                </a:ext>
              </a:extLst>
            </p:cNvPr>
            <p:cNvSpPr/>
            <p:nvPr/>
          </p:nvSpPr>
          <p:spPr>
            <a:xfrm>
              <a:off x="5379398" y="2825359"/>
              <a:ext cx="319315" cy="406400"/>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2" name="Rettangolo 31">
              <a:extLst>
                <a:ext uri="{FF2B5EF4-FFF2-40B4-BE49-F238E27FC236}">
                  <a16:creationId xmlns:a16="http://schemas.microsoft.com/office/drawing/2014/main" id="{483FE256-E6BC-4BDE-B582-02892653451B}"/>
                </a:ext>
              </a:extLst>
            </p:cNvPr>
            <p:cNvSpPr/>
            <p:nvPr/>
          </p:nvSpPr>
          <p:spPr>
            <a:xfrm>
              <a:off x="1219188" y="2860144"/>
              <a:ext cx="58057" cy="725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Rettangolo 32">
              <a:extLst>
                <a:ext uri="{FF2B5EF4-FFF2-40B4-BE49-F238E27FC236}">
                  <a16:creationId xmlns:a16="http://schemas.microsoft.com/office/drawing/2014/main" id="{B7E3AB73-6EB6-4D19-9BDC-F516C2CCC98F}"/>
                </a:ext>
              </a:extLst>
            </p:cNvPr>
            <p:cNvSpPr/>
            <p:nvPr/>
          </p:nvSpPr>
          <p:spPr>
            <a:xfrm>
              <a:off x="5341170" y="2874664"/>
              <a:ext cx="58057" cy="725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CasellaDiTesto 33">
              <a:extLst>
                <a:ext uri="{FF2B5EF4-FFF2-40B4-BE49-F238E27FC236}">
                  <a16:creationId xmlns:a16="http://schemas.microsoft.com/office/drawing/2014/main" id="{C4A6A960-5B28-43A8-8E83-E6C437140255}"/>
                </a:ext>
              </a:extLst>
            </p:cNvPr>
            <p:cNvSpPr txBox="1"/>
            <p:nvPr/>
          </p:nvSpPr>
          <p:spPr>
            <a:xfrm>
              <a:off x="2471154" y="5375505"/>
              <a:ext cx="1237945" cy="284780"/>
            </a:xfrm>
            <a:prstGeom prst="rect">
              <a:avLst/>
            </a:prstGeom>
            <a:noFill/>
          </p:spPr>
          <p:txBody>
            <a:bodyPr wrap="none" rtlCol="0">
              <a:spAutoFit/>
            </a:bodyPr>
            <a:lstStyle/>
            <a:p>
              <a:pPr defTabSz="685800"/>
              <a:r>
                <a:rPr lang="en-US" sz="788" dirty="0">
                  <a:solidFill>
                    <a:prstClr val="black"/>
                  </a:solidFill>
                  <a:latin typeface="Calibri" panose="020F0502020204030204"/>
                </a:rPr>
                <a:t>Backup Core node</a:t>
              </a:r>
            </a:p>
          </p:txBody>
        </p:sp>
        <p:sp>
          <p:nvSpPr>
            <p:cNvPr id="35" name="CasellaDiTesto 34">
              <a:extLst>
                <a:ext uri="{FF2B5EF4-FFF2-40B4-BE49-F238E27FC236}">
                  <a16:creationId xmlns:a16="http://schemas.microsoft.com/office/drawing/2014/main" id="{FFD8F845-F440-42BC-A86B-C9BC8230CE6D}"/>
                </a:ext>
              </a:extLst>
            </p:cNvPr>
            <p:cNvSpPr txBox="1"/>
            <p:nvPr/>
          </p:nvSpPr>
          <p:spPr>
            <a:xfrm>
              <a:off x="5210973" y="3176749"/>
              <a:ext cx="1120393" cy="284780"/>
            </a:xfrm>
            <a:prstGeom prst="rect">
              <a:avLst/>
            </a:prstGeom>
            <a:noFill/>
          </p:spPr>
          <p:txBody>
            <a:bodyPr wrap="none" rtlCol="0">
              <a:spAutoFit/>
            </a:bodyPr>
            <a:lstStyle/>
            <a:p>
              <a:pPr defTabSz="685800"/>
              <a:r>
                <a:rPr lang="en-US" sz="788" dirty="0">
                  <a:solidFill>
                    <a:prstClr val="black"/>
                  </a:solidFill>
                  <a:latin typeface="Calibri" panose="020F0502020204030204"/>
                </a:rPr>
                <a:t>Main Core node</a:t>
              </a:r>
            </a:p>
          </p:txBody>
        </p:sp>
        <p:cxnSp>
          <p:nvCxnSpPr>
            <p:cNvPr id="36" name="Connettore diritto 80">
              <a:extLst>
                <a:ext uri="{FF2B5EF4-FFF2-40B4-BE49-F238E27FC236}">
                  <a16:creationId xmlns:a16="http://schemas.microsoft.com/office/drawing/2014/main" id="{F28D9FBB-8CE2-4105-8D04-7EDCCF2EFC00}"/>
                </a:ext>
              </a:extLst>
            </p:cNvPr>
            <p:cNvCxnSpPr>
              <a:cxnSpLocks/>
            </p:cNvCxnSpPr>
            <p:nvPr/>
          </p:nvCxnSpPr>
          <p:spPr>
            <a:xfrm>
              <a:off x="1939897" y="2983523"/>
              <a:ext cx="1012035" cy="1473162"/>
            </a:xfrm>
            <a:prstGeom prst="line">
              <a:avLst/>
            </a:prstGeom>
            <a:ln w="6350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nettore diritto 80">
              <a:extLst>
                <a:ext uri="{FF2B5EF4-FFF2-40B4-BE49-F238E27FC236}">
                  <a16:creationId xmlns:a16="http://schemas.microsoft.com/office/drawing/2014/main" id="{AC813093-88D0-48F1-9C35-0512D4EF2E23}"/>
                </a:ext>
              </a:extLst>
            </p:cNvPr>
            <p:cNvCxnSpPr>
              <a:cxnSpLocks/>
            </p:cNvCxnSpPr>
            <p:nvPr/>
          </p:nvCxnSpPr>
          <p:spPr>
            <a:xfrm flipV="1">
              <a:off x="2950217" y="4456685"/>
              <a:ext cx="0" cy="447210"/>
            </a:xfrm>
            <a:prstGeom prst="line">
              <a:avLst/>
            </a:prstGeom>
            <a:ln w="63500">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9D8CBB60-31E0-4334-B0DF-D042E42E2122}"/>
                </a:ext>
              </a:extLst>
            </p:cNvPr>
            <p:cNvSpPr txBox="1"/>
            <p:nvPr/>
          </p:nvSpPr>
          <p:spPr>
            <a:xfrm>
              <a:off x="1201388" y="2573207"/>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39" name="CasellaDiTesto 38">
              <a:extLst>
                <a:ext uri="{FF2B5EF4-FFF2-40B4-BE49-F238E27FC236}">
                  <a16:creationId xmlns:a16="http://schemas.microsoft.com/office/drawing/2014/main" id="{B25C34F8-E47C-411B-BA6A-C3135D5F8903}"/>
                </a:ext>
              </a:extLst>
            </p:cNvPr>
            <p:cNvSpPr txBox="1"/>
            <p:nvPr/>
          </p:nvSpPr>
          <p:spPr>
            <a:xfrm>
              <a:off x="5005959" y="2556160"/>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40" name="CasellaDiTesto 39">
              <a:extLst>
                <a:ext uri="{FF2B5EF4-FFF2-40B4-BE49-F238E27FC236}">
                  <a16:creationId xmlns:a16="http://schemas.microsoft.com/office/drawing/2014/main" id="{301988FA-BAFB-40B7-BC3D-F4304F2DD4DE}"/>
                </a:ext>
              </a:extLst>
            </p:cNvPr>
            <p:cNvSpPr txBox="1"/>
            <p:nvPr/>
          </p:nvSpPr>
          <p:spPr>
            <a:xfrm>
              <a:off x="2629354" y="4578997"/>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grpSp>
      <p:graphicFrame>
        <p:nvGraphicFramePr>
          <p:cNvPr id="41" name="Tabella 40">
            <a:extLst>
              <a:ext uri="{FF2B5EF4-FFF2-40B4-BE49-F238E27FC236}">
                <a16:creationId xmlns:a16="http://schemas.microsoft.com/office/drawing/2014/main" id="{24290397-2781-4AAA-8701-FCC1673CC96F}"/>
              </a:ext>
            </a:extLst>
          </p:cNvPr>
          <p:cNvGraphicFramePr>
            <a:graphicFrameLocks noGrp="1"/>
          </p:cNvGraphicFramePr>
          <p:nvPr/>
        </p:nvGraphicFramePr>
        <p:xfrm>
          <a:off x="5352579" y="3047043"/>
          <a:ext cx="3554899" cy="2210070"/>
        </p:xfrm>
        <a:graphic>
          <a:graphicData uri="http://schemas.openxmlformats.org/drawingml/2006/table">
            <a:tbl>
              <a:tblPr>
                <a:tableStyleId>{5C22544A-7EE6-4342-B048-85BDC9FD1C3A}</a:tableStyleId>
              </a:tblPr>
              <a:tblGrid>
                <a:gridCol w="3554899">
                  <a:extLst>
                    <a:ext uri="{9D8B030D-6E8A-4147-A177-3AD203B41FA5}">
                      <a16:colId xmlns:a16="http://schemas.microsoft.com/office/drawing/2014/main" val="356882543"/>
                    </a:ext>
                  </a:extLst>
                </a:gridCol>
              </a:tblGrid>
              <a:tr h="195760">
                <a:tc>
                  <a:txBody>
                    <a:bodyPr/>
                    <a:lstStyle/>
                    <a:p>
                      <a:pPr algn="just" fontAlgn="b"/>
                      <a:r>
                        <a:rPr lang="it-IT" sz="800" b="1" u="none" strike="noStrike" dirty="0">
                          <a:effectLst/>
                        </a:rPr>
                        <a:t>INITIAL CONDITION</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3505690022"/>
                  </a:ext>
                </a:extLst>
              </a:tr>
              <a:tr h="571007">
                <a:tc>
                  <a:txBody>
                    <a:bodyPr/>
                    <a:lstStyle/>
                    <a:p>
                      <a:pPr algn="just" rtl="0" fontAlgn="b"/>
                      <a:r>
                        <a:rPr lang="en-US" sz="900" u="none" strike="noStrike" dirty="0">
                          <a:effectLst/>
                        </a:rPr>
                        <a:t>SDN controller knows network topology at both IP and optical layer, and is also aware of interconnection links. The IP link R1/p1-R2/p1 (GREEN) is already provisioned.  R2 is main core node, R3 is backup node</a:t>
                      </a:r>
                    </a:p>
                  </a:txBody>
                  <a:tcPr marL="7144" marR="7144" marT="7144" marB="34290" anchor="b"/>
                </a:tc>
                <a:extLst>
                  <a:ext uri="{0D108BD9-81ED-4DB2-BD59-A6C34878D82A}">
                    <a16:rowId xmlns:a16="http://schemas.microsoft.com/office/drawing/2014/main" val="2056005022"/>
                  </a:ext>
                </a:extLst>
              </a:tr>
              <a:tr h="167429">
                <a:tc>
                  <a:txBody>
                    <a:bodyPr/>
                    <a:lstStyle/>
                    <a:p>
                      <a:pPr algn="just" fontAlgn="b"/>
                      <a:r>
                        <a:rPr lang="it-IT" sz="800" b="1" u="none" strike="noStrike" dirty="0">
                          <a:effectLst/>
                        </a:rPr>
                        <a:t>TEST DETAIL</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67038413"/>
                  </a:ext>
                </a:extLst>
              </a:tr>
              <a:tr h="1275874">
                <a:tc>
                  <a:txBody>
                    <a:bodyPr/>
                    <a:lstStyle/>
                    <a:p>
                      <a:pPr marL="228600" marR="0" lvl="0" indent="-228600" algn="just" defTabSz="685800" rtl="0" eaLnBrk="1" fontAlgn="b" latinLnBrk="0" hangingPunct="1">
                        <a:lnSpc>
                          <a:spcPct val="100000"/>
                        </a:lnSpc>
                        <a:spcBef>
                          <a:spcPts val="0"/>
                        </a:spcBef>
                        <a:spcAft>
                          <a:spcPts val="0"/>
                        </a:spcAft>
                        <a:buClrTx/>
                        <a:buSzTx/>
                        <a:buFontTx/>
                        <a:buAutoNum type="arabicPeriod"/>
                        <a:tabLst/>
                        <a:defRPr/>
                      </a:pPr>
                      <a:r>
                        <a:rPr lang="en-US" sz="900" u="none" strike="noStrike" dirty="0">
                          <a:effectLst/>
                        </a:rPr>
                        <a:t>Fault on R2, or on the interconnection link with the ROADM2</a:t>
                      </a:r>
                    </a:p>
                    <a:p>
                      <a:pPr marL="228600" indent="-228600" algn="just" rtl="0" fontAlgn="b">
                        <a:buAutoNum type="arabicPeriod"/>
                      </a:pPr>
                      <a:r>
                        <a:rPr lang="en-US" sz="900" u="none" strike="noStrike" dirty="0">
                          <a:effectLst/>
                        </a:rPr>
                        <a:t>SDN controller knows that there is a backup node, and creates the connectivity from R1/p1-R3/p1  using the same interface in R1 and ROADM1.</a:t>
                      </a:r>
                    </a:p>
                    <a:p>
                      <a:pPr marL="228600" marR="0" lvl="0" indent="-228600" algn="just" defTabSz="685800" rtl="0" eaLnBrk="1" fontAlgn="b" latinLnBrk="0" hangingPunct="1">
                        <a:lnSpc>
                          <a:spcPct val="100000"/>
                        </a:lnSpc>
                        <a:spcBef>
                          <a:spcPts val="0"/>
                        </a:spcBef>
                        <a:spcAft>
                          <a:spcPts val="0"/>
                        </a:spcAft>
                        <a:buClrTx/>
                        <a:buSzTx/>
                        <a:buFontTx/>
                        <a:buAutoNum type="arabicPeriod"/>
                        <a:tabLst/>
                        <a:defRPr/>
                      </a:pPr>
                      <a:r>
                        <a:rPr lang="en-US" sz="900" u="none" strike="noStrike" kern="1200" dirty="0">
                          <a:solidFill>
                            <a:schemeClr val="dk1"/>
                          </a:solidFill>
                          <a:effectLst/>
                          <a:latin typeface="+mn-lt"/>
                          <a:ea typeface="+mn-ea"/>
                          <a:cs typeface="+mn-cs"/>
                        </a:rPr>
                        <a:t>SDN controller tears down GREEN optical channel</a:t>
                      </a:r>
                    </a:p>
                    <a:p>
                      <a:pPr marL="228600" indent="-228600" algn="just" rtl="0" fontAlgn="b">
                        <a:buAutoNum type="arabicPeriod"/>
                      </a:pPr>
                      <a:r>
                        <a:rPr lang="en-US" sz="900" u="none" strike="noStrike" kern="1200" dirty="0">
                          <a:solidFill>
                            <a:schemeClr val="dk1"/>
                          </a:solidFill>
                          <a:effectLst/>
                          <a:latin typeface="+mn-lt"/>
                          <a:ea typeface="+mn-ea"/>
                          <a:cs typeface="+mn-cs"/>
                        </a:rPr>
                        <a:t>SDN controller</a:t>
                      </a:r>
                      <a:r>
                        <a:rPr lang="en-US" sz="900" u="none" strike="noStrike" dirty="0">
                          <a:effectLst/>
                        </a:rPr>
                        <a:t> activates a new optical channel between R1/p1 IP port and R3/p1</a:t>
                      </a:r>
                    </a:p>
                    <a:p>
                      <a:pPr marL="228600" indent="-228600" algn="just" rtl="0" fontAlgn="b">
                        <a:buAutoNum type="arabicPeriod"/>
                      </a:pPr>
                      <a:r>
                        <a:rPr lang="en-US" sz="900" u="none" strike="noStrike" dirty="0">
                          <a:effectLst/>
                        </a:rPr>
                        <a:t>SDN controller creates new IP link (GREEN dashed) between R1/p1 and R3/p1 </a:t>
                      </a:r>
                    </a:p>
                  </a:txBody>
                  <a:tcPr marL="7144" marR="7144" marT="7144" marB="34290" anchor="b"/>
                </a:tc>
                <a:extLst>
                  <a:ext uri="{0D108BD9-81ED-4DB2-BD59-A6C34878D82A}">
                    <a16:rowId xmlns:a16="http://schemas.microsoft.com/office/drawing/2014/main" val="2783385010"/>
                  </a:ext>
                </a:extLst>
              </a:tr>
            </a:tbl>
          </a:graphicData>
        </a:graphic>
      </p:graphicFrame>
      <p:sp>
        <p:nvSpPr>
          <p:cNvPr id="42" name="Segnaposto testo 14">
            <a:extLst>
              <a:ext uri="{FF2B5EF4-FFF2-40B4-BE49-F238E27FC236}">
                <a16:creationId xmlns:a16="http://schemas.microsoft.com/office/drawing/2014/main" id="{D62BC735-4760-49D2-ADBB-EA7388841CA5}"/>
              </a:ext>
            </a:extLst>
          </p:cNvPr>
          <p:cNvSpPr txBox="1">
            <a:spLocks/>
          </p:cNvSpPr>
          <p:nvPr/>
        </p:nvSpPr>
        <p:spPr>
          <a:xfrm>
            <a:off x="780998" y="1494182"/>
            <a:ext cx="2715473" cy="288407"/>
          </a:xfrm>
          <a:prstGeom prst="rect">
            <a:avLst/>
          </a:prstGeom>
        </p:spPr>
        <p:txBody>
          <a:bodyPr>
            <a:normAutofit/>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Problem Statement, value added by SDN: </a:t>
            </a:r>
          </a:p>
        </p:txBody>
      </p:sp>
      <p:sp>
        <p:nvSpPr>
          <p:cNvPr id="43" name="Segnaposto testo 16">
            <a:extLst>
              <a:ext uri="{FF2B5EF4-FFF2-40B4-BE49-F238E27FC236}">
                <a16:creationId xmlns:a16="http://schemas.microsoft.com/office/drawing/2014/main" id="{00D917DE-3701-4764-A322-74DA9ECEA5DC}"/>
              </a:ext>
            </a:extLst>
          </p:cNvPr>
          <p:cNvSpPr txBox="1">
            <a:spLocks/>
          </p:cNvSpPr>
          <p:nvPr/>
        </p:nvSpPr>
        <p:spPr>
          <a:xfrm>
            <a:off x="5439798" y="1415183"/>
            <a:ext cx="2127737" cy="269825"/>
          </a:xfrm>
          <a:prstGeom prst="rect">
            <a:avLst/>
          </a:prstGeom>
        </p:spPr>
        <p:txBody>
          <a:bodyPr>
            <a:normAutofit lnSpcReduction="10000"/>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Expected benefits:</a:t>
            </a:r>
          </a:p>
        </p:txBody>
      </p:sp>
    </p:spTree>
    <p:extLst>
      <p:ext uri="{BB962C8B-B14F-4D97-AF65-F5344CB8AC3E}">
        <p14:creationId xmlns:p14="http://schemas.microsoft.com/office/powerpoint/2010/main" val="29552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0B0EF68-948C-2D42-B709-6BEACCD3B588}"/>
              </a:ext>
            </a:extLst>
          </p:cNvPr>
          <p:cNvSpPr txBox="1">
            <a:spLocks/>
          </p:cNvSpPr>
          <p:nvPr/>
        </p:nvSpPr>
        <p:spPr>
          <a:xfrm>
            <a:off x="462144" y="1144357"/>
            <a:ext cx="4109857" cy="235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endParaRPr lang="it-IT" sz="1650" dirty="0">
              <a:solidFill>
                <a:srgbClr val="0033A1"/>
              </a:solidFill>
              <a:latin typeface="TIM Sans Medium" panose="02020503040602060503" pitchFamily="18" charset="0"/>
            </a:endParaRPr>
          </a:p>
        </p:txBody>
      </p:sp>
      <p:sp>
        <p:nvSpPr>
          <p:cNvPr id="8" name="Titolo 1">
            <a:extLst>
              <a:ext uri="{FF2B5EF4-FFF2-40B4-BE49-F238E27FC236}">
                <a16:creationId xmlns:a16="http://schemas.microsoft.com/office/drawing/2014/main" id="{4371B897-9A4C-F061-E243-2E17C7C48E14}"/>
              </a:ext>
            </a:extLst>
          </p:cNvPr>
          <p:cNvSpPr txBox="1">
            <a:spLocks/>
          </p:cNvSpPr>
          <p:nvPr/>
        </p:nvSpPr>
        <p:spPr>
          <a:xfrm>
            <a:off x="554710" y="1086597"/>
            <a:ext cx="7858948" cy="4122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sz="2100" dirty="0">
                <a:solidFill>
                  <a:srgbClr val="0033A1"/>
                </a:solidFill>
                <a:latin typeface="Arial" panose="020B0604020202020204" pitchFamily="34" charset="0"/>
                <a:cs typeface="Arial" panose="020B0604020202020204" pitchFamily="34" charset="0"/>
              </a:rPr>
              <a:t>Alert in case of degrade of DWDM link performance</a:t>
            </a:r>
            <a:endParaRPr lang="it-IT" sz="2100" dirty="0">
              <a:solidFill>
                <a:srgbClr val="0033A1"/>
              </a:solidFill>
              <a:latin typeface="Arial" panose="020B0604020202020204" pitchFamily="34" charset="0"/>
              <a:cs typeface="Arial" panose="020B0604020202020204" pitchFamily="34" charset="0"/>
            </a:endParaRPr>
          </a:p>
          <a:p>
            <a:pPr defTabSz="685800"/>
            <a:endParaRPr lang="en-US" sz="2100" dirty="0">
              <a:solidFill>
                <a:srgbClr val="0033A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B6FA203-2042-4B18-B7D8-64FF0665900E}"/>
              </a:ext>
            </a:extLst>
          </p:cNvPr>
          <p:cNvSpPr>
            <a:spLocks noChangeArrowheads="1"/>
          </p:cNvSpPr>
          <p:nvPr/>
        </p:nvSpPr>
        <p:spPr bwMode="auto">
          <a:xfrm>
            <a:off x="0" y="6495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4" name="Rectangle 2">
            <a:extLst>
              <a:ext uri="{FF2B5EF4-FFF2-40B4-BE49-F238E27FC236}">
                <a16:creationId xmlns:a16="http://schemas.microsoft.com/office/drawing/2014/main" id="{BB2D7E21-4D4D-4273-B3D4-858E2AB33CBB}"/>
              </a:ext>
            </a:extLst>
          </p:cNvPr>
          <p:cNvSpPr>
            <a:spLocks noChangeArrowheads="1"/>
          </p:cNvSpPr>
          <p:nvPr/>
        </p:nvSpPr>
        <p:spPr bwMode="auto">
          <a:xfrm>
            <a:off x="114300" y="7638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6" name="Segnaposto contenuto 12">
            <a:extLst>
              <a:ext uri="{FF2B5EF4-FFF2-40B4-BE49-F238E27FC236}">
                <a16:creationId xmlns:a16="http://schemas.microsoft.com/office/drawing/2014/main" id="{513D2CD6-0E4D-4F95-AFFA-A58BEB43B5C8}"/>
              </a:ext>
            </a:extLst>
          </p:cNvPr>
          <p:cNvSpPr txBox="1">
            <a:spLocks/>
          </p:cNvSpPr>
          <p:nvPr/>
        </p:nvSpPr>
        <p:spPr>
          <a:xfrm>
            <a:off x="674675" y="1732315"/>
            <a:ext cx="4746189" cy="9442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SDN controller must be able to monitor DWDM links optical performances, and alert the operator in case of BER PRE-FEC values over a specified threshold</a:t>
            </a:r>
          </a:p>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The warning about BER PRE-FEC threshold crossing should be related di IP links</a:t>
            </a:r>
          </a:p>
        </p:txBody>
      </p:sp>
      <p:sp>
        <p:nvSpPr>
          <p:cNvPr id="28" name="Segnaposto testo 14">
            <a:extLst>
              <a:ext uri="{FF2B5EF4-FFF2-40B4-BE49-F238E27FC236}">
                <a16:creationId xmlns:a16="http://schemas.microsoft.com/office/drawing/2014/main" id="{67E25578-2FD2-47E9-8D62-78C1163DFF4C}"/>
              </a:ext>
            </a:extLst>
          </p:cNvPr>
          <p:cNvSpPr txBox="1">
            <a:spLocks/>
          </p:cNvSpPr>
          <p:nvPr/>
        </p:nvSpPr>
        <p:spPr>
          <a:xfrm>
            <a:off x="798239" y="1525642"/>
            <a:ext cx="2715473" cy="288407"/>
          </a:xfrm>
          <a:prstGeom prst="rect">
            <a:avLst/>
          </a:prstGeom>
        </p:spPr>
        <p:txBody>
          <a:bodyPr>
            <a:normAutofit/>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Problem Statement, value added by SDN: </a:t>
            </a:r>
          </a:p>
        </p:txBody>
      </p:sp>
      <p:sp>
        <p:nvSpPr>
          <p:cNvPr id="29" name="Segnaposto testo 16">
            <a:extLst>
              <a:ext uri="{FF2B5EF4-FFF2-40B4-BE49-F238E27FC236}">
                <a16:creationId xmlns:a16="http://schemas.microsoft.com/office/drawing/2014/main" id="{CC57CE85-2EF8-4CD2-898A-61A5C37012E7}"/>
              </a:ext>
            </a:extLst>
          </p:cNvPr>
          <p:cNvSpPr txBox="1">
            <a:spLocks/>
          </p:cNvSpPr>
          <p:nvPr/>
        </p:nvSpPr>
        <p:spPr>
          <a:xfrm>
            <a:off x="5570017" y="1466385"/>
            <a:ext cx="2127737" cy="269825"/>
          </a:xfrm>
          <a:prstGeom prst="rect">
            <a:avLst/>
          </a:prstGeom>
        </p:spPr>
        <p:txBody>
          <a:bodyPr>
            <a:normAutofit lnSpcReduction="10000"/>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Expected benefits:</a:t>
            </a:r>
          </a:p>
        </p:txBody>
      </p:sp>
      <p:sp>
        <p:nvSpPr>
          <p:cNvPr id="30" name="Segnaposto contenuto 12">
            <a:extLst>
              <a:ext uri="{FF2B5EF4-FFF2-40B4-BE49-F238E27FC236}">
                <a16:creationId xmlns:a16="http://schemas.microsoft.com/office/drawing/2014/main" id="{031739E9-2CB6-49FF-804A-165147CE6D3A}"/>
              </a:ext>
            </a:extLst>
          </p:cNvPr>
          <p:cNvSpPr txBox="1">
            <a:spLocks/>
          </p:cNvSpPr>
          <p:nvPr/>
        </p:nvSpPr>
        <p:spPr>
          <a:xfrm>
            <a:off x="5452914" y="1735498"/>
            <a:ext cx="3362861" cy="1051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Automatic optical degrade avoidance </a:t>
            </a:r>
            <a:r>
              <a:rPr lang="en-US" sz="1050" dirty="0">
                <a:solidFill>
                  <a:srgbClr val="5B9BD5"/>
                </a:solidFill>
                <a:latin typeface="TIM Sans" panose="00000500000000000000" pitchFamily="50" charset="0"/>
                <a:sym typeface="Wingdings" panose="05000000000000000000" pitchFamily="2" charset="2"/>
              </a:rPr>
              <a:t> better service availability at the same CAPEX</a:t>
            </a:r>
          </a:p>
          <a:p>
            <a:pPr marL="171450" indent="-171450" algn="just" defTabSz="685800">
              <a:spcBef>
                <a:spcPts val="750"/>
              </a:spcBef>
              <a:buClr>
                <a:srgbClr val="E0001A"/>
              </a:buClr>
              <a:buSzPct val="100000"/>
            </a:pPr>
            <a:endParaRPr lang="en-US" sz="1050" dirty="0">
              <a:solidFill>
                <a:srgbClr val="5B9BD5"/>
              </a:solidFill>
              <a:latin typeface="TIM Sans" panose="00000500000000000000" pitchFamily="50" charset="0"/>
            </a:endParaRPr>
          </a:p>
        </p:txBody>
      </p:sp>
      <p:graphicFrame>
        <p:nvGraphicFramePr>
          <p:cNvPr id="31" name="Tabella 30">
            <a:extLst>
              <a:ext uri="{FF2B5EF4-FFF2-40B4-BE49-F238E27FC236}">
                <a16:creationId xmlns:a16="http://schemas.microsoft.com/office/drawing/2014/main" id="{3992924A-318A-4A9E-9F30-EFF8E9BAFAB5}"/>
              </a:ext>
            </a:extLst>
          </p:cNvPr>
          <p:cNvGraphicFramePr>
            <a:graphicFrameLocks noGrp="1"/>
          </p:cNvGraphicFramePr>
          <p:nvPr>
            <p:extLst/>
          </p:nvPr>
        </p:nvGraphicFramePr>
        <p:xfrm>
          <a:off x="5505699" y="2811147"/>
          <a:ext cx="3554899" cy="1954817"/>
        </p:xfrm>
        <a:graphic>
          <a:graphicData uri="http://schemas.openxmlformats.org/drawingml/2006/table">
            <a:tbl>
              <a:tblPr>
                <a:tableStyleId>{5C22544A-7EE6-4342-B048-85BDC9FD1C3A}</a:tableStyleId>
              </a:tblPr>
              <a:tblGrid>
                <a:gridCol w="3554899">
                  <a:extLst>
                    <a:ext uri="{9D8B030D-6E8A-4147-A177-3AD203B41FA5}">
                      <a16:colId xmlns:a16="http://schemas.microsoft.com/office/drawing/2014/main" val="356882543"/>
                    </a:ext>
                  </a:extLst>
                </a:gridCol>
              </a:tblGrid>
              <a:tr h="195760">
                <a:tc>
                  <a:txBody>
                    <a:bodyPr/>
                    <a:lstStyle/>
                    <a:p>
                      <a:pPr algn="just" fontAlgn="b"/>
                      <a:r>
                        <a:rPr lang="it-IT" sz="800" b="1" u="none" strike="noStrike" dirty="0">
                          <a:effectLst/>
                        </a:rPr>
                        <a:t>INITIAL CONDITION</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3505690022"/>
                  </a:ext>
                </a:extLst>
              </a:tr>
              <a:tr h="864394">
                <a:tc>
                  <a:txBody>
                    <a:bodyPr/>
                    <a:lstStyle/>
                    <a:p>
                      <a:pPr algn="just" rtl="0" fontAlgn="b"/>
                      <a:r>
                        <a:rPr lang="en-US" sz="900" u="none" strike="noStrike" dirty="0">
                          <a:effectLst/>
                        </a:rPr>
                        <a:t>SDN controller knows network topology at both IP and optical layer, and is also aware of interconnection links. The IP links R1/p2-R2/p2 (BLUE) and links R1/p1-R2/p1 (GREEN) are already provisioned. </a:t>
                      </a:r>
                    </a:p>
                    <a:p>
                      <a:pPr algn="just" rtl="0" fontAlgn="b"/>
                      <a:r>
                        <a:rPr lang="en-US" sz="900" u="none" strike="noStrike" kern="1200" dirty="0">
                          <a:solidFill>
                            <a:schemeClr val="dk1"/>
                          </a:solidFill>
                          <a:effectLst/>
                          <a:latin typeface="+mn-lt"/>
                          <a:ea typeface="+mn-ea"/>
                          <a:cs typeface="+mn-cs"/>
                        </a:rPr>
                        <a:t>Both DWDM links have acceptable BER pre-FEC values. Operator can chose a specified threshold of BER pre-FEC, that will trigger an alert on SDN controller</a:t>
                      </a:r>
                    </a:p>
                  </a:txBody>
                  <a:tcPr marL="7144" marR="7144" marT="7144" marB="34290" anchor="b"/>
                </a:tc>
                <a:extLst>
                  <a:ext uri="{0D108BD9-81ED-4DB2-BD59-A6C34878D82A}">
                    <a16:rowId xmlns:a16="http://schemas.microsoft.com/office/drawing/2014/main" val="2056005022"/>
                  </a:ext>
                </a:extLst>
              </a:tr>
              <a:tr h="167429">
                <a:tc>
                  <a:txBody>
                    <a:bodyPr/>
                    <a:lstStyle/>
                    <a:p>
                      <a:pPr algn="just" fontAlgn="b"/>
                      <a:r>
                        <a:rPr lang="it-IT" sz="800" b="1" u="none" strike="noStrike" dirty="0">
                          <a:effectLst/>
                        </a:rPr>
                        <a:t>TEST DETAIL</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67038413"/>
                  </a:ext>
                </a:extLst>
              </a:tr>
              <a:tr h="727234">
                <a:tc>
                  <a:txBody>
                    <a:bodyPr/>
                    <a:lstStyle/>
                    <a:p>
                      <a:pPr marL="228600" indent="-228600" algn="just" rtl="0" fontAlgn="b">
                        <a:buAutoNum type="arabicPeriod"/>
                      </a:pPr>
                      <a:r>
                        <a:rPr lang="en-US" sz="900" u="none" strike="noStrike" dirty="0">
                          <a:effectLst/>
                        </a:rPr>
                        <a:t>Operator can choose the desired threshold of BER pre-FEC for the trigger of the alert condition</a:t>
                      </a:r>
                    </a:p>
                    <a:p>
                      <a:pPr marL="228600" indent="-228600" algn="just" rtl="0" fontAlgn="b">
                        <a:buAutoNum type="arabicPeriod"/>
                      </a:pPr>
                      <a:r>
                        <a:rPr lang="en-US" sz="900" u="none" strike="noStrike" dirty="0">
                          <a:effectLst/>
                        </a:rPr>
                        <a:t>When the threshold is crossed, an alert  related to the</a:t>
                      </a:r>
                      <a:r>
                        <a:rPr lang="en-US" sz="900" u="none" strike="noStrike" baseline="0" dirty="0">
                          <a:effectLst/>
                        </a:rPr>
                        <a:t> involved IP links </a:t>
                      </a:r>
                      <a:r>
                        <a:rPr lang="en-US" sz="900" u="none" strike="noStrike" dirty="0">
                          <a:effectLst/>
                        </a:rPr>
                        <a:t>must be shown on SDN controller</a:t>
                      </a:r>
                    </a:p>
                    <a:p>
                      <a:pPr marL="228600" indent="-228600" algn="just" rtl="0" fontAlgn="b">
                        <a:buAutoNum type="arabicPeriod"/>
                      </a:pPr>
                      <a:endParaRPr lang="en-US" sz="900" u="none" strike="noStrike" dirty="0">
                        <a:effectLst/>
                      </a:endParaRPr>
                    </a:p>
                  </a:txBody>
                  <a:tcPr marL="7144" marR="7144" marT="7144" marB="34290" anchor="b"/>
                </a:tc>
                <a:extLst>
                  <a:ext uri="{0D108BD9-81ED-4DB2-BD59-A6C34878D82A}">
                    <a16:rowId xmlns:a16="http://schemas.microsoft.com/office/drawing/2014/main" val="2783385010"/>
                  </a:ext>
                </a:extLst>
              </a:tr>
            </a:tbl>
          </a:graphicData>
        </a:graphic>
      </p:graphicFrame>
      <p:sp>
        <p:nvSpPr>
          <p:cNvPr id="33" name="CasellaDiTesto 32">
            <a:extLst>
              <a:ext uri="{FF2B5EF4-FFF2-40B4-BE49-F238E27FC236}">
                <a16:creationId xmlns:a16="http://schemas.microsoft.com/office/drawing/2014/main" id="{FCD7589C-CA75-41F0-B369-F549BBF158E7}"/>
              </a:ext>
            </a:extLst>
          </p:cNvPr>
          <p:cNvSpPr txBox="1"/>
          <p:nvPr/>
        </p:nvSpPr>
        <p:spPr>
          <a:xfrm>
            <a:off x="4540477" y="3015685"/>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35" name="CasellaDiTesto 34">
            <a:extLst>
              <a:ext uri="{FF2B5EF4-FFF2-40B4-BE49-F238E27FC236}">
                <a16:creationId xmlns:a16="http://schemas.microsoft.com/office/drawing/2014/main" id="{FD585C98-E66D-4E5F-B929-561E997B24F6}"/>
              </a:ext>
            </a:extLst>
          </p:cNvPr>
          <p:cNvSpPr txBox="1"/>
          <p:nvPr/>
        </p:nvSpPr>
        <p:spPr>
          <a:xfrm>
            <a:off x="4517022" y="3381650"/>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grpSp>
        <p:nvGrpSpPr>
          <p:cNvPr id="5" name="Gruppo 4">
            <a:extLst>
              <a:ext uri="{FF2B5EF4-FFF2-40B4-BE49-F238E27FC236}">
                <a16:creationId xmlns:a16="http://schemas.microsoft.com/office/drawing/2014/main" id="{402E6F0D-459A-48F0-83E3-D18860CB7AAC}"/>
              </a:ext>
            </a:extLst>
          </p:cNvPr>
          <p:cNvGrpSpPr/>
          <p:nvPr/>
        </p:nvGrpSpPr>
        <p:grpSpPr>
          <a:xfrm>
            <a:off x="344795" y="2883198"/>
            <a:ext cx="5105401" cy="2457509"/>
            <a:chOff x="397588" y="2534829"/>
            <a:chExt cx="6807201" cy="3276678"/>
          </a:xfrm>
        </p:grpSpPr>
        <p:sp>
          <p:nvSpPr>
            <p:cNvPr id="7" name="Ovale 6">
              <a:extLst>
                <a:ext uri="{FF2B5EF4-FFF2-40B4-BE49-F238E27FC236}">
                  <a16:creationId xmlns:a16="http://schemas.microsoft.com/office/drawing/2014/main" id="{FB702E50-BE4D-4DCD-92DF-248A932899AE}"/>
                </a:ext>
              </a:extLst>
            </p:cNvPr>
            <p:cNvSpPr/>
            <p:nvPr/>
          </p:nvSpPr>
          <p:spPr>
            <a:xfrm>
              <a:off x="814400" y="3031953"/>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R1</a:t>
              </a:r>
            </a:p>
          </p:txBody>
        </p:sp>
        <p:sp>
          <p:nvSpPr>
            <p:cNvPr id="9" name="Rettangolo arrotondato 71">
              <a:extLst>
                <a:ext uri="{FF2B5EF4-FFF2-40B4-BE49-F238E27FC236}">
                  <a16:creationId xmlns:a16="http://schemas.microsoft.com/office/drawing/2014/main" id="{5700D9F8-6509-4BD8-8317-8A7F213767DA}"/>
                </a:ext>
              </a:extLst>
            </p:cNvPr>
            <p:cNvSpPr/>
            <p:nvPr/>
          </p:nvSpPr>
          <p:spPr>
            <a:xfrm>
              <a:off x="2061564" y="3007233"/>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1</a:t>
              </a:r>
            </a:p>
          </p:txBody>
        </p:sp>
        <p:sp>
          <p:nvSpPr>
            <p:cNvPr id="10" name="Rettangolo arrotondato 71">
              <a:extLst>
                <a:ext uri="{FF2B5EF4-FFF2-40B4-BE49-F238E27FC236}">
                  <a16:creationId xmlns:a16="http://schemas.microsoft.com/office/drawing/2014/main" id="{6BE15389-C789-4300-8DE5-69D7D8790A44}"/>
                </a:ext>
              </a:extLst>
            </p:cNvPr>
            <p:cNvSpPr/>
            <p:nvPr/>
          </p:nvSpPr>
          <p:spPr>
            <a:xfrm>
              <a:off x="4633176" y="3007233"/>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2</a:t>
              </a:r>
            </a:p>
          </p:txBody>
        </p:sp>
        <p:sp>
          <p:nvSpPr>
            <p:cNvPr id="11" name="Rettangolo arrotondato 71">
              <a:extLst>
                <a:ext uri="{FF2B5EF4-FFF2-40B4-BE49-F238E27FC236}">
                  <a16:creationId xmlns:a16="http://schemas.microsoft.com/office/drawing/2014/main" id="{FB9CB10E-D2D0-47CF-BC71-882692BD2A5C}"/>
                </a:ext>
              </a:extLst>
            </p:cNvPr>
            <p:cNvSpPr/>
            <p:nvPr/>
          </p:nvSpPr>
          <p:spPr>
            <a:xfrm>
              <a:off x="3218789" y="4419051"/>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3</a:t>
              </a:r>
            </a:p>
            <a:p>
              <a:pPr algn="ctr" defTabSz="685800"/>
              <a:endParaRPr lang="en-US" sz="675" dirty="0">
                <a:solidFill>
                  <a:prstClr val="white"/>
                </a:solidFill>
                <a:latin typeface="Calibri" panose="020F0502020204030204"/>
              </a:endParaRPr>
            </a:p>
          </p:txBody>
        </p:sp>
        <p:sp>
          <p:nvSpPr>
            <p:cNvPr id="12" name="Ovale 11">
              <a:extLst>
                <a:ext uri="{FF2B5EF4-FFF2-40B4-BE49-F238E27FC236}">
                  <a16:creationId xmlns:a16="http://schemas.microsoft.com/office/drawing/2014/main" id="{A4C510D0-E37E-4469-87CD-EE03660C474B}"/>
                </a:ext>
              </a:extLst>
            </p:cNvPr>
            <p:cNvSpPr/>
            <p:nvPr/>
          </p:nvSpPr>
          <p:spPr>
            <a:xfrm>
              <a:off x="3257431" y="5415982"/>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R3</a:t>
              </a:r>
            </a:p>
          </p:txBody>
        </p:sp>
        <p:cxnSp>
          <p:nvCxnSpPr>
            <p:cNvPr id="13" name="Connettore 1 74">
              <a:extLst>
                <a:ext uri="{FF2B5EF4-FFF2-40B4-BE49-F238E27FC236}">
                  <a16:creationId xmlns:a16="http://schemas.microsoft.com/office/drawing/2014/main" id="{F65DF2C4-B62B-4251-BB96-837FBCCDE125}"/>
                </a:ext>
              </a:extLst>
            </p:cNvPr>
            <p:cNvCxnSpPr>
              <a:cxnSpLocks/>
            </p:cNvCxnSpPr>
            <p:nvPr/>
          </p:nvCxnSpPr>
          <p:spPr>
            <a:xfrm>
              <a:off x="1169768" y="3109970"/>
              <a:ext cx="917096" cy="140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74">
              <a:extLst>
                <a:ext uri="{FF2B5EF4-FFF2-40B4-BE49-F238E27FC236}">
                  <a16:creationId xmlns:a16="http://schemas.microsoft.com/office/drawing/2014/main" id="{C9660681-FCE0-43C7-A300-B1C3C20C270F}"/>
                </a:ext>
              </a:extLst>
            </p:cNvPr>
            <p:cNvCxnSpPr>
              <a:cxnSpLocks/>
            </p:cNvCxnSpPr>
            <p:nvPr/>
          </p:nvCxnSpPr>
          <p:spPr>
            <a:xfrm flipV="1">
              <a:off x="1384597" y="3291968"/>
              <a:ext cx="676967" cy="3338"/>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74">
              <a:extLst>
                <a:ext uri="{FF2B5EF4-FFF2-40B4-BE49-F238E27FC236}">
                  <a16:creationId xmlns:a16="http://schemas.microsoft.com/office/drawing/2014/main" id="{FDCB8B94-597B-4806-92B7-86ACC71F0352}"/>
                </a:ext>
              </a:extLst>
            </p:cNvPr>
            <p:cNvCxnSpPr>
              <a:cxnSpLocks/>
            </p:cNvCxnSpPr>
            <p:nvPr/>
          </p:nvCxnSpPr>
          <p:spPr>
            <a:xfrm>
              <a:off x="5328736" y="3122309"/>
              <a:ext cx="1175633"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74">
              <a:extLst>
                <a:ext uri="{FF2B5EF4-FFF2-40B4-BE49-F238E27FC236}">
                  <a16:creationId xmlns:a16="http://schemas.microsoft.com/office/drawing/2014/main" id="{7E7567A0-E4EB-4D2C-93DC-EF48BD203C9C}"/>
                </a:ext>
              </a:extLst>
            </p:cNvPr>
            <p:cNvCxnSpPr>
              <a:cxnSpLocks/>
              <a:endCxn id="24" idx="2"/>
            </p:cNvCxnSpPr>
            <p:nvPr/>
          </p:nvCxnSpPr>
          <p:spPr>
            <a:xfrm>
              <a:off x="5288324" y="3291968"/>
              <a:ext cx="911768"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74">
              <a:extLst>
                <a:ext uri="{FF2B5EF4-FFF2-40B4-BE49-F238E27FC236}">
                  <a16:creationId xmlns:a16="http://schemas.microsoft.com/office/drawing/2014/main" id="{DFAA97E1-FE4A-4935-907E-9A7443F1C128}"/>
                </a:ext>
              </a:extLst>
            </p:cNvPr>
            <p:cNvCxnSpPr>
              <a:cxnSpLocks/>
            </p:cNvCxnSpPr>
            <p:nvPr/>
          </p:nvCxnSpPr>
          <p:spPr>
            <a:xfrm flipV="1">
              <a:off x="3700848" y="4864018"/>
              <a:ext cx="0" cy="555303"/>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74">
              <a:extLst>
                <a:ext uri="{FF2B5EF4-FFF2-40B4-BE49-F238E27FC236}">
                  <a16:creationId xmlns:a16="http://schemas.microsoft.com/office/drawing/2014/main" id="{0D5C9EC7-9702-42AF-9229-DA70BD344F1C}"/>
                </a:ext>
              </a:extLst>
            </p:cNvPr>
            <p:cNvCxnSpPr>
              <a:cxnSpLocks/>
            </p:cNvCxnSpPr>
            <p:nvPr/>
          </p:nvCxnSpPr>
          <p:spPr>
            <a:xfrm flipV="1">
              <a:off x="3417970" y="4870350"/>
              <a:ext cx="0" cy="555303"/>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9" name="Connettore diritto 18">
              <a:extLst>
                <a:ext uri="{FF2B5EF4-FFF2-40B4-BE49-F238E27FC236}">
                  <a16:creationId xmlns:a16="http://schemas.microsoft.com/office/drawing/2014/main" id="{06C603CD-129D-4F94-9F38-684AF76DC417}"/>
                </a:ext>
              </a:extLst>
            </p:cNvPr>
            <p:cNvCxnSpPr>
              <a:cxnSpLocks/>
              <a:stCxn id="9" idx="2"/>
              <a:endCxn id="11" idx="1"/>
            </p:cNvCxnSpPr>
            <p:nvPr/>
          </p:nvCxnSpPr>
          <p:spPr>
            <a:xfrm>
              <a:off x="2409343" y="3452199"/>
              <a:ext cx="809445" cy="11893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1851D0FD-7BB1-498C-BFBA-86F3084663D3}"/>
                </a:ext>
              </a:extLst>
            </p:cNvPr>
            <p:cNvCxnSpPr>
              <a:cxnSpLocks/>
              <a:stCxn id="11" idx="3"/>
              <a:endCxn id="10" idx="2"/>
            </p:cNvCxnSpPr>
            <p:nvPr/>
          </p:nvCxnSpPr>
          <p:spPr>
            <a:xfrm flipV="1">
              <a:off x="3914348" y="3452199"/>
              <a:ext cx="1066608" cy="11893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9DB590E-3F30-4731-A5B4-DF43CB6C7117}"/>
                </a:ext>
              </a:extLst>
            </p:cNvPr>
            <p:cNvCxnSpPr>
              <a:endCxn id="7" idx="2"/>
            </p:cNvCxnSpPr>
            <p:nvPr/>
          </p:nvCxnSpPr>
          <p:spPr>
            <a:xfrm>
              <a:off x="397588" y="3229715"/>
              <a:ext cx="41681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F5AF16DB-53C5-4018-BF71-01D1EB29EB5E}"/>
                </a:ext>
              </a:extLst>
            </p:cNvPr>
            <p:cNvCxnSpPr>
              <a:cxnSpLocks/>
            </p:cNvCxnSpPr>
            <p:nvPr/>
          </p:nvCxnSpPr>
          <p:spPr>
            <a:xfrm>
              <a:off x="397588" y="3368009"/>
              <a:ext cx="589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52DC32DE-503F-4765-9463-B2DF6B4C0AE2}"/>
                </a:ext>
              </a:extLst>
            </p:cNvPr>
            <p:cNvCxnSpPr/>
            <p:nvPr/>
          </p:nvCxnSpPr>
          <p:spPr>
            <a:xfrm>
              <a:off x="6787977" y="3291967"/>
              <a:ext cx="416812" cy="1"/>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e 23">
              <a:extLst>
                <a:ext uri="{FF2B5EF4-FFF2-40B4-BE49-F238E27FC236}">
                  <a16:creationId xmlns:a16="http://schemas.microsoft.com/office/drawing/2014/main" id="{7AF0A418-2C5E-4E17-ADED-6416D2B40027}"/>
                </a:ext>
              </a:extLst>
            </p:cNvPr>
            <p:cNvSpPr/>
            <p:nvPr/>
          </p:nvSpPr>
          <p:spPr>
            <a:xfrm>
              <a:off x="6200092" y="3094205"/>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R2</a:t>
              </a:r>
            </a:p>
          </p:txBody>
        </p:sp>
        <p:cxnSp>
          <p:nvCxnSpPr>
            <p:cNvPr id="25" name="Connettore diritto 24">
              <a:extLst>
                <a:ext uri="{FF2B5EF4-FFF2-40B4-BE49-F238E27FC236}">
                  <a16:creationId xmlns:a16="http://schemas.microsoft.com/office/drawing/2014/main" id="{B36FA4EB-D020-4684-BE0F-5DD1731C928F}"/>
                </a:ext>
              </a:extLst>
            </p:cNvPr>
            <p:cNvCxnSpPr>
              <a:cxnSpLocks/>
              <a:stCxn id="7" idx="5"/>
            </p:cNvCxnSpPr>
            <p:nvPr/>
          </p:nvCxnSpPr>
          <p:spPr>
            <a:xfrm flipV="1">
              <a:off x="1342131" y="3352913"/>
              <a:ext cx="905645" cy="16642"/>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365C939E-721F-45DD-BCC6-FC43F76539F7}"/>
                </a:ext>
              </a:extLst>
            </p:cNvPr>
            <p:cNvCxnSpPr>
              <a:cxnSpLocks/>
            </p:cNvCxnSpPr>
            <p:nvPr/>
          </p:nvCxnSpPr>
          <p:spPr>
            <a:xfrm flipV="1">
              <a:off x="2242617" y="3341976"/>
              <a:ext cx="3065480" cy="3614"/>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Connettore diritto 78">
              <a:extLst>
                <a:ext uri="{FF2B5EF4-FFF2-40B4-BE49-F238E27FC236}">
                  <a16:creationId xmlns:a16="http://schemas.microsoft.com/office/drawing/2014/main" id="{DF1FED15-327E-4022-A9A0-E7CFF929DCDD}"/>
                </a:ext>
              </a:extLst>
            </p:cNvPr>
            <p:cNvCxnSpPr>
              <a:cxnSpLocks/>
            </p:cNvCxnSpPr>
            <p:nvPr/>
          </p:nvCxnSpPr>
          <p:spPr>
            <a:xfrm flipV="1">
              <a:off x="5232016" y="3338780"/>
              <a:ext cx="1170524" cy="3924"/>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AA754B69-38CD-4383-B081-52C190D2FECB}"/>
                </a:ext>
              </a:extLst>
            </p:cNvPr>
            <p:cNvSpPr txBox="1"/>
            <p:nvPr/>
          </p:nvSpPr>
          <p:spPr>
            <a:xfrm>
              <a:off x="1313491" y="2857232"/>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34" name="CasellaDiTesto 33">
              <a:extLst>
                <a:ext uri="{FF2B5EF4-FFF2-40B4-BE49-F238E27FC236}">
                  <a16:creationId xmlns:a16="http://schemas.microsoft.com/office/drawing/2014/main" id="{5B39BBE2-E8E9-4D87-932C-8A15A47712CB}"/>
                </a:ext>
              </a:extLst>
            </p:cNvPr>
            <p:cNvSpPr txBox="1"/>
            <p:nvPr/>
          </p:nvSpPr>
          <p:spPr>
            <a:xfrm>
              <a:off x="1313491" y="3405806"/>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cxnSp>
          <p:nvCxnSpPr>
            <p:cNvPr id="36" name="Connettore diritto 35">
              <a:extLst>
                <a:ext uri="{FF2B5EF4-FFF2-40B4-BE49-F238E27FC236}">
                  <a16:creationId xmlns:a16="http://schemas.microsoft.com/office/drawing/2014/main" id="{BA38F952-5D3B-44CA-917C-FDDFC1C012C0}"/>
                </a:ext>
              </a:extLst>
            </p:cNvPr>
            <p:cNvCxnSpPr>
              <a:cxnSpLocks/>
            </p:cNvCxnSpPr>
            <p:nvPr/>
          </p:nvCxnSpPr>
          <p:spPr>
            <a:xfrm>
              <a:off x="2754381" y="3158583"/>
              <a:ext cx="1876053"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78">
              <a:extLst>
                <a:ext uri="{FF2B5EF4-FFF2-40B4-BE49-F238E27FC236}">
                  <a16:creationId xmlns:a16="http://schemas.microsoft.com/office/drawing/2014/main" id="{85808BD1-ED4F-4862-A1D7-9A2A9413525C}"/>
                </a:ext>
              </a:extLst>
            </p:cNvPr>
            <p:cNvCxnSpPr>
              <a:cxnSpLocks/>
            </p:cNvCxnSpPr>
            <p:nvPr/>
          </p:nvCxnSpPr>
          <p:spPr>
            <a:xfrm>
              <a:off x="1384597" y="3111370"/>
              <a:ext cx="4984758" cy="32141"/>
            </a:xfrm>
            <a:prstGeom prst="line">
              <a:avLst/>
            </a:prstGeom>
            <a:ln w="635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6B796017-6A0F-4867-AE40-92DF6B6C74A1}"/>
                </a:ext>
              </a:extLst>
            </p:cNvPr>
            <p:cNvSpPr txBox="1"/>
            <p:nvPr/>
          </p:nvSpPr>
          <p:spPr>
            <a:xfrm>
              <a:off x="4089586" y="2534829"/>
              <a:ext cx="1198739" cy="276999"/>
            </a:xfrm>
            <a:prstGeom prst="rect">
              <a:avLst/>
            </a:prstGeom>
            <a:noFill/>
          </p:spPr>
          <p:txBody>
            <a:bodyPr wrap="square" rtlCol="0">
              <a:spAutoFit/>
            </a:bodyPr>
            <a:lstStyle>
              <a:defPPr>
                <a:defRPr lang="it-IT"/>
              </a:defPPr>
              <a:lvl1pPr>
                <a:defRPr sz="1000"/>
              </a:lvl1pPr>
            </a:lstStyle>
            <a:p>
              <a:pPr defTabSz="685800"/>
              <a:r>
                <a:rPr lang="en-US" sz="750" dirty="0">
                  <a:solidFill>
                    <a:srgbClr val="000000"/>
                  </a:solidFill>
                  <a:latin typeface="Calibri" panose="020F0502020204030204"/>
                </a:rPr>
                <a:t>BER pre-FEC &gt; x </a:t>
              </a:r>
            </a:p>
          </p:txBody>
        </p:sp>
        <p:cxnSp>
          <p:nvCxnSpPr>
            <p:cNvPr id="39" name="Connettore 2 38">
              <a:extLst>
                <a:ext uri="{FF2B5EF4-FFF2-40B4-BE49-F238E27FC236}">
                  <a16:creationId xmlns:a16="http://schemas.microsoft.com/office/drawing/2014/main" id="{9AE599C2-79E3-4048-8FAD-3546D5FBA4FB}"/>
                </a:ext>
              </a:extLst>
            </p:cNvPr>
            <p:cNvCxnSpPr>
              <a:cxnSpLocks/>
            </p:cNvCxnSpPr>
            <p:nvPr/>
          </p:nvCxnSpPr>
          <p:spPr>
            <a:xfrm>
              <a:off x="4596637" y="2738945"/>
              <a:ext cx="33798" cy="34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asellaDiTesto 39">
              <a:extLst>
                <a:ext uri="{FF2B5EF4-FFF2-40B4-BE49-F238E27FC236}">
                  <a16:creationId xmlns:a16="http://schemas.microsoft.com/office/drawing/2014/main" id="{6325422A-B628-4AA4-9FA9-B2D02E8A5C8E}"/>
                </a:ext>
              </a:extLst>
            </p:cNvPr>
            <p:cNvSpPr txBox="1"/>
            <p:nvPr/>
          </p:nvSpPr>
          <p:spPr>
            <a:xfrm>
              <a:off x="3464883" y="3677535"/>
              <a:ext cx="1198739" cy="276999"/>
            </a:xfrm>
            <a:prstGeom prst="rect">
              <a:avLst/>
            </a:prstGeom>
            <a:noFill/>
          </p:spPr>
          <p:txBody>
            <a:bodyPr wrap="square" rtlCol="0">
              <a:spAutoFit/>
            </a:bodyPr>
            <a:lstStyle>
              <a:defPPr>
                <a:defRPr lang="it-IT"/>
              </a:defPPr>
              <a:lvl1pPr>
                <a:defRPr sz="1000"/>
              </a:lvl1pPr>
            </a:lstStyle>
            <a:p>
              <a:pPr defTabSz="685800"/>
              <a:r>
                <a:rPr lang="en-US" sz="750" dirty="0">
                  <a:solidFill>
                    <a:srgbClr val="000000"/>
                  </a:solidFill>
                  <a:latin typeface="Calibri" panose="020F0502020204030204"/>
                </a:rPr>
                <a:t>BER pre-FEC &lt; x </a:t>
              </a:r>
            </a:p>
          </p:txBody>
        </p:sp>
        <p:cxnSp>
          <p:nvCxnSpPr>
            <p:cNvPr id="41" name="Connettore 2 40">
              <a:extLst>
                <a:ext uri="{FF2B5EF4-FFF2-40B4-BE49-F238E27FC236}">
                  <a16:creationId xmlns:a16="http://schemas.microsoft.com/office/drawing/2014/main" id="{D831A2BA-F054-4E20-9777-18F2D3C7510A}"/>
                </a:ext>
              </a:extLst>
            </p:cNvPr>
            <p:cNvCxnSpPr>
              <a:cxnSpLocks/>
            </p:cNvCxnSpPr>
            <p:nvPr/>
          </p:nvCxnSpPr>
          <p:spPr>
            <a:xfrm flipV="1">
              <a:off x="4335207" y="3432652"/>
              <a:ext cx="318325" cy="29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314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1B00BB-E481-413F-9D4B-1E2BE5C834F9}"/>
              </a:ext>
            </a:extLst>
          </p:cNvPr>
          <p:cNvSpPr>
            <a:spLocks noGrp="1"/>
          </p:cNvSpPr>
          <p:nvPr>
            <p:ph type="title"/>
          </p:nvPr>
        </p:nvSpPr>
        <p:spPr/>
        <p:txBody>
          <a:bodyPr/>
          <a:lstStyle/>
          <a:p>
            <a:r>
              <a:rPr lang="it-IT" dirty="0"/>
              <a:t>ACTN POI Next Steps - Overview</a:t>
            </a:r>
            <a:endParaRPr lang="en-US" dirty="0"/>
          </a:p>
        </p:txBody>
      </p:sp>
      <p:sp>
        <p:nvSpPr>
          <p:cNvPr id="4" name="Footer Placeholder 3">
            <a:extLst>
              <a:ext uri="{FF2B5EF4-FFF2-40B4-BE49-F238E27FC236}">
                <a16:creationId xmlns:a16="http://schemas.microsoft.com/office/drawing/2014/main" id="{F56CC9B8-F85A-4EEB-AAD2-A78DD6DA1A65}"/>
              </a:ext>
            </a:extLst>
          </p:cNvPr>
          <p:cNvSpPr>
            <a:spLocks noGrp="1"/>
          </p:cNvSpPr>
          <p:nvPr>
            <p:ph type="ftr" sz="quarter" idx="11"/>
          </p:nvPr>
        </p:nvSpPr>
        <p:spPr/>
        <p:txBody>
          <a:bodyPr/>
          <a:lstStyle/>
          <a:p>
            <a:r>
              <a:rPr lang="en-US" dirty="0">
                <a:solidFill>
                  <a:srgbClr val="000000"/>
                </a:solidFill>
              </a:rPr>
              <a:t>IETF 116 - TEAS Working Group – March 2023</a:t>
            </a:r>
          </a:p>
        </p:txBody>
      </p:sp>
      <p:sp>
        <p:nvSpPr>
          <p:cNvPr id="5" name="Slide Number Placeholder 4">
            <a:extLst>
              <a:ext uri="{FF2B5EF4-FFF2-40B4-BE49-F238E27FC236}">
                <a16:creationId xmlns:a16="http://schemas.microsoft.com/office/drawing/2014/main" id="{034C701F-9E60-4B89-A741-CF6C825BC097}"/>
              </a:ext>
            </a:extLst>
          </p:cNvPr>
          <p:cNvSpPr>
            <a:spLocks noGrp="1"/>
          </p:cNvSpPr>
          <p:nvPr>
            <p:ph type="sldNum" sz="quarter" idx="12"/>
          </p:nvPr>
        </p:nvSpPr>
        <p:spPr/>
        <p:txBody>
          <a:bodyPr/>
          <a:lstStyle/>
          <a:p>
            <a:pPr>
              <a:defRPr/>
            </a:pPr>
            <a:fld id="{2ACC5BA2-0ECC-4DD3-8EAC-EBBDFCB3A0E6}" type="slidenum">
              <a:rPr lang="en-US" smtClean="0"/>
              <a:pPr>
                <a:defRPr/>
              </a:pPr>
              <a:t>2</a:t>
            </a:fld>
            <a:endParaRPr lang="en-US"/>
          </a:p>
        </p:txBody>
      </p:sp>
      <p:sp>
        <p:nvSpPr>
          <p:cNvPr id="8" name="TextBox 7">
            <a:extLst>
              <a:ext uri="{FF2B5EF4-FFF2-40B4-BE49-F238E27FC236}">
                <a16:creationId xmlns:a16="http://schemas.microsoft.com/office/drawing/2014/main" id="{98266ADD-C1F9-4688-B775-130442B230AC}"/>
              </a:ext>
            </a:extLst>
          </p:cNvPr>
          <p:cNvSpPr txBox="1"/>
          <p:nvPr/>
        </p:nvSpPr>
        <p:spPr>
          <a:xfrm>
            <a:off x="1981200" y="1417638"/>
            <a:ext cx="5476564" cy="923330"/>
          </a:xfrm>
          <a:prstGeom prst="rect">
            <a:avLst/>
          </a:prstGeom>
          <a:noFill/>
          <a:ln>
            <a:solidFill>
              <a:schemeClr val="tx1"/>
            </a:solidFill>
          </a:ln>
        </p:spPr>
        <p:txBody>
          <a:bodyPr wrap="none" rtlCol="0">
            <a:spAutoFit/>
          </a:bodyPr>
          <a:lstStyle/>
          <a:p>
            <a:r>
              <a:rPr lang="it-IT" dirty="0"/>
              <a:t>ACTN POI (step 1)</a:t>
            </a:r>
            <a:endParaRPr lang="en-US" dirty="0"/>
          </a:p>
          <a:p>
            <a:pPr marL="285750" indent="-285750">
              <a:buFontTx/>
              <a:buChar char="-"/>
            </a:pPr>
            <a:r>
              <a:rPr lang="en-US" dirty="0"/>
              <a:t>Inventory, Service and Topology Discovery</a:t>
            </a:r>
          </a:p>
          <a:p>
            <a:pPr marL="285750" indent="-285750">
              <a:buFontTx/>
              <a:buChar char="-"/>
            </a:pPr>
            <a:r>
              <a:rPr lang="en-US" dirty="0"/>
              <a:t>Establishment of L2VPN/L3VPN with TE requirements</a:t>
            </a:r>
          </a:p>
        </p:txBody>
      </p:sp>
      <p:sp>
        <p:nvSpPr>
          <p:cNvPr id="10" name="TextBox 9">
            <a:extLst>
              <a:ext uri="{FF2B5EF4-FFF2-40B4-BE49-F238E27FC236}">
                <a16:creationId xmlns:a16="http://schemas.microsoft.com/office/drawing/2014/main" id="{B7CCA299-A118-4BFD-BCB2-B8F906D77994}"/>
              </a:ext>
            </a:extLst>
          </p:cNvPr>
          <p:cNvSpPr txBox="1"/>
          <p:nvPr/>
        </p:nvSpPr>
        <p:spPr>
          <a:xfrm>
            <a:off x="238570" y="4506348"/>
            <a:ext cx="4333430" cy="923330"/>
          </a:xfrm>
          <a:prstGeom prst="rect">
            <a:avLst/>
          </a:prstGeom>
          <a:noFill/>
          <a:ln>
            <a:solidFill>
              <a:schemeClr val="tx1"/>
            </a:solidFill>
          </a:ln>
        </p:spPr>
        <p:txBody>
          <a:bodyPr wrap="none" rtlCol="0">
            <a:spAutoFit/>
          </a:bodyPr>
          <a:lstStyle/>
          <a:p>
            <a:r>
              <a:rPr lang="it-IT" dirty="0"/>
              <a:t>ACTN POI (step 2a) – service assurance</a:t>
            </a:r>
            <a:endParaRPr lang="en-US" dirty="0"/>
          </a:p>
          <a:p>
            <a:pPr marL="285750" indent="-285750">
              <a:buFontTx/>
              <a:buChar char="-"/>
            </a:pPr>
            <a:r>
              <a:rPr lang="en-US" dirty="0"/>
              <a:t>Optical Network failures and degradation</a:t>
            </a:r>
          </a:p>
          <a:p>
            <a:pPr marL="285750" indent="-285750">
              <a:buFontTx/>
              <a:buChar char="-"/>
            </a:pPr>
            <a:r>
              <a:rPr lang="en-US" dirty="0"/>
              <a:t>IP/Optical Edge failures</a:t>
            </a:r>
          </a:p>
        </p:txBody>
      </p:sp>
      <p:sp>
        <p:nvSpPr>
          <p:cNvPr id="11" name="TextBox 10">
            <a:extLst>
              <a:ext uri="{FF2B5EF4-FFF2-40B4-BE49-F238E27FC236}">
                <a16:creationId xmlns:a16="http://schemas.microsoft.com/office/drawing/2014/main" id="{4CBC231C-82FA-4DBF-B5C0-DF123019532F}"/>
              </a:ext>
            </a:extLst>
          </p:cNvPr>
          <p:cNvSpPr txBox="1"/>
          <p:nvPr/>
        </p:nvSpPr>
        <p:spPr>
          <a:xfrm>
            <a:off x="5029200" y="4506348"/>
            <a:ext cx="3981539" cy="923330"/>
          </a:xfrm>
          <a:prstGeom prst="rect">
            <a:avLst/>
          </a:prstGeom>
          <a:noFill/>
          <a:ln>
            <a:solidFill>
              <a:schemeClr val="tx1"/>
            </a:solidFill>
          </a:ln>
        </p:spPr>
        <p:txBody>
          <a:bodyPr wrap="none" rtlCol="0">
            <a:spAutoFit/>
          </a:bodyPr>
          <a:lstStyle/>
          <a:p>
            <a:r>
              <a:rPr lang="it-IT" dirty="0"/>
              <a:t>ACTN POI (step 2b) – pluggable</a:t>
            </a:r>
            <a:endParaRPr lang="en-US" dirty="0"/>
          </a:p>
          <a:p>
            <a:pPr marL="285750" indent="-285750">
              <a:buFontTx/>
              <a:buChar char="-"/>
            </a:pPr>
            <a:r>
              <a:rPr lang="it-IT" dirty="0"/>
              <a:t>Pluggable WDM interfaces on routers</a:t>
            </a:r>
          </a:p>
          <a:p>
            <a:pPr marL="285750" indent="-285750">
              <a:buFontTx/>
              <a:buChar char="-"/>
            </a:pPr>
            <a:r>
              <a:rPr lang="it-IT" dirty="0"/>
              <a:t>Same scenarios as in step 1</a:t>
            </a:r>
            <a:endParaRPr lang="en-US" dirty="0"/>
          </a:p>
        </p:txBody>
      </p:sp>
      <p:cxnSp>
        <p:nvCxnSpPr>
          <p:cNvPr id="13" name="Straight Arrow Connector 12">
            <a:extLst>
              <a:ext uri="{FF2B5EF4-FFF2-40B4-BE49-F238E27FC236}">
                <a16:creationId xmlns:a16="http://schemas.microsoft.com/office/drawing/2014/main" id="{94F4B6F9-280B-43A2-B0C8-7CCF4352F4F0}"/>
              </a:ext>
            </a:extLst>
          </p:cNvPr>
          <p:cNvCxnSpPr>
            <a:stCxn id="8" idx="2"/>
            <a:endCxn id="10" idx="0"/>
          </p:cNvCxnSpPr>
          <p:nvPr/>
        </p:nvCxnSpPr>
        <p:spPr>
          <a:xfrm flipH="1">
            <a:off x="2405285" y="2340968"/>
            <a:ext cx="2314197" cy="2165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2178E62-54AA-4CAA-A3AB-ADC754374EA2}"/>
              </a:ext>
            </a:extLst>
          </p:cNvPr>
          <p:cNvCxnSpPr>
            <a:stCxn id="8" idx="2"/>
            <a:endCxn id="11" idx="0"/>
          </p:cNvCxnSpPr>
          <p:nvPr/>
        </p:nvCxnSpPr>
        <p:spPr>
          <a:xfrm>
            <a:off x="4719482" y="2340968"/>
            <a:ext cx="2300488" cy="2165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4BD2900-BF49-485B-8A26-ED159F28DADC}"/>
              </a:ext>
            </a:extLst>
          </p:cNvPr>
          <p:cNvSpPr txBox="1"/>
          <p:nvPr/>
        </p:nvSpPr>
        <p:spPr>
          <a:xfrm>
            <a:off x="1676400" y="5487781"/>
            <a:ext cx="1046890" cy="369332"/>
          </a:xfrm>
          <a:prstGeom prst="rect">
            <a:avLst/>
          </a:prstGeom>
          <a:noFill/>
        </p:spPr>
        <p:txBody>
          <a:bodyPr wrap="none" rtlCol="0">
            <a:spAutoFit/>
          </a:bodyPr>
          <a:lstStyle/>
          <a:p>
            <a:r>
              <a:rPr lang="it-IT" dirty="0"/>
              <a:t>TEAS WG</a:t>
            </a:r>
            <a:endParaRPr lang="en-US" dirty="0"/>
          </a:p>
        </p:txBody>
      </p:sp>
      <p:sp>
        <p:nvSpPr>
          <p:cNvPr id="17" name="TextBox 16">
            <a:extLst>
              <a:ext uri="{FF2B5EF4-FFF2-40B4-BE49-F238E27FC236}">
                <a16:creationId xmlns:a16="http://schemas.microsoft.com/office/drawing/2014/main" id="{920375EB-CBA1-4AF2-AD4B-C4908C6ED2D0}"/>
              </a:ext>
            </a:extLst>
          </p:cNvPr>
          <p:cNvSpPr txBox="1"/>
          <p:nvPr/>
        </p:nvSpPr>
        <p:spPr>
          <a:xfrm>
            <a:off x="6553200" y="5487781"/>
            <a:ext cx="1281826" cy="369332"/>
          </a:xfrm>
          <a:prstGeom prst="rect">
            <a:avLst/>
          </a:prstGeom>
          <a:noFill/>
        </p:spPr>
        <p:txBody>
          <a:bodyPr wrap="none" rtlCol="0">
            <a:spAutoFit/>
          </a:bodyPr>
          <a:lstStyle/>
          <a:p>
            <a:r>
              <a:rPr lang="it-IT" dirty="0"/>
              <a:t>CCAMP WG</a:t>
            </a:r>
            <a:endParaRPr lang="en-US" dirty="0"/>
          </a:p>
        </p:txBody>
      </p:sp>
    </p:spTree>
    <p:extLst>
      <p:ext uri="{BB962C8B-B14F-4D97-AF65-F5344CB8AC3E}">
        <p14:creationId xmlns:p14="http://schemas.microsoft.com/office/powerpoint/2010/main" val="322582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F43B-FEAB-4828-9A11-2EF36CF02727}"/>
              </a:ext>
            </a:extLst>
          </p:cNvPr>
          <p:cNvSpPr>
            <a:spLocks noGrp="1"/>
          </p:cNvSpPr>
          <p:nvPr>
            <p:ph type="title"/>
          </p:nvPr>
        </p:nvSpPr>
        <p:spPr/>
        <p:txBody>
          <a:bodyPr/>
          <a:lstStyle/>
          <a:p>
            <a:r>
              <a:rPr lang="it-IT" dirty="0"/>
              <a:t>ACTN POI Next Steps - Motivation</a:t>
            </a:r>
            <a:endParaRPr lang="en-US" dirty="0"/>
          </a:p>
        </p:txBody>
      </p:sp>
      <p:sp>
        <p:nvSpPr>
          <p:cNvPr id="5" name="Content Placeholder 4">
            <a:extLst>
              <a:ext uri="{FF2B5EF4-FFF2-40B4-BE49-F238E27FC236}">
                <a16:creationId xmlns:a16="http://schemas.microsoft.com/office/drawing/2014/main" id="{62ACF670-1B62-4001-9CBB-3D1B1FEF9584}"/>
              </a:ext>
            </a:extLst>
          </p:cNvPr>
          <p:cNvSpPr>
            <a:spLocks noGrp="1"/>
          </p:cNvSpPr>
          <p:nvPr>
            <p:ph idx="1"/>
          </p:nvPr>
        </p:nvSpPr>
        <p:spPr/>
        <p:txBody>
          <a:bodyPr>
            <a:normAutofit fontScale="92500" lnSpcReduction="10000"/>
          </a:bodyPr>
          <a:lstStyle/>
          <a:p>
            <a:r>
              <a:rPr lang="it-IT" dirty="0"/>
              <a:t>Interest from operators to analyse applicability of ACTN to additional POI capabilities/architectures</a:t>
            </a:r>
          </a:p>
          <a:p>
            <a:pPr lvl="1"/>
            <a:r>
              <a:rPr lang="it-IT" dirty="0"/>
              <a:t>Service assurance</a:t>
            </a:r>
          </a:p>
          <a:p>
            <a:pPr lvl="1"/>
            <a:r>
              <a:rPr lang="it-IT" dirty="0"/>
              <a:t>Pluggable WDM interfaces on the routers</a:t>
            </a:r>
          </a:p>
          <a:p>
            <a:r>
              <a:rPr lang="it-IT" dirty="0"/>
              <a:t>Why new drafts?</a:t>
            </a:r>
          </a:p>
          <a:p>
            <a:pPr lvl="1"/>
            <a:r>
              <a:rPr lang="it-IT" dirty="0"/>
              <a:t>Not to overweight the current draft</a:t>
            </a:r>
          </a:p>
          <a:p>
            <a:pPr lvl="1"/>
            <a:r>
              <a:rPr lang="it-IT" dirty="0"/>
              <a:t>Difference level of maturity of the content</a:t>
            </a:r>
          </a:p>
          <a:p>
            <a:r>
              <a:rPr lang="it-IT" dirty="0"/>
              <a:t>Why different WGs?</a:t>
            </a:r>
          </a:p>
          <a:p>
            <a:pPr lvl="1"/>
            <a:r>
              <a:rPr lang="it-IT" dirty="0"/>
              <a:t>POI service assurance impacts both IP and Optical technologies </a:t>
            </a:r>
            <a:r>
              <a:rPr lang="it-IT" dirty="0">
                <a:sym typeface="Wingdings" panose="05000000000000000000" pitchFamily="2" charset="2"/>
              </a:rPr>
              <a:t> TEAS WG scope</a:t>
            </a:r>
          </a:p>
          <a:p>
            <a:pPr lvl="1"/>
            <a:r>
              <a:rPr lang="it-IT" dirty="0">
                <a:sym typeface="Wingdings" panose="05000000000000000000" pitchFamily="2" charset="2"/>
              </a:rPr>
              <a:t>Pluggable impacts O-PNC and P-PNC for optical tunnel setup  CCAMP WG scope</a:t>
            </a:r>
          </a:p>
          <a:p>
            <a:r>
              <a:rPr lang="it-IT" dirty="0">
                <a:sym typeface="Wingdings" panose="05000000000000000000" pitchFamily="2" charset="2"/>
              </a:rPr>
              <a:t>Keep CCAMP, TEAS and OPSAWG updated</a:t>
            </a:r>
            <a:endParaRPr lang="en-US" dirty="0"/>
          </a:p>
        </p:txBody>
      </p:sp>
      <p:sp>
        <p:nvSpPr>
          <p:cNvPr id="3" name="Footer Placeholder 2">
            <a:extLst>
              <a:ext uri="{FF2B5EF4-FFF2-40B4-BE49-F238E27FC236}">
                <a16:creationId xmlns:a16="http://schemas.microsoft.com/office/drawing/2014/main" id="{8E7275AC-60A7-4C64-B800-9CF151EFAC89}"/>
              </a:ext>
            </a:extLst>
          </p:cNvPr>
          <p:cNvSpPr>
            <a:spLocks noGrp="1"/>
          </p:cNvSpPr>
          <p:nvPr>
            <p:ph type="ftr" sz="quarter" idx="11"/>
          </p:nvPr>
        </p:nvSpPr>
        <p:spPr/>
        <p:txBody>
          <a:bodyPr/>
          <a:lstStyle/>
          <a:p>
            <a:r>
              <a:rPr lang="en-US" dirty="0">
                <a:solidFill>
                  <a:srgbClr val="000000"/>
                </a:solidFill>
              </a:rPr>
              <a:t>IETF 116 - TEAS Working Group – March 2023</a:t>
            </a:r>
          </a:p>
        </p:txBody>
      </p:sp>
      <p:sp>
        <p:nvSpPr>
          <p:cNvPr id="4" name="Slide Number Placeholder 3">
            <a:extLst>
              <a:ext uri="{FF2B5EF4-FFF2-40B4-BE49-F238E27FC236}">
                <a16:creationId xmlns:a16="http://schemas.microsoft.com/office/drawing/2014/main" id="{1834F8C4-072F-493A-9B65-A3A8362056CA}"/>
              </a:ext>
            </a:extLst>
          </p:cNvPr>
          <p:cNvSpPr>
            <a:spLocks noGrp="1"/>
          </p:cNvSpPr>
          <p:nvPr>
            <p:ph type="sldNum" sz="quarter" idx="12"/>
          </p:nvPr>
        </p:nvSpPr>
        <p:spPr/>
        <p:txBody>
          <a:bodyPr/>
          <a:lstStyle/>
          <a:p>
            <a:pPr>
              <a:defRPr/>
            </a:pPr>
            <a:fld id="{FE888F19-8948-4F0E-9DDE-B3231E4D21E6}" type="slidenum">
              <a:rPr lang="en-US" smtClean="0"/>
              <a:pPr>
                <a:defRPr/>
              </a:pPr>
              <a:t>3</a:t>
            </a:fld>
            <a:endParaRPr lang="en-US"/>
          </a:p>
        </p:txBody>
      </p:sp>
    </p:spTree>
    <p:extLst>
      <p:ext uri="{BB962C8B-B14F-4D97-AF65-F5344CB8AC3E}">
        <p14:creationId xmlns:p14="http://schemas.microsoft.com/office/powerpoint/2010/main" val="18831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9295" y="228634"/>
            <a:ext cx="7126212" cy="531142"/>
          </a:xfrm>
          <a:prstGeom prst="rect">
            <a:avLst/>
          </a:prstGeom>
        </p:spPr>
        <p:txBody>
          <a:bodyPr vert="horz" wrap="square" lIns="0" tIns="10258" rIns="0" bIns="0" rtlCol="0" anchor="ctr">
            <a:spAutoFit/>
          </a:bodyPr>
          <a:lstStyle/>
          <a:p>
            <a:pPr marL="9769">
              <a:spcBef>
                <a:spcPts val="81"/>
              </a:spcBef>
            </a:pPr>
            <a:r>
              <a:rPr lang="en-GB" dirty="0"/>
              <a:t>ACTN POI Service Assurance - Use Cases</a:t>
            </a:r>
            <a:endParaRPr dirty="0"/>
          </a:p>
        </p:txBody>
      </p:sp>
      <p:sp>
        <p:nvSpPr>
          <p:cNvPr id="3" name="object 3"/>
          <p:cNvSpPr txBox="1">
            <a:spLocks noGrp="1"/>
          </p:cNvSpPr>
          <p:nvPr>
            <p:ph type="body" idx="1"/>
          </p:nvPr>
        </p:nvSpPr>
        <p:spPr>
          <a:xfrm>
            <a:off x="369216" y="882270"/>
            <a:ext cx="7389445" cy="1992696"/>
          </a:xfrm>
          <a:prstGeom prst="rect">
            <a:avLst/>
          </a:prstGeom>
        </p:spPr>
        <p:txBody>
          <a:bodyPr vert="horz" wrap="square" lIns="0" tIns="10258" rIns="0" bIns="0" rtlCol="0">
            <a:spAutoFit/>
          </a:bodyPr>
          <a:lstStyle/>
          <a:p>
            <a:pPr marL="322859" lvl="1" indent="0">
              <a:spcBef>
                <a:spcPts val="296"/>
              </a:spcBef>
              <a:buNone/>
              <a:tabLst>
                <a:tab pos="587596" algn="l"/>
                <a:tab pos="588084" algn="l"/>
              </a:tabLst>
            </a:pPr>
            <a:r>
              <a:rPr lang="en-GB" sz="1616" dirty="0">
                <a:latin typeface="Arial"/>
                <a:cs typeface="Arial"/>
              </a:rPr>
              <a:t>	1. </a:t>
            </a:r>
            <a:r>
              <a:rPr lang="en-US" sz="1616" dirty="0">
                <a:latin typeface="Arial"/>
                <a:cs typeface="Arial"/>
              </a:rPr>
              <a:t>Optical Network failures and degradation</a:t>
            </a:r>
            <a:endParaRPr lang="en-GB" sz="1616" dirty="0">
              <a:latin typeface="Arial"/>
              <a:cs typeface="Arial"/>
            </a:endParaRPr>
          </a:p>
          <a:p>
            <a:pPr marL="1203032" lvl="3" indent="-220776">
              <a:spcBef>
                <a:spcPts val="296"/>
              </a:spcBef>
              <a:buFontTx/>
              <a:buChar char="•"/>
              <a:tabLst>
                <a:tab pos="587596" algn="l"/>
                <a:tab pos="588084" algn="l"/>
              </a:tabLst>
            </a:pPr>
            <a:r>
              <a:rPr lang="en-GB" sz="1100" dirty="0">
                <a:latin typeface="Arial"/>
                <a:cs typeface="Arial"/>
              </a:rPr>
              <a:t>Fault Detection</a:t>
            </a:r>
          </a:p>
          <a:p>
            <a:pPr marL="1203032" lvl="3" indent="-220776">
              <a:spcBef>
                <a:spcPts val="296"/>
              </a:spcBef>
              <a:buFontTx/>
              <a:buChar char="•"/>
              <a:tabLst>
                <a:tab pos="587596" algn="l"/>
                <a:tab pos="588084" algn="l"/>
              </a:tabLst>
            </a:pPr>
            <a:r>
              <a:rPr lang="en-GB" sz="1100" dirty="0">
                <a:latin typeface="Arial"/>
                <a:cs typeface="Arial"/>
              </a:rPr>
              <a:t>Performance Monitoring</a:t>
            </a:r>
          </a:p>
          <a:p>
            <a:pPr marL="1203032" lvl="3" indent="-220776">
              <a:spcBef>
                <a:spcPts val="296"/>
              </a:spcBef>
              <a:buFontTx/>
              <a:buChar char="•"/>
              <a:tabLst>
                <a:tab pos="587596" algn="l"/>
                <a:tab pos="588084" algn="l"/>
              </a:tabLst>
            </a:pPr>
            <a:r>
              <a:rPr lang="en-GB" sz="1100" dirty="0">
                <a:latin typeface="Arial"/>
                <a:cs typeface="Arial"/>
              </a:rPr>
              <a:t>Protection Switching</a:t>
            </a:r>
          </a:p>
          <a:p>
            <a:pPr marL="1203032" lvl="3" indent="-220776">
              <a:spcBef>
                <a:spcPts val="296"/>
              </a:spcBef>
              <a:buFontTx/>
              <a:buChar char="•"/>
              <a:tabLst>
                <a:tab pos="587596" algn="l"/>
                <a:tab pos="588084" algn="l"/>
              </a:tabLst>
            </a:pPr>
            <a:r>
              <a:rPr lang="en-GB" sz="1100" dirty="0">
                <a:latin typeface="Arial"/>
                <a:cs typeface="Arial"/>
              </a:rPr>
              <a:t>Maintenance</a:t>
            </a:r>
          </a:p>
          <a:p>
            <a:pPr marL="322859" lvl="1" indent="0">
              <a:spcBef>
                <a:spcPts val="296"/>
              </a:spcBef>
              <a:buNone/>
              <a:tabLst>
                <a:tab pos="587596" algn="l"/>
                <a:tab pos="588084" algn="l"/>
              </a:tabLst>
            </a:pPr>
            <a:r>
              <a:rPr lang="en-GB" sz="1616" dirty="0">
                <a:latin typeface="Arial"/>
                <a:cs typeface="Arial"/>
              </a:rPr>
              <a:t>	2. IP/Optical Edge failures (router port or router node failures)</a:t>
            </a:r>
          </a:p>
          <a:p>
            <a:pPr marL="1203032" lvl="3" indent="-220776">
              <a:spcBef>
                <a:spcPts val="296"/>
              </a:spcBef>
              <a:buFontTx/>
              <a:buChar char="•"/>
              <a:tabLst>
                <a:tab pos="587596" algn="l"/>
                <a:tab pos="588084" algn="l"/>
              </a:tabLst>
            </a:pPr>
            <a:r>
              <a:rPr lang="en-GB" sz="1100" dirty="0">
                <a:latin typeface="Arial"/>
                <a:cs typeface="Arial"/>
              </a:rPr>
              <a:t>Fault detection</a:t>
            </a:r>
          </a:p>
          <a:p>
            <a:pPr marL="1203032" lvl="3" indent="-220776">
              <a:spcBef>
                <a:spcPts val="296"/>
              </a:spcBef>
              <a:buFontTx/>
              <a:buChar char="•"/>
              <a:tabLst>
                <a:tab pos="587596" algn="l"/>
                <a:tab pos="588084" algn="l"/>
              </a:tabLst>
            </a:pPr>
            <a:r>
              <a:rPr lang="en-GB" sz="1100" dirty="0">
                <a:latin typeface="Arial"/>
                <a:cs typeface="Arial"/>
              </a:rPr>
              <a:t>Protection switching</a:t>
            </a:r>
          </a:p>
          <a:p>
            <a:pPr marL="587596" lvl="1" indent="-220776">
              <a:spcBef>
                <a:spcPts val="296"/>
              </a:spcBef>
              <a:buChar char="•"/>
              <a:tabLst>
                <a:tab pos="587596" algn="l"/>
                <a:tab pos="588084" algn="l"/>
              </a:tabLst>
            </a:pPr>
            <a:endParaRPr sz="1050" dirty="0">
              <a:latin typeface="Arial"/>
              <a:cs typeface="Arial"/>
            </a:endParaRPr>
          </a:p>
        </p:txBody>
      </p:sp>
      <p:grpSp>
        <p:nvGrpSpPr>
          <p:cNvPr id="4" name="Group 3">
            <a:extLst>
              <a:ext uri="{FF2B5EF4-FFF2-40B4-BE49-F238E27FC236}">
                <a16:creationId xmlns:a16="http://schemas.microsoft.com/office/drawing/2014/main" id="{90FAF0A8-935F-4FBF-9662-014CA7368FF9}"/>
              </a:ext>
            </a:extLst>
          </p:cNvPr>
          <p:cNvGrpSpPr/>
          <p:nvPr/>
        </p:nvGrpSpPr>
        <p:grpSpPr>
          <a:xfrm>
            <a:off x="1243989" y="3225906"/>
            <a:ext cx="6848034" cy="3048000"/>
            <a:chOff x="1243989" y="3225906"/>
            <a:chExt cx="6848034" cy="3048000"/>
          </a:xfrm>
        </p:grpSpPr>
        <p:cxnSp>
          <p:nvCxnSpPr>
            <p:cNvPr id="8" name="Straight Connector 7">
              <a:extLst>
                <a:ext uri="{FF2B5EF4-FFF2-40B4-BE49-F238E27FC236}">
                  <a16:creationId xmlns:a16="http://schemas.microsoft.com/office/drawing/2014/main" id="{1AF71DFF-B893-4932-9A6E-814E72193D8B}"/>
                </a:ext>
              </a:extLst>
            </p:cNvPr>
            <p:cNvCxnSpPr>
              <a:cxnSpLocks/>
            </p:cNvCxnSpPr>
            <p:nvPr/>
          </p:nvCxnSpPr>
          <p:spPr>
            <a:xfrm>
              <a:off x="6714891" y="4372120"/>
              <a:ext cx="0" cy="651321"/>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103F79C-646F-4C18-ADB1-7511833B22B1}"/>
                </a:ext>
              </a:extLst>
            </p:cNvPr>
            <p:cNvCxnSpPr>
              <a:cxnSpLocks/>
            </p:cNvCxnSpPr>
            <p:nvPr/>
          </p:nvCxnSpPr>
          <p:spPr>
            <a:xfrm>
              <a:off x="2584815" y="4372120"/>
              <a:ext cx="0" cy="651321"/>
            </a:xfrm>
            <a:prstGeom prst="line">
              <a:avLst/>
            </a:prstGeom>
            <a:ln w="28575"/>
          </p:spPr>
          <p:style>
            <a:lnRef idx="1">
              <a:schemeClr val="dk1"/>
            </a:lnRef>
            <a:fillRef idx="0">
              <a:schemeClr val="dk1"/>
            </a:fillRef>
            <a:effectRef idx="0">
              <a:schemeClr val="dk1"/>
            </a:effectRef>
            <a:fontRef idx="minor">
              <a:schemeClr val="tx1"/>
            </a:fontRef>
          </p:style>
        </p:cxnSp>
        <p:sp>
          <p:nvSpPr>
            <p:cNvPr id="10" name="object 3">
              <a:extLst>
                <a:ext uri="{FF2B5EF4-FFF2-40B4-BE49-F238E27FC236}">
                  <a16:creationId xmlns:a16="http://schemas.microsoft.com/office/drawing/2014/main" id="{781E1562-2BF6-41FF-9A5A-59E02F9B796A}"/>
                </a:ext>
              </a:extLst>
            </p:cNvPr>
            <p:cNvSpPr/>
            <p:nvPr/>
          </p:nvSpPr>
          <p:spPr>
            <a:xfrm>
              <a:off x="3211917" y="3242422"/>
              <a:ext cx="3002350" cy="321110"/>
            </a:xfrm>
            <a:prstGeom prst="rect">
              <a:avLst/>
            </a:prstGeom>
            <a:blipFill>
              <a:blip r:embed="rId3" cstate="print"/>
              <a:stretch>
                <a:fillRect/>
              </a:stretch>
            </a:blipFill>
          </p:spPr>
          <p:txBody>
            <a:bodyPr wrap="square" lIns="0" tIns="0" rIns="0" bIns="0" rtlCol="0"/>
            <a:lstStyle/>
            <a:p>
              <a:endParaRPr sz="1385"/>
            </a:p>
          </p:txBody>
        </p:sp>
        <p:grpSp>
          <p:nvGrpSpPr>
            <p:cNvPr id="11" name="Group 10">
              <a:extLst>
                <a:ext uri="{FF2B5EF4-FFF2-40B4-BE49-F238E27FC236}">
                  <a16:creationId xmlns:a16="http://schemas.microsoft.com/office/drawing/2014/main" id="{24D3E54F-0639-44CA-8AA1-14E62713AE20}"/>
                </a:ext>
              </a:extLst>
            </p:cNvPr>
            <p:cNvGrpSpPr/>
            <p:nvPr/>
          </p:nvGrpSpPr>
          <p:grpSpPr>
            <a:xfrm>
              <a:off x="1743012" y="4910590"/>
              <a:ext cx="2184706" cy="491572"/>
              <a:chOff x="1148956" y="4121900"/>
              <a:chExt cx="3499878" cy="639329"/>
            </a:xfrm>
          </p:grpSpPr>
          <p:sp>
            <p:nvSpPr>
              <p:cNvPr id="66" name="object 26">
                <a:extLst>
                  <a:ext uri="{FF2B5EF4-FFF2-40B4-BE49-F238E27FC236}">
                    <a16:creationId xmlns:a16="http://schemas.microsoft.com/office/drawing/2014/main" id="{D1E8DA0A-C239-42FF-A5C6-13309F132646}"/>
                  </a:ext>
                </a:extLst>
              </p:cNvPr>
              <p:cNvSpPr/>
              <p:nvPr/>
            </p:nvSpPr>
            <p:spPr>
              <a:xfrm>
                <a:off x="1148956" y="4121900"/>
                <a:ext cx="3499878" cy="639329"/>
              </a:xfrm>
              <a:prstGeom prst="rect">
                <a:avLst/>
              </a:prstGeom>
              <a:blipFill>
                <a:blip r:embed="rId4" cstate="print"/>
                <a:stretch>
                  <a:fillRect/>
                </a:stretch>
              </a:blipFill>
            </p:spPr>
            <p:txBody>
              <a:bodyPr wrap="square" lIns="0" tIns="0" rIns="0" bIns="0" rtlCol="0"/>
              <a:lstStyle/>
              <a:p>
                <a:endParaRPr sz="1385"/>
              </a:p>
            </p:txBody>
          </p:sp>
          <p:sp>
            <p:nvSpPr>
              <p:cNvPr id="67" name="object 27">
                <a:extLst>
                  <a:ext uri="{FF2B5EF4-FFF2-40B4-BE49-F238E27FC236}">
                    <a16:creationId xmlns:a16="http://schemas.microsoft.com/office/drawing/2014/main" id="{3408DFBE-EDA6-4715-B3AC-337E1D8F45DF}"/>
                  </a:ext>
                </a:extLst>
              </p:cNvPr>
              <p:cNvSpPr/>
              <p:nvPr/>
            </p:nvSpPr>
            <p:spPr>
              <a:xfrm>
                <a:off x="1167739" y="4140476"/>
                <a:ext cx="3461833" cy="602046"/>
              </a:xfrm>
              <a:prstGeom prst="rect">
                <a:avLst/>
              </a:prstGeom>
              <a:blipFill>
                <a:blip r:embed="rId5" cstate="print"/>
                <a:stretch>
                  <a:fillRect/>
                </a:stretch>
              </a:blipFill>
            </p:spPr>
            <p:txBody>
              <a:bodyPr wrap="square" lIns="0" tIns="0" rIns="0" bIns="0" rtlCol="0"/>
              <a:lstStyle/>
              <a:p>
                <a:endParaRPr sz="1385" dirty="0"/>
              </a:p>
            </p:txBody>
          </p:sp>
          <p:sp>
            <p:nvSpPr>
              <p:cNvPr id="68" name="object 28">
                <a:extLst>
                  <a:ext uri="{FF2B5EF4-FFF2-40B4-BE49-F238E27FC236}">
                    <a16:creationId xmlns:a16="http://schemas.microsoft.com/office/drawing/2014/main" id="{53CA8EAF-1A02-4E87-88E1-56ACB6DBD622}"/>
                  </a:ext>
                </a:extLst>
              </p:cNvPr>
              <p:cNvSpPr/>
              <p:nvPr/>
            </p:nvSpPr>
            <p:spPr>
              <a:xfrm>
                <a:off x="1167739" y="4140476"/>
                <a:ext cx="3462020" cy="602615"/>
              </a:xfrm>
              <a:custGeom>
                <a:avLst/>
                <a:gdLst/>
                <a:ahLst/>
                <a:cxnLst/>
                <a:rect l="l" t="t" r="r" b="b"/>
                <a:pathLst>
                  <a:path w="3462020" h="602614">
                    <a:moveTo>
                      <a:pt x="1075969" y="568937"/>
                    </a:moveTo>
                    <a:lnTo>
                      <a:pt x="1039327" y="569450"/>
                    </a:lnTo>
                    <a:lnTo>
                      <a:pt x="995720" y="570817"/>
                    </a:lnTo>
                    <a:lnTo>
                      <a:pt x="946558" y="572778"/>
                    </a:lnTo>
                    <a:lnTo>
                      <a:pt x="893251" y="575074"/>
                    </a:lnTo>
                    <a:lnTo>
                      <a:pt x="837209" y="577446"/>
                    </a:lnTo>
                    <a:lnTo>
                      <a:pt x="779840" y="579636"/>
                    </a:lnTo>
                    <a:lnTo>
                      <a:pt x="722556" y="581383"/>
                    </a:lnTo>
                    <a:lnTo>
                      <a:pt x="666765" y="582430"/>
                    </a:lnTo>
                    <a:lnTo>
                      <a:pt x="613877" y="582516"/>
                    </a:lnTo>
                    <a:lnTo>
                      <a:pt x="565302" y="581383"/>
                    </a:lnTo>
                    <a:lnTo>
                      <a:pt x="507642" y="578612"/>
                    </a:lnTo>
                    <a:lnTo>
                      <a:pt x="450188" y="574954"/>
                    </a:lnTo>
                    <a:lnTo>
                      <a:pt x="393776" y="570391"/>
                    </a:lnTo>
                    <a:lnTo>
                      <a:pt x="339242" y="564905"/>
                    </a:lnTo>
                    <a:lnTo>
                      <a:pt x="287422" y="558478"/>
                    </a:lnTo>
                    <a:lnTo>
                      <a:pt x="239154" y="551094"/>
                    </a:lnTo>
                    <a:lnTo>
                      <a:pt x="195273" y="542732"/>
                    </a:lnTo>
                    <a:lnTo>
                      <a:pt x="156616" y="533377"/>
                    </a:lnTo>
                    <a:lnTo>
                      <a:pt x="92407" y="510061"/>
                    </a:lnTo>
                    <a:lnTo>
                      <a:pt x="43837" y="481910"/>
                    </a:lnTo>
                    <a:lnTo>
                      <a:pt x="12501" y="452474"/>
                    </a:lnTo>
                    <a:lnTo>
                      <a:pt x="0" y="425300"/>
                    </a:lnTo>
                    <a:lnTo>
                      <a:pt x="11121" y="399968"/>
                    </a:lnTo>
                    <a:lnTo>
                      <a:pt x="42997" y="375230"/>
                    </a:lnTo>
                    <a:lnTo>
                      <a:pt x="85733" y="353113"/>
                    </a:lnTo>
                    <a:lnTo>
                      <a:pt x="129438" y="335638"/>
                    </a:lnTo>
                    <a:lnTo>
                      <a:pt x="177047" y="324006"/>
                    </a:lnTo>
                    <a:lnTo>
                      <a:pt x="231990" y="316779"/>
                    </a:lnTo>
                    <a:lnTo>
                      <a:pt x="285029" y="312028"/>
                    </a:lnTo>
                    <a:lnTo>
                      <a:pt x="326923" y="307825"/>
                    </a:lnTo>
                    <a:lnTo>
                      <a:pt x="354883" y="304156"/>
                    </a:lnTo>
                    <a:lnTo>
                      <a:pt x="374580" y="301809"/>
                    </a:lnTo>
                    <a:lnTo>
                      <a:pt x="389181" y="299771"/>
                    </a:lnTo>
                    <a:lnTo>
                      <a:pt x="422173" y="278488"/>
                    </a:lnTo>
                    <a:lnTo>
                      <a:pt x="418409" y="270807"/>
                    </a:lnTo>
                    <a:lnTo>
                      <a:pt x="409870" y="262089"/>
                    </a:lnTo>
                    <a:lnTo>
                      <a:pt x="400688" y="252681"/>
                    </a:lnTo>
                    <a:lnTo>
                      <a:pt x="394995" y="242928"/>
                    </a:lnTo>
                    <a:lnTo>
                      <a:pt x="390673" y="232792"/>
                    </a:lnTo>
                    <a:lnTo>
                      <a:pt x="386041" y="222322"/>
                    </a:lnTo>
                    <a:lnTo>
                      <a:pt x="415698" y="190314"/>
                    </a:lnTo>
                    <a:lnTo>
                      <a:pt x="482631" y="168605"/>
                    </a:lnTo>
                    <a:lnTo>
                      <a:pt x="524408" y="159489"/>
                    </a:lnTo>
                    <a:lnTo>
                      <a:pt x="573424" y="151762"/>
                    </a:lnTo>
                    <a:lnTo>
                      <a:pt x="630405" y="145011"/>
                    </a:lnTo>
                    <a:lnTo>
                      <a:pt x="690554" y="139308"/>
                    </a:lnTo>
                    <a:lnTo>
                      <a:pt x="749071" y="134724"/>
                    </a:lnTo>
                    <a:lnTo>
                      <a:pt x="808144" y="131531"/>
                    </a:lnTo>
                    <a:lnTo>
                      <a:pt x="869134" y="129660"/>
                    </a:lnTo>
                    <a:lnTo>
                      <a:pt x="926289" y="128384"/>
                    </a:lnTo>
                    <a:lnTo>
                      <a:pt x="973861" y="126977"/>
                    </a:lnTo>
                    <a:lnTo>
                      <a:pt x="1035599" y="124580"/>
                    </a:lnTo>
                    <a:lnTo>
                      <a:pt x="1076147" y="113194"/>
                    </a:lnTo>
                    <a:lnTo>
                      <a:pt x="1076032" y="105228"/>
                    </a:lnTo>
                    <a:lnTo>
                      <a:pt x="1075917" y="96549"/>
                    </a:lnTo>
                    <a:lnTo>
                      <a:pt x="1121562" y="72018"/>
                    </a:lnTo>
                    <a:lnTo>
                      <a:pt x="1178204" y="57381"/>
                    </a:lnTo>
                    <a:lnTo>
                      <a:pt x="1247927" y="47983"/>
                    </a:lnTo>
                    <a:lnTo>
                      <a:pt x="1287289" y="44630"/>
                    </a:lnTo>
                    <a:lnTo>
                      <a:pt x="1327937" y="42014"/>
                    </a:lnTo>
                    <a:lnTo>
                      <a:pt x="1373441" y="40179"/>
                    </a:lnTo>
                    <a:lnTo>
                      <a:pt x="1423743" y="39236"/>
                    </a:lnTo>
                    <a:lnTo>
                      <a:pt x="1472116" y="38889"/>
                    </a:lnTo>
                    <a:lnTo>
                      <a:pt x="1511833" y="38839"/>
                    </a:lnTo>
                    <a:lnTo>
                      <a:pt x="1539846" y="39442"/>
                    </a:lnTo>
                    <a:lnTo>
                      <a:pt x="1559537" y="40712"/>
                    </a:lnTo>
                    <a:lnTo>
                      <a:pt x="1574109" y="41840"/>
                    </a:lnTo>
                    <a:lnTo>
                      <a:pt x="1586763" y="42014"/>
                    </a:lnTo>
                    <a:lnTo>
                      <a:pt x="1594744" y="40887"/>
                    </a:lnTo>
                    <a:lnTo>
                      <a:pt x="1596986" y="38807"/>
                    </a:lnTo>
                    <a:lnTo>
                      <a:pt x="1599229" y="36013"/>
                    </a:lnTo>
                    <a:lnTo>
                      <a:pt x="1607210" y="32743"/>
                    </a:lnTo>
                    <a:lnTo>
                      <a:pt x="1667039" y="17402"/>
                    </a:lnTo>
                    <a:lnTo>
                      <a:pt x="1727288" y="8899"/>
                    </a:lnTo>
                    <a:lnTo>
                      <a:pt x="1800599" y="3390"/>
                    </a:lnTo>
                    <a:lnTo>
                      <a:pt x="1845589" y="1755"/>
                    </a:lnTo>
                    <a:lnTo>
                      <a:pt x="1888656" y="877"/>
                    </a:lnTo>
                    <a:lnTo>
                      <a:pt x="1937783" y="219"/>
                    </a:lnTo>
                    <a:lnTo>
                      <a:pt x="1989214" y="0"/>
                    </a:lnTo>
                    <a:lnTo>
                      <a:pt x="2039194" y="438"/>
                    </a:lnTo>
                    <a:lnTo>
                      <a:pt x="2083968" y="1755"/>
                    </a:lnTo>
                    <a:lnTo>
                      <a:pt x="2131615" y="4771"/>
                    </a:lnTo>
                    <a:lnTo>
                      <a:pt x="2174154" y="8835"/>
                    </a:lnTo>
                    <a:lnTo>
                      <a:pt x="2214145" y="13614"/>
                    </a:lnTo>
                    <a:lnTo>
                      <a:pt x="2254148" y="18773"/>
                    </a:lnTo>
                    <a:lnTo>
                      <a:pt x="2297403" y="24310"/>
                    </a:lnTo>
                    <a:lnTo>
                      <a:pt x="2342254" y="30489"/>
                    </a:lnTo>
                    <a:lnTo>
                      <a:pt x="2383914" y="37383"/>
                    </a:lnTo>
                    <a:lnTo>
                      <a:pt x="2442128" y="54238"/>
                    </a:lnTo>
                    <a:lnTo>
                      <a:pt x="2474568" y="74923"/>
                    </a:lnTo>
                    <a:lnTo>
                      <a:pt x="2490723" y="90610"/>
                    </a:lnTo>
                    <a:lnTo>
                      <a:pt x="2490003" y="96323"/>
                    </a:lnTo>
                    <a:lnTo>
                      <a:pt x="2490545" y="100726"/>
                    </a:lnTo>
                    <a:lnTo>
                      <a:pt x="2499385" y="103736"/>
                    </a:lnTo>
                    <a:lnTo>
                      <a:pt x="2518804" y="104623"/>
                    </a:lnTo>
                    <a:lnTo>
                      <a:pt x="2544914" y="103593"/>
                    </a:lnTo>
                    <a:lnTo>
                      <a:pt x="2575502" y="102254"/>
                    </a:lnTo>
                    <a:lnTo>
                      <a:pt x="2608351" y="102212"/>
                    </a:lnTo>
                    <a:lnTo>
                      <a:pt x="2682789" y="105816"/>
                    </a:lnTo>
                    <a:lnTo>
                      <a:pt x="2723705" y="109338"/>
                    </a:lnTo>
                    <a:lnTo>
                      <a:pt x="2764942" y="114658"/>
                    </a:lnTo>
                    <a:lnTo>
                      <a:pt x="2807822" y="122316"/>
                    </a:lnTo>
                    <a:lnTo>
                      <a:pt x="2852620" y="131914"/>
                    </a:lnTo>
                    <a:lnTo>
                      <a:pt x="2896155" y="142537"/>
                    </a:lnTo>
                    <a:lnTo>
                      <a:pt x="2935249" y="153266"/>
                    </a:lnTo>
                    <a:lnTo>
                      <a:pt x="3005432" y="175825"/>
                    </a:lnTo>
                    <a:lnTo>
                      <a:pt x="3057804" y="199621"/>
                    </a:lnTo>
                    <a:lnTo>
                      <a:pt x="3084129" y="237322"/>
                    </a:lnTo>
                    <a:lnTo>
                      <a:pt x="3078251" y="249024"/>
                    </a:lnTo>
                    <a:lnTo>
                      <a:pt x="3055439" y="260202"/>
                    </a:lnTo>
                    <a:lnTo>
                      <a:pt x="3018624" y="271011"/>
                    </a:lnTo>
                    <a:lnTo>
                      <a:pt x="2984382" y="280510"/>
                    </a:lnTo>
                    <a:lnTo>
                      <a:pt x="2969285" y="287759"/>
                    </a:lnTo>
                    <a:lnTo>
                      <a:pt x="2980183" y="291414"/>
                    </a:lnTo>
                    <a:lnTo>
                      <a:pt x="3007988" y="292426"/>
                    </a:lnTo>
                    <a:lnTo>
                      <a:pt x="3045366" y="293010"/>
                    </a:lnTo>
                    <a:lnTo>
                      <a:pt x="3084982" y="295379"/>
                    </a:lnTo>
                    <a:lnTo>
                      <a:pt x="3128664" y="300011"/>
                    </a:lnTo>
                    <a:lnTo>
                      <a:pt x="3179073" y="305571"/>
                    </a:lnTo>
                    <a:lnTo>
                      <a:pt x="3230125" y="311845"/>
                    </a:lnTo>
                    <a:lnTo>
                      <a:pt x="3275736" y="318620"/>
                    </a:lnTo>
                    <a:lnTo>
                      <a:pt x="3316761" y="326099"/>
                    </a:lnTo>
                    <a:lnTo>
                      <a:pt x="3356190" y="334448"/>
                    </a:lnTo>
                    <a:lnTo>
                      <a:pt x="3418738" y="352656"/>
                    </a:lnTo>
                    <a:lnTo>
                      <a:pt x="3454473" y="371151"/>
                    </a:lnTo>
                    <a:lnTo>
                      <a:pt x="3461833" y="381713"/>
                    </a:lnTo>
                    <a:lnTo>
                      <a:pt x="3459632" y="394312"/>
                    </a:lnTo>
                    <a:lnTo>
                      <a:pt x="3418706" y="429205"/>
                    </a:lnTo>
                    <a:lnTo>
                      <a:pt x="3357397" y="462384"/>
                    </a:lnTo>
                    <a:lnTo>
                      <a:pt x="3299548" y="481815"/>
                    </a:lnTo>
                    <a:lnTo>
                      <a:pt x="3241700" y="493245"/>
                    </a:lnTo>
                    <a:lnTo>
                      <a:pt x="3183788" y="495960"/>
                    </a:lnTo>
                    <a:lnTo>
                      <a:pt x="3154510" y="495620"/>
                    </a:lnTo>
                    <a:lnTo>
                      <a:pt x="3125876" y="496293"/>
                    </a:lnTo>
                    <a:lnTo>
                      <a:pt x="3072250" y="500119"/>
                    </a:lnTo>
                    <a:lnTo>
                      <a:pt x="3023768" y="505564"/>
                    </a:lnTo>
                    <a:lnTo>
                      <a:pt x="2986255" y="514216"/>
                    </a:lnTo>
                    <a:lnTo>
                      <a:pt x="2969136" y="519619"/>
                    </a:lnTo>
                    <a:lnTo>
                      <a:pt x="2948838" y="525630"/>
                    </a:lnTo>
                    <a:lnTo>
                      <a:pt x="2925648" y="532627"/>
                    </a:lnTo>
                    <a:lnTo>
                      <a:pt x="2901530" y="540362"/>
                    </a:lnTo>
                    <a:lnTo>
                      <a:pt x="2875507" y="548097"/>
                    </a:lnTo>
                    <a:lnTo>
                      <a:pt x="2816169" y="561266"/>
                    </a:lnTo>
                    <a:lnTo>
                      <a:pt x="2747537" y="571560"/>
                    </a:lnTo>
                    <a:lnTo>
                      <a:pt x="2703601" y="575160"/>
                    </a:lnTo>
                    <a:lnTo>
                      <a:pt x="2659437" y="577001"/>
                    </a:lnTo>
                    <a:lnTo>
                      <a:pt x="2607575" y="578001"/>
                    </a:lnTo>
                    <a:lnTo>
                      <a:pt x="2552597" y="578233"/>
                    </a:lnTo>
                    <a:lnTo>
                      <a:pt x="2499088" y="577769"/>
                    </a:lnTo>
                    <a:lnTo>
                      <a:pt x="2451633" y="576684"/>
                    </a:lnTo>
                    <a:lnTo>
                      <a:pt x="2399557" y="573960"/>
                    </a:lnTo>
                    <a:lnTo>
                      <a:pt x="2351636" y="569842"/>
                    </a:lnTo>
                    <a:lnTo>
                      <a:pt x="2309454" y="565272"/>
                    </a:lnTo>
                    <a:lnTo>
                      <a:pt x="2250634" y="557527"/>
                    </a:lnTo>
                    <a:lnTo>
                      <a:pt x="2225714" y="550153"/>
                    </a:lnTo>
                    <a:lnTo>
                      <a:pt x="2213254" y="547347"/>
                    </a:lnTo>
                    <a:lnTo>
                      <a:pt x="2198097" y="545353"/>
                    </a:lnTo>
                    <a:lnTo>
                      <a:pt x="2183536" y="544061"/>
                    </a:lnTo>
                    <a:lnTo>
                      <a:pt x="2170213" y="543650"/>
                    </a:lnTo>
                    <a:lnTo>
                      <a:pt x="2158771" y="544299"/>
                    </a:lnTo>
                    <a:lnTo>
                      <a:pt x="2153096" y="545754"/>
                    </a:lnTo>
                    <a:lnTo>
                      <a:pt x="2151564" y="547935"/>
                    </a:lnTo>
                    <a:lnTo>
                      <a:pt x="2146841" y="550996"/>
                    </a:lnTo>
                    <a:lnTo>
                      <a:pt x="2105320" y="560444"/>
                    </a:lnTo>
                    <a:lnTo>
                      <a:pt x="2031009" y="573525"/>
                    </a:lnTo>
                    <a:lnTo>
                      <a:pt x="1981733" y="579732"/>
                    </a:lnTo>
                    <a:lnTo>
                      <a:pt x="1942344" y="583863"/>
                    </a:lnTo>
                    <a:lnTo>
                      <a:pt x="1897000" y="588269"/>
                    </a:lnTo>
                    <a:lnTo>
                      <a:pt x="1847684" y="592591"/>
                    </a:lnTo>
                    <a:lnTo>
                      <a:pt x="1796379" y="596468"/>
                    </a:lnTo>
                    <a:lnTo>
                      <a:pt x="1745066" y="599541"/>
                    </a:lnTo>
                    <a:lnTo>
                      <a:pt x="1695729" y="601449"/>
                    </a:lnTo>
                    <a:lnTo>
                      <a:pt x="1637912" y="602046"/>
                    </a:lnTo>
                    <a:lnTo>
                      <a:pt x="1579785" y="601343"/>
                    </a:lnTo>
                    <a:lnTo>
                      <a:pt x="1522651" y="599721"/>
                    </a:lnTo>
                    <a:lnTo>
                      <a:pt x="1467816" y="597556"/>
                    </a:lnTo>
                    <a:lnTo>
                      <a:pt x="1416583" y="595226"/>
                    </a:lnTo>
                    <a:lnTo>
                      <a:pt x="1357329" y="591752"/>
                    </a:lnTo>
                    <a:lnTo>
                      <a:pt x="1302886" y="587527"/>
                    </a:lnTo>
                    <a:lnTo>
                      <a:pt x="1254205" y="583278"/>
                    </a:lnTo>
                    <a:lnTo>
                      <a:pt x="1212240" y="579732"/>
                    </a:lnTo>
                    <a:lnTo>
                      <a:pt x="1184732" y="576438"/>
                    </a:lnTo>
                    <a:lnTo>
                      <a:pt x="1165821" y="572906"/>
                    </a:lnTo>
                    <a:lnTo>
                      <a:pt x="1136052" y="570088"/>
                    </a:lnTo>
                    <a:lnTo>
                      <a:pt x="1075969" y="568937"/>
                    </a:lnTo>
                    <a:close/>
                  </a:path>
                </a:pathLst>
              </a:custGeom>
              <a:ln w="12192">
                <a:solidFill>
                  <a:srgbClr val="FFC000"/>
                </a:solidFill>
              </a:ln>
            </p:spPr>
            <p:txBody>
              <a:bodyPr wrap="square" lIns="0" tIns="0" rIns="0" bIns="0" rtlCol="0"/>
              <a:lstStyle/>
              <a:p>
                <a:endParaRPr sz="1385"/>
              </a:p>
            </p:txBody>
          </p:sp>
          <p:sp>
            <p:nvSpPr>
              <p:cNvPr id="69" name="object 29">
                <a:extLst>
                  <a:ext uri="{FF2B5EF4-FFF2-40B4-BE49-F238E27FC236}">
                    <a16:creationId xmlns:a16="http://schemas.microsoft.com/office/drawing/2014/main" id="{E6D2EC3A-14FC-4992-871E-8A69780236FB}"/>
                  </a:ext>
                </a:extLst>
              </p:cNvPr>
              <p:cNvSpPr txBox="1"/>
              <p:nvPr/>
            </p:nvSpPr>
            <p:spPr>
              <a:xfrm>
                <a:off x="2515251" y="4270375"/>
                <a:ext cx="761912" cy="319934"/>
              </a:xfrm>
              <a:prstGeom prst="rect">
                <a:avLst/>
              </a:prstGeom>
            </p:spPr>
            <p:txBody>
              <a:bodyPr vert="horz" wrap="square" lIns="0" tIns="9281" rIns="0" bIns="0" rtlCol="0">
                <a:spAutoFit/>
              </a:bodyPr>
              <a:lstStyle/>
              <a:p>
                <a:pPr marL="21980" algn="ctr">
                  <a:spcBef>
                    <a:spcPts val="73"/>
                  </a:spcBef>
                </a:pPr>
                <a:r>
                  <a:rPr lang="en-GB" sz="769" spc="-4" dirty="0">
                    <a:latin typeface="Calibri"/>
                    <a:cs typeface="Calibri"/>
                  </a:rPr>
                  <a:t>Packet Domain 1</a:t>
                </a:r>
                <a:endParaRPr sz="769" dirty="0">
                  <a:latin typeface="Calibri"/>
                  <a:cs typeface="Calibri"/>
                </a:endParaRPr>
              </a:p>
            </p:txBody>
          </p:sp>
        </p:grpSp>
        <p:sp>
          <p:nvSpPr>
            <p:cNvPr id="12" name="Rectangle 11">
              <a:extLst>
                <a:ext uri="{FF2B5EF4-FFF2-40B4-BE49-F238E27FC236}">
                  <a16:creationId xmlns:a16="http://schemas.microsoft.com/office/drawing/2014/main" id="{4A759D7C-DDCB-4513-AC84-378264A25F3E}"/>
                </a:ext>
              </a:extLst>
            </p:cNvPr>
            <p:cNvSpPr/>
            <p:nvPr/>
          </p:nvSpPr>
          <p:spPr>
            <a:xfrm>
              <a:off x="2093295" y="4013919"/>
              <a:ext cx="1000319" cy="3468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923" dirty="0"/>
                <a:t>Packet-PNC 1 </a:t>
              </a:r>
            </a:p>
          </p:txBody>
        </p:sp>
        <p:sp>
          <p:nvSpPr>
            <p:cNvPr id="13" name="Rectangle 12">
              <a:extLst>
                <a:ext uri="{FF2B5EF4-FFF2-40B4-BE49-F238E27FC236}">
                  <a16:creationId xmlns:a16="http://schemas.microsoft.com/office/drawing/2014/main" id="{EB6E2F9A-96BD-4A4E-B506-BC7CD167C40F}"/>
                </a:ext>
              </a:extLst>
            </p:cNvPr>
            <p:cNvSpPr/>
            <p:nvPr/>
          </p:nvSpPr>
          <p:spPr>
            <a:xfrm>
              <a:off x="3425416" y="4025271"/>
              <a:ext cx="909381" cy="346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t>Optical-PNC 1 </a:t>
              </a:r>
            </a:p>
          </p:txBody>
        </p:sp>
        <p:sp>
          <p:nvSpPr>
            <p:cNvPr id="14" name="Rectangle 13">
              <a:extLst>
                <a:ext uri="{FF2B5EF4-FFF2-40B4-BE49-F238E27FC236}">
                  <a16:creationId xmlns:a16="http://schemas.microsoft.com/office/drawing/2014/main" id="{7F7B50A5-8269-410C-8137-D057A2404D8E}"/>
                </a:ext>
              </a:extLst>
            </p:cNvPr>
            <p:cNvSpPr/>
            <p:nvPr/>
          </p:nvSpPr>
          <p:spPr>
            <a:xfrm>
              <a:off x="5001025" y="4035500"/>
              <a:ext cx="909381" cy="346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t>Optical-PNC 2 </a:t>
              </a:r>
            </a:p>
          </p:txBody>
        </p:sp>
        <p:sp>
          <p:nvSpPr>
            <p:cNvPr id="15" name="Rectangle 14">
              <a:extLst>
                <a:ext uri="{FF2B5EF4-FFF2-40B4-BE49-F238E27FC236}">
                  <a16:creationId xmlns:a16="http://schemas.microsoft.com/office/drawing/2014/main" id="{F1AFBCB5-E131-49DA-88AA-CC5E32478BD4}"/>
                </a:ext>
              </a:extLst>
            </p:cNvPr>
            <p:cNvSpPr/>
            <p:nvPr/>
          </p:nvSpPr>
          <p:spPr>
            <a:xfrm>
              <a:off x="6183333" y="4015260"/>
              <a:ext cx="909381" cy="3468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923" dirty="0"/>
                <a:t>Packet-PNC 2 </a:t>
              </a:r>
            </a:p>
          </p:txBody>
        </p:sp>
        <p:cxnSp>
          <p:nvCxnSpPr>
            <p:cNvPr id="16" name="Straight Connector 15">
              <a:extLst>
                <a:ext uri="{FF2B5EF4-FFF2-40B4-BE49-F238E27FC236}">
                  <a16:creationId xmlns:a16="http://schemas.microsoft.com/office/drawing/2014/main" id="{0E257485-D3DE-48CF-B941-6FCC34556C0B}"/>
                </a:ext>
              </a:extLst>
            </p:cNvPr>
            <p:cNvCxnSpPr>
              <a:cxnSpLocks/>
            </p:cNvCxnSpPr>
            <p:nvPr/>
          </p:nvCxnSpPr>
          <p:spPr>
            <a:xfrm flipH="1">
              <a:off x="4713091" y="3501443"/>
              <a:ext cx="1" cy="175753"/>
            </a:xfrm>
            <a:prstGeom prst="line">
              <a:avLst/>
            </a:prstGeom>
            <a:ln w="28575"/>
          </p:spPr>
          <p:style>
            <a:lnRef idx="1">
              <a:schemeClr val="dk1"/>
            </a:lnRef>
            <a:fillRef idx="0">
              <a:schemeClr val="dk1"/>
            </a:fillRef>
            <a:effectRef idx="0">
              <a:schemeClr val="dk1"/>
            </a:effectRef>
            <a:fontRef idx="minor">
              <a:schemeClr val="tx1"/>
            </a:fontRef>
          </p:style>
        </p:cxnSp>
        <p:sp>
          <p:nvSpPr>
            <p:cNvPr id="17" name="object 4">
              <a:extLst>
                <a:ext uri="{FF2B5EF4-FFF2-40B4-BE49-F238E27FC236}">
                  <a16:creationId xmlns:a16="http://schemas.microsoft.com/office/drawing/2014/main" id="{6E281D9F-769C-4CB9-9735-D492407627B0}"/>
                </a:ext>
              </a:extLst>
            </p:cNvPr>
            <p:cNvSpPr/>
            <p:nvPr/>
          </p:nvSpPr>
          <p:spPr>
            <a:xfrm>
              <a:off x="3224357" y="3225906"/>
              <a:ext cx="2940571" cy="286053"/>
            </a:xfrm>
            <a:custGeom>
              <a:avLst/>
              <a:gdLst/>
              <a:ahLst/>
              <a:cxnLst/>
              <a:rect l="l" t="t" r="r" b="b"/>
              <a:pathLst>
                <a:path w="3967479" h="609600">
                  <a:moveTo>
                    <a:pt x="0" y="609600"/>
                  </a:moveTo>
                  <a:lnTo>
                    <a:pt x="3966972" y="609600"/>
                  </a:lnTo>
                  <a:lnTo>
                    <a:pt x="3966972" y="0"/>
                  </a:lnTo>
                  <a:lnTo>
                    <a:pt x="0" y="0"/>
                  </a:lnTo>
                  <a:lnTo>
                    <a:pt x="0" y="609600"/>
                  </a:lnTo>
                  <a:close/>
                </a:path>
              </a:pathLst>
            </a:custGeom>
            <a:solidFill>
              <a:srgbClr val="CCE8EA"/>
            </a:solidFill>
          </p:spPr>
          <p:txBody>
            <a:bodyPr wrap="square" lIns="0" tIns="0" rIns="0" bIns="0" rtlCol="0"/>
            <a:lstStyle/>
            <a:p>
              <a:pPr algn="ctr"/>
              <a:r>
                <a:rPr lang="en-GB" sz="1385" b="1" dirty="0"/>
                <a:t>MDSC</a:t>
              </a:r>
              <a:endParaRPr sz="1385" b="1" dirty="0"/>
            </a:p>
          </p:txBody>
        </p:sp>
        <p:cxnSp>
          <p:nvCxnSpPr>
            <p:cNvPr id="18" name="Straight Connector 17">
              <a:extLst>
                <a:ext uri="{FF2B5EF4-FFF2-40B4-BE49-F238E27FC236}">
                  <a16:creationId xmlns:a16="http://schemas.microsoft.com/office/drawing/2014/main" id="{96B59D02-168C-4566-9EF0-5310BBC122E5}"/>
                </a:ext>
              </a:extLst>
            </p:cNvPr>
            <p:cNvCxnSpPr>
              <a:cxnSpLocks/>
            </p:cNvCxnSpPr>
            <p:nvPr/>
          </p:nvCxnSpPr>
          <p:spPr>
            <a:xfrm flipV="1">
              <a:off x="2595885" y="3671515"/>
              <a:ext cx="2117206" cy="1136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C865431-6821-4F3A-B18C-A1FEA32011C6}"/>
                </a:ext>
              </a:extLst>
            </p:cNvPr>
            <p:cNvCxnSpPr>
              <a:cxnSpLocks/>
            </p:cNvCxnSpPr>
            <p:nvPr/>
          </p:nvCxnSpPr>
          <p:spPr>
            <a:xfrm flipV="1">
              <a:off x="4713091" y="3659702"/>
              <a:ext cx="2117206" cy="1136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217430E-5C79-4828-954C-2F13689DA6AC}"/>
                </a:ext>
              </a:extLst>
            </p:cNvPr>
            <p:cNvCxnSpPr>
              <a:cxnSpLocks/>
            </p:cNvCxnSpPr>
            <p:nvPr/>
          </p:nvCxnSpPr>
          <p:spPr>
            <a:xfrm>
              <a:off x="2595885" y="3671061"/>
              <a:ext cx="0" cy="335384"/>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3B3A2E1-8EFF-4FC0-8BD1-415438C400C9}"/>
                </a:ext>
              </a:extLst>
            </p:cNvPr>
            <p:cNvCxnSpPr>
              <a:cxnSpLocks/>
            </p:cNvCxnSpPr>
            <p:nvPr/>
          </p:nvCxnSpPr>
          <p:spPr>
            <a:xfrm>
              <a:off x="6840632" y="3648940"/>
              <a:ext cx="0" cy="357505"/>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73205A6-6E1C-4E4A-A243-CE10B2EDFA83}"/>
                </a:ext>
              </a:extLst>
            </p:cNvPr>
            <p:cNvCxnSpPr>
              <a:cxnSpLocks/>
              <a:endCxn id="13" idx="0"/>
            </p:cNvCxnSpPr>
            <p:nvPr/>
          </p:nvCxnSpPr>
          <p:spPr>
            <a:xfrm>
              <a:off x="3880105" y="3671063"/>
              <a:ext cx="0" cy="354209"/>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029BB3F-35A0-4AC1-8BAB-D5EA2F1BF286}"/>
                </a:ext>
              </a:extLst>
            </p:cNvPr>
            <p:cNvCxnSpPr>
              <a:cxnSpLocks/>
              <a:endCxn id="14" idx="0"/>
            </p:cNvCxnSpPr>
            <p:nvPr/>
          </p:nvCxnSpPr>
          <p:spPr>
            <a:xfrm>
              <a:off x="5453464" y="3666323"/>
              <a:ext cx="2250" cy="369179"/>
            </a:xfrm>
            <a:prstGeom prst="line">
              <a:avLst/>
            </a:prstGeom>
            <a:ln w="28575"/>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F6210887-9592-4BB0-B11F-C251489788B7}"/>
                </a:ext>
              </a:extLst>
            </p:cNvPr>
            <p:cNvGrpSpPr/>
            <p:nvPr/>
          </p:nvGrpSpPr>
          <p:grpSpPr>
            <a:xfrm>
              <a:off x="5307057" y="4909280"/>
              <a:ext cx="2184706" cy="491572"/>
              <a:chOff x="1148956" y="4121900"/>
              <a:chExt cx="3499878" cy="639329"/>
            </a:xfrm>
          </p:grpSpPr>
          <p:sp>
            <p:nvSpPr>
              <p:cNvPr id="62" name="object 26">
                <a:extLst>
                  <a:ext uri="{FF2B5EF4-FFF2-40B4-BE49-F238E27FC236}">
                    <a16:creationId xmlns:a16="http://schemas.microsoft.com/office/drawing/2014/main" id="{78550D98-74C3-4766-9B14-5C32F41735B8}"/>
                  </a:ext>
                </a:extLst>
              </p:cNvPr>
              <p:cNvSpPr/>
              <p:nvPr/>
            </p:nvSpPr>
            <p:spPr>
              <a:xfrm>
                <a:off x="1148956" y="4121900"/>
                <a:ext cx="3499878" cy="639329"/>
              </a:xfrm>
              <a:prstGeom prst="rect">
                <a:avLst/>
              </a:prstGeom>
              <a:blipFill>
                <a:blip r:embed="rId4" cstate="print"/>
                <a:stretch>
                  <a:fillRect/>
                </a:stretch>
              </a:blipFill>
            </p:spPr>
            <p:txBody>
              <a:bodyPr wrap="square" lIns="0" tIns="0" rIns="0" bIns="0" rtlCol="0"/>
              <a:lstStyle/>
              <a:p>
                <a:endParaRPr sz="1385"/>
              </a:p>
            </p:txBody>
          </p:sp>
          <p:sp>
            <p:nvSpPr>
              <p:cNvPr id="63" name="object 27">
                <a:extLst>
                  <a:ext uri="{FF2B5EF4-FFF2-40B4-BE49-F238E27FC236}">
                    <a16:creationId xmlns:a16="http://schemas.microsoft.com/office/drawing/2014/main" id="{FE1F341C-7D95-4245-8A53-A4FCC7255593}"/>
                  </a:ext>
                </a:extLst>
              </p:cNvPr>
              <p:cNvSpPr/>
              <p:nvPr/>
            </p:nvSpPr>
            <p:spPr>
              <a:xfrm>
                <a:off x="1167739" y="4140476"/>
                <a:ext cx="3461833" cy="602046"/>
              </a:xfrm>
              <a:prstGeom prst="rect">
                <a:avLst/>
              </a:prstGeom>
              <a:blipFill>
                <a:blip r:embed="rId5" cstate="print"/>
                <a:stretch>
                  <a:fillRect/>
                </a:stretch>
              </a:blipFill>
            </p:spPr>
            <p:txBody>
              <a:bodyPr wrap="square" lIns="0" tIns="0" rIns="0" bIns="0" rtlCol="0"/>
              <a:lstStyle/>
              <a:p>
                <a:endParaRPr sz="1385" dirty="0"/>
              </a:p>
            </p:txBody>
          </p:sp>
          <p:sp>
            <p:nvSpPr>
              <p:cNvPr id="64" name="object 28">
                <a:extLst>
                  <a:ext uri="{FF2B5EF4-FFF2-40B4-BE49-F238E27FC236}">
                    <a16:creationId xmlns:a16="http://schemas.microsoft.com/office/drawing/2014/main" id="{235A7D6D-E7EC-4554-ACE1-BEBCD310F3A0}"/>
                  </a:ext>
                </a:extLst>
              </p:cNvPr>
              <p:cNvSpPr/>
              <p:nvPr/>
            </p:nvSpPr>
            <p:spPr>
              <a:xfrm>
                <a:off x="1167739" y="4140476"/>
                <a:ext cx="3462020" cy="602615"/>
              </a:xfrm>
              <a:custGeom>
                <a:avLst/>
                <a:gdLst/>
                <a:ahLst/>
                <a:cxnLst/>
                <a:rect l="l" t="t" r="r" b="b"/>
                <a:pathLst>
                  <a:path w="3462020" h="602614">
                    <a:moveTo>
                      <a:pt x="1075969" y="568937"/>
                    </a:moveTo>
                    <a:lnTo>
                      <a:pt x="1039327" y="569450"/>
                    </a:lnTo>
                    <a:lnTo>
                      <a:pt x="995720" y="570817"/>
                    </a:lnTo>
                    <a:lnTo>
                      <a:pt x="946558" y="572778"/>
                    </a:lnTo>
                    <a:lnTo>
                      <a:pt x="893251" y="575074"/>
                    </a:lnTo>
                    <a:lnTo>
                      <a:pt x="837209" y="577446"/>
                    </a:lnTo>
                    <a:lnTo>
                      <a:pt x="779840" y="579636"/>
                    </a:lnTo>
                    <a:lnTo>
                      <a:pt x="722556" y="581383"/>
                    </a:lnTo>
                    <a:lnTo>
                      <a:pt x="666765" y="582430"/>
                    </a:lnTo>
                    <a:lnTo>
                      <a:pt x="613877" y="582516"/>
                    </a:lnTo>
                    <a:lnTo>
                      <a:pt x="565302" y="581383"/>
                    </a:lnTo>
                    <a:lnTo>
                      <a:pt x="507642" y="578612"/>
                    </a:lnTo>
                    <a:lnTo>
                      <a:pt x="450188" y="574954"/>
                    </a:lnTo>
                    <a:lnTo>
                      <a:pt x="393776" y="570391"/>
                    </a:lnTo>
                    <a:lnTo>
                      <a:pt x="339242" y="564905"/>
                    </a:lnTo>
                    <a:lnTo>
                      <a:pt x="287422" y="558478"/>
                    </a:lnTo>
                    <a:lnTo>
                      <a:pt x="239154" y="551094"/>
                    </a:lnTo>
                    <a:lnTo>
                      <a:pt x="195273" y="542732"/>
                    </a:lnTo>
                    <a:lnTo>
                      <a:pt x="156616" y="533377"/>
                    </a:lnTo>
                    <a:lnTo>
                      <a:pt x="92407" y="510061"/>
                    </a:lnTo>
                    <a:lnTo>
                      <a:pt x="43837" y="481910"/>
                    </a:lnTo>
                    <a:lnTo>
                      <a:pt x="12501" y="452474"/>
                    </a:lnTo>
                    <a:lnTo>
                      <a:pt x="0" y="425300"/>
                    </a:lnTo>
                    <a:lnTo>
                      <a:pt x="11121" y="399968"/>
                    </a:lnTo>
                    <a:lnTo>
                      <a:pt x="42997" y="375230"/>
                    </a:lnTo>
                    <a:lnTo>
                      <a:pt x="85733" y="353113"/>
                    </a:lnTo>
                    <a:lnTo>
                      <a:pt x="129438" y="335638"/>
                    </a:lnTo>
                    <a:lnTo>
                      <a:pt x="177047" y="324006"/>
                    </a:lnTo>
                    <a:lnTo>
                      <a:pt x="231990" y="316779"/>
                    </a:lnTo>
                    <a:lnTo>
                      <a:pt x="285029" y="312028"/>
                    </a:lnTo>
                    <a:lnTo>
                      <a:pt x="326923" y="307825"/>
                    </a:lnTo>
                    <a:lnTo>
                      <a:pt x="354883" y="304156"/>
                    </a:lnTo>
                    <a:lnTo>
                      <a:pt x="374580" y="301809"/>
                    </a:lnTo>
                    <a:lnTo>
                      <a:pt x="389181" y="299771"/>
                    </a:lnTo>
                    <a:lnTo>
                      <a:pt x="422173" y="278488"/>
                    </a:lnTo>
                    <a:lnTo>
                      <a:pt x="418409" y="270807"/>
                    </a:lnTo>
                    <a:lnTo>
                      <a:pt x="409870" y="262089"/>
                    </a:lnTo>
                    <a:lnTo>
                      <a:pt x="400688" y="252681"/>
                    </a:lnTo>
                    <a:lnTo>
                      <a:pt x="394995" y="242928"/>
                    </a:lnTo>
                    <a:lnTo>
                      <a:pt x="390673" y="232792"/>
                    </a:lnTo>
                    <a:lnTo>
                      <a:pt x="386041" y="222322"/>
                    </a:lnTo>
                    <a:lnTo>
                      <a:pt x="415698" y="190314"/>
                    </a:lnTo>
                    <a:lnTo>
                      <a:pt x="482631" y="168605"/>
                    </a:lnTo>
                    <a:lnTo>
                      <a:pt x="524408" y="159489"/>
                    </a:lnTo>
                    <a:lnTo>
                      <a:pt x="573424" y="151762"/>
                    </a:lnTo>
                    <a:lnTo>
                      <a:pt x="630405" y="145011"/>
                    </a:lnTo>
                    <a:lnTo>
                      <a:pt x="690554" y="139308"/>
                    </a:lnTo>
                    <a:lnTo>
                      <a:pt x="749071" y="134724"/>
                    </a:lnTo>
                    <a:lnTo>
                      <a:pt x="808144" y="131531"/>
                    </a:lnTo>
                    <a:lnTo>
                      <a:pt x="869134" y="129660"/>
                    </a:lnTo>
                    <a:lnTo>
                      <a:pt x="926289" y="128384"/>
                    </a:lnTo>
                    <a:lnTo>
                      <a:pt x="973861" y="126977"/>
                    </a:lnTo>
                    <a:lnTo>
                      <a:pt x="1035599" y="124580"/>
                    </a:lnTo>
                    <a:lnTo>
                      <a:pt x="1076147" y="113194"/>
                    </a:lnTo>
                    <a:lnTo>
                      <a:pt x="1076032" y="105228"/>
                    </a:lnTo>
                    <a:lnTo>
                      <a:pt x="1075917" y="96549"/>
                    </a:lnTo>
                    <a:lnTo>
                      <a:pt x="1121562" y="72018"/>
                    </a:lnTo>
                    <a:lnTo>
                      <a:pt x="1178204" y="57381"/>
                    </a:lnTo>
                    <a:lnTo>
                      <a:pt x="1247927" y="47983"/>
                    </a:lnTo>
                    <a:lnTo>
                      <a:pt x="1287289" y="44630"/>
                    </a:lnTo>
                    <a:lnTo>
                      <a:pt x="1327937" y="42014"/>
                    </a:lnTo>
                    <a:lnTo>
                      <a:pt x="1373441" y="40179"/>
                    </a:lnTo>
                    <a:lnTo>
                      <a:pt x="1423743" y="39236"/>
                    </a:lnTo>
                    <a:lnTo>
                      <a:pt x="1472116" y="38889"/>
                    </a:lnTo>
                    <a:lnTo>
                      <a:pt x="1511833" y="38839"/>
                    </a:lnTo>
                    <a:lnTo>
                      <a:pt x="1539846" y="39442"/>
                    </a:lnTo>
                    <a:lnTo>
                      <a:pt x="1559537" y="40712"/>
                    </a:lnTo>
                    <a:lnTo>
                      <a:pt x="1574109" y="41840"/>
                    </a:lnTo>
                    <a:lnTo>
                      <a:pt x="1586763" y="42014"/>
                    </a:lnTo>
                    <a:lnTo>
                      <a:pt x="1594744" y="40887"/>
                    </a:lnTo>
                    <a:lnTo>
                      <a:pt x="1596986" y="38807"/>
                    </a:lnTo>
                    <a:lnTo>
                      <a:pt x="1599229" y="36013"/>
                    </a:lnTo>
                    <a:lnTo>
                      <a:pt x="1607210" y="32743"/>
                    </a:lnTo>
                    <a:lnTo>
                      <a:pt x="1667039" y="17402"/>
                    </a:lnTo>
                    <a:lnTo>
                      <a:pt x="1727288" y="8899"/>
                    </a:lnTo>
                    <a:lnTo>
                      <a:pt x="1800599" y="3390"/>
                    </a:lnTo>
                    <a:lnTo>
                      <a:pt x="1845589" y="1755"/>
                    </a:lnTo>
                    <a:lnTo>
                      <a:pt x="1888656" y="877"/>
                    </a:lnTo>
                    <a:lnTo>
                      <a:pt x="1937783" y="219"/>
                    </a:lnTo>
                    <a:lnTo>
                      <a:pt x="1989214" y="0"/>
                    </a:lnTo>
                    <a:lnTo>
                      <a:pt x="2039194" y="438"/>
                    </a:lnTo>
                    <a:lnTo>
                      <a:pt x="2083968" y="1755"/>
                    </a:lnTo>
                    <a:lnTo>
                      <a:pt x="2131615" y="4771"/>
                    </a:lnTo>
                    <a:lnTo>
                      <a:pt x="2174154" y="8835"/>
                    </a:lnTo>
                    <a:lnTo>
                      <a:pt x="2214145" y="13614"/>
                    </a:lnTo>
                    <a:lnTo>
                      <a:pt x="2254148" y="18773"/>
                    </a:lnTo>
                    <a:lnTo>
                      <a:pt x="2297403" y="24310"/>
                    </a:lnTo>
                    <a:lnTo>
                      <a:pt x="2342254" y="30489"/>
                    </a:lnTo>
                    <a:lnTo>
                      <a:pt x="2383914" y="37383"/>
                    </a:lnTo>
                    <a:lnTo>
                      <a:pt x="2442128" y="54238"/>
                    </a:lnTo>
                    <a:lnTo>
                      <a:pt x="2474568" y="74923"/>
                    </a:lnTo>
                    <a:lnTo>
                      <a:pt x="2490723" y="90610"/>
                    </a:lnTo>
                    <a:lnTo>
                      <a:pt x="2490003" y="96323"/>
                    </a:lnTo>
                    <a:lnTo>
                      <a:pt x="2490545" y="100726"/>
                    </a:lnTo>
                    <a:lnTo>
                      <a:pt x="2499385" y="103736"/>
                    </a:lnTo>
                    <a:lnTo>
                      <a:pt x="2518804" y="104623"/>
                    </a:lnTo>
                    <a:lnTo>
                      <a:pt x="2544914" y="103593"/>
                    </a:lnTo>
                    <a:lnTo>
                      <a:pt x="2575502" y="102254"/>
                    </a:lnTo>
                    <a:lnTo>
                      <a:pt x="2608351" y="102212"/>
                    </a:lnTo>
                    <a:lnTo>
                      <a:pt x="2682789" y="105816"/>
                    </a:lnTo>
                    <a:lnTo>
                      <a:pt x="2723705" y="109338"/>
                    </a:lnTo>
                    <a:lnTo>
                      <a:pt x="2764942" y="114658"/>
                    </a:lnTo>
                    <a:lnTo>
                      <a:pt x="2807822" y="122316"/>
                    </a:lnTo>
                    <a:lnTo>
                      <a:pt x="2852620" y="131914"/>
                    </a:lnTo>
                    <a:lnTo>
                      <a:pt x="2896155" y="142537"/>
                    </a:lnTo>
                    <a:lnTo>
                      <a:pt x="2935249" y="153266"/>
                    </a:lnTo>
                    <a:lnTo>
                      <a:pt x="3005432" y="175825"/>
                    </a:lnTo>
                    <a:lnTo>
                      <a:pt x="3057804" y="199621"/>
                    </a:lnTo>
                    <a:lnTo>
                      <a:pt x="3084129" y="237322"/>
                    </a:lnTo>
                    <a:lnTo>
                      <a:pt x="3078251" y="249024"/>
                    </a:lnTo>
                    <a:lnTo>
                      <a:pt x="3055439" y="260202"/>
                    </a:lnTo>
                    <a:lnTo>
                      <a:pt x="3018624" y="271011"/>
                    </a:lnTo>
                    <a:lnTo>
                      <a:pt x="2984382" y="280510"/>
                    </a:lnTo>
                    <a:lnTo>
                      <a:pt x="2969285" y="287759"/>
                    </a:lnTo>
                    <a:lnTo>
                      <a:pt x="2980183" y="291414"/>
                    </a:lnTo>
                    <a:lnTo>
                      <a:pt x="3007988" y="292426"/>
                    </a:lnTo>
                    <a:lnTo>
                      <a:pt x="3045366" y="293010"/>
                    </a:lnTo>
                    <a:lnTo>
                      <a:pt x="3084982" y="295379"/>
                    </a:lnTo>
                    <a:lnTo>
                      <a:pt x="3128664" y="300011"/>
                    </a:lnTo>
                    <a:lnTo>
                      <a:pt x="3179073" y="305571"/>
                    </a:lnTo>
                    <a:lnTo>
                      <a:pt x="3230125" y="311845"/>
                    </a:lnTo>
                    <a:lnTo>
                      <a:pt x="3275736" y="318620"/>
                    </a:lnTo>
                    <a:lnTo>
                      <a:pt x="3316761" y="326099"/>
                    </a:lnTo>
                    <a:lnTo>
                      <a:pt x="3356190" y="334448"/>
                    </a:lnTo>
                    <a:lnTo>
                      <a:pt x="3418738" y="352656"/>
                    </a:lnTo>
                    <a:lnTo>
                      <a:pt x="3454473" y="371151"/>
                    </a:lnTo>
                    <a:lnTo>
                      <a:pt x="3461833" y="381713"/>
                    </a:lnTo>
                    <a:lnTo>
                      <a:pt x="3459632" y="394312"/>
                    </a:lnTo>
                    <a:lnTo>
                      <a:pt x="3418706" y="429205"/>
                    </a:lnTo>
                    <a:lnTo>
                      <a:pt x="3357397" y="462384"/>
                    </a:lnTo>
                    <a:lnTo>
                      <a:pt x="3299548" y="481815"/>
                    </a:lnTo>
                    <a:lnTo>
                      <a:pt x="3241700" y="493245"/>
                    </a:lnTo>
                    <a:lnTo>
                      <a:pt x="3183788" y="495960"/>
                    </a:lnTo>
                    <a:lnTo>
                      <a:pt x="3154510" y="495620"/>
                    </a:lnTo>
                    <a:lnTo>
                      <a:pt x="3125876" y="496293"/>
                    </a:lnTo>
                    <a:lnTo>
                      <a:pt x="3072250" y="500119"/>
                    </a:lnTo>
                    <a:lnTo>
                      <a:pt x="3023768" y="505564"/>
                    </a:lnTo>
                    <a:lnTo>
                      <a:pt x="2986255" y="514216"/>
                    </a:lnTo>
                    <a:lnTo>
                      <a:pt x="2969136" y="519619"/>
                    </a:lnTo>
                    <a:lnTo>
                      <a:pt x="2948838" y="525630"/>
                    </a:lnTo>
                    <a:lnTo>
                      <a:pt x="2925648" y="532627"/>
                    </a:lnTo>
                    <a:lnTo>
                      <a:pt x="2901530" y="540362"/>
                    </a:lnTo>
                    <a:lnTo>
                      <a:pt x="2875507" y="548097"/>
                    </a:lnTo>
                    <a:lnTo>
                      <a:pt x="2816169" y="561266"/>
                    </a:lnTo>
                    <a:lnTo>
                      <a:pt x="2747537" y="571560"/>
                    </a:lnTo>
                    <a:lnTo>
                      <a:pt x="2703601" y="575160"/>
                    </a:lnTo>
                    <a:lnTo>
                      <a:pt x="2659437" y="577001"/>
                    </a:lnTo>
                    <a:lnTo>
                      <a:pt x="2607575" y="578001"/>
                    </a:lnTo>
                    <a:lnTo>
                      <a:pt x="2552597" y="578233"/>
                    </a:lnTo>
                    <a:lnTo>
                      <a:pt x="2499088" y="577769"/>
                    </a:lnTo>
                    <a:lnTo>
                      <a:pt x="2451633" y="576684"/>
                    </a:lnTo>
                    <a:lnTo>
                      <a:pt x="2399557" y="573960"/>
                    </a:lnTo>
                    <a:lnTo>
                      <a:pt x="2351636" y="569842"/>
                    </a:lnTo>
                    <a:lnTo>
                      <a:pt x="2309454" y="565272"/>
                    </a:lnTo>
                    <a:lnTo>
                      <a:pt x="2250634" y="557527"/>
                    </a:lnTo>
                    <a:lnTo>
                      <a:pt x="2225714" y="550153"/>
                    </a:lnTo>
                    <a:lnTo>
                      <a:pt x="2213254" y="547347"/>
                    </a:lnTo>
                    <a:lnTo>
                      <a:pt x="2198097" y="545353"/>
                    </a:lnTo>
                    <a:lnTo>
                      <a:pt x="2183536" y="544061"/>
                    </a:lnTo>
                    <a:lnTo>
                      <a:pt x="2170213" y="543650"/>
                    </a:lnTo>
                    <a:lnTo>
                      <a:pt x="2158771" y="544299"/>
                    </a:lnTo>
                    <a:lnTo>
                      <a:pt x="2153096" y="545754"/>
                    </a:lnTo>
                    <a:lnTo>
                      <a:pt x="2151564" y="547935"/>
                    </a:lnTo>
                    <a:lnTo>
                      <a:pt x="2146841" y="550996"/>
                    </a:lnTo>
                    <a:lnTo>
                      <a:pt x="2105320" y="560444"/>
                    </a:lnTo>
                    <a:lnTo>
                      <a:pt x="2031009" y="573525"/>
                    </a:lnTo>
                    <a:lnTo>
                      <a:pt x="1981733" y="579732"/>
                    </a:lnTo>
                    <a:lnTo>
                      <a:pt x="1942344" y="583863"/>
                    </a:lnTo>
                    <a:lnTo>
                      <a:pt x="1897000" y="588269"/>
                    </a:lnTo>
                    <a:lnTo>
                      <a:pt x="1847684" y="592591"/>
                    </a:lnTo>
                    <a:lnTo>
                      <a:pt x="1796379" y="596468"/>
                    </a:lnTo>
                    <a:lnTo>
                      <a:pt x="1745066" y="599541"/>
                    </a:lnTo>
                    <a:lnTo>
                      <a:pt x="1695729" y="601449"/>
                    </a:lnTo>
                    <a:lnTo>
                      <a:pt x="1637912" y="602046"/>
                    </a:lnTo>
                    <a:lnTo>
                      <a:pt x="1579785" y="601343"/>
                    </a:lnTo>
                    <a:lnTo>
                      <a:pt x="1522651" y="599721"/>
                    </a:lnTo>
                    <a:lnTo>
                      <a:pt x="1467816" y="597556"/>
                    </a:lnTo>
                    <a:lnTo>
                      <a:pt x="1416583" y="595226"/>
                    </a:lnTo>
                    <a:lnTo>
                      <a:pt x="1357329" y="591752"/>
                    </a:lnTo>
                    <a:lnTo>
                      <a:pt x="1302886" y="587527"/>
                    </a:lnTo>
                    <a:lnTo>
                      <a:pt x="1254205" y="583278"/>
                    </a:lnTo>
                    <a:lnTo>
                      <a:pt x="1212240" y="579732"/>
                    </a:lnTo>
                    <a:lnTo>
                      <a:pt x="1184732" y="576438"/>
                    </a:lnTo>
                    <a:lnTo>
                      <a:pt x="1165821" y="572906"/>
                    </a:lnTo>
                    <a:lnTo>
                      <a:pt x="1136052" y="570088"/>
                    </a:lnTo>
                    <a:lnTo>
                      <a:pt x="1075969" y="568937"/>
                    </a:lnTo>
                    <a:close/>
                  </a:path>
                </a:pathLst>
              </a:custGeom>
              <a:ln w="12192">
                <a:solidFill>
                  <a:srgbClr val="FFC000"/>
                </a:solidFill>
              </a:ln>
            </p:spPr>
            <p:txBody>
              <a:bodyPr wrap="square" lIns="0" tIns="0" rIns="0" bIns="0" rtlCol="0"/>
              <a:lstStyle/>
              <a:p>
                <a:endParaRPr sz="1385"/>
              </a:p>
            </p:txBody>
          </p:sp>
          <p:sp>
            <p:nvSpPr>
              <p:cNvPr id="65" name="object 29">
                <a:extLst>
                  <a:ext uri="{FF2B5EF4-FFF2-40B4-BE49-F238E27FC236}">
                    <a16:creationId xmlns:a16="http://schemas.microsoft.com/office/drawing/2014/main" id="{BA42975C-EFD4-4FD8-8201-2A1CEFEDC9D5}"/>
                  </a:ext>
                </a:extLst>
              </p:cNvPr>
              <p:cNvSpPr txBox="1"/>
              <p:nvPr/>
            </p:nvSpPr>
            <p:spPr>
              <a:xfrm>
                <a:off x="2523259" y="4270375"/>
                <a:ext cx="949393" cy="319934"/>
              </a:xfrm>
              <a:prstGeom prst="rect">
                <a:avLst/>
              </a:prstGeom>
            </p:spPr>
            <p:txBody>
              <a:bodyPr vert="horz" wrap="square" lIns="0" tIns="9281" rIns="0" bIns="0" rtlCol="0">
                <a:spAutoFit/>
              </a:bodyPr>
              <a:lstStyle/>
              <a:p>
                <a:pPr marL="21980" algn="ctr">
                  <a:spcBef>
                    <a:spcPts val="73"/>
                  </a:spcBef>
                </a:pPr>
                <a:r>
                  <a:rPr lang="en-GB" sz="769" spc="-4" dirty="0">
                    <a:latin typeface="Calibri"/>
                    <a:cs typeface="Calibri"/>
                  </a:rPr>
                  <a:t>Packet </a:t>
                </a:r>
                <a:br>
                  <a:rPr lang="en-GB" sz="769" spc="-4" dirty="0">
                    <a:latin typeface="Calibri"/>
                    <a:cs typeface="Calibri"/>
                  </a:rPr>
                </a:br>
                <a:r>
                  <a:rPr lang="en-GB" sz="769" spc="-4" dirty="0">
                    <a:latin typeface="Calibri"/>
                    <a:cs typeface="Calibri"/>
                  </a:rPr>
                  <a:t>Domain 2</a:t>
                </a:r>
                <a:endParaRPr sz="769" dirty="0">
                  <a:latin typeface="Calibri"/>
                  <a:cs typeface="Calibri"/>
                </a:endParaRPr>
              </a:p>
            </p:txBody>
          </p:sp>
        </p:grpSp>
        <p:cxnSp>
          <p:nvCxnSpPr>
            <p:cNvPr id="25" name="Straight Connector 24">
              <a:extLst>
                <a:ext uri="{FF2B5EF4-FFF2-40B4-BE49-F238E27FC236}">
                  <a16:creationId xmlns:a16="http://schemas.microsoft.com/office/drawing/2014/main" id="{94D5CC18-E8ED-44B6-8DB5-A971DD6921A2}"/>
                </a:ext>
              </a:extLst>
            </p:cNvPr>
            <p:cNvCxnSpPr>
              <a:cxnSpLocks/>
            </p:cNvCxnSpPr>
            <p:nvPr/>
          </p:nvCxnSpPr>
          <p:spPr>
            <a:xfrm>
              <a:off x="4103140" y="4372120"/>
              <a:ext cx="0" cy="1576804"/>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D12DF7C-24B4-47C5-8F78-6C7C48B65EC5}"/>
                </a:ext>
              </a:extLst>
            </p:cNvPr>
            <p:cNvCxnSpPr>
              <a:cxnSpLocks/>
            </p:cNvCxnSpPr>
            <p:nvPr/>
          </p:nvCxnSpPr>
          <p:spPr>
            <a:xfrm>
              <a:off x="5176203" y="4396102"/>
              <a:ext cx="0" cy="1418580"/>
            </a:xfrm>
            <a:prstGeom prst="line">
              <a:avLst/>
            </a:prstGeom>
            <a:ln w="28575"/>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8F1DDB11-EB1A-443F-AA15-C7E32E1E4FFA}"/>
                </a:ext>
              </a:extLst>
            </p:cNvPr>
            <p:cNvGrpSpPr/>
            <p:nvPr/>
          </p:nvGrpSpPr>
          <p:grpSpPr>
            <a:xfrm>
              <a:off x="1360788" y="5672726"/>
              <a:ext cx="3225043" cy="601180"/>
              <a:chOff x="93949" y="4899152"/>
              <a:chExt cx="4678837" cy="639317"/>
            </a:xfrm>
          </p:grpSpPr>
          <p:sp>
            <p:nvSpPr>
              <p:cNvPr id="58" name="object 18">
                <a:extLst>
                  <a:ext uri="{FF2B5EF4-FFF2-40B4-BE49-F238E27FC236}">
                    <a16:creationId xmlns:a16="http://schemas.microsoft.com/office/drawing/2014/main" id="{FFDD8213-CA4D-44F8-9EC7-42AA031BC9FD}"/>
                  </a:ext>
                </a:extLst>
              </p:cNvPr>
              <p:cNvSpPr/>
              <p:nvPr/>
            </p:nvSpPr>
            <p:spPr>
              <a:xfrm>
                <a:off x="93949" y="4899152"/>
                <a:ext cx="4678837" cy="639317"/>
              </a:xfrm>
              <a:prstGeom prst="rect">
                <a:avLst/>
              </a:prstGeom>
              <a:blipFill>
                <a:blip r:embed="rId6" cstate="print"/>
                <a:stretch>
                  <a:fillRect/>
                </a:stretch>
              </a:blipFill>
            </p:spPr>
            <p:txBody>
              <a:bodyPr wrap="square" lIns="0" tIns="0" rIns="0" bIns="0" rtlCol="0"/>
              <a:lstStyle/>
              <a:p>
                <a:endParaRPr sz="1231" b="1"/>
              </a:p>
            </p:txBody>
          </p:sp>
          <p:sp>
            <p:nvSpPr>
              <p:cNvPr id="59" name="object 19">
                <a:extLst>
                  <a:ext uri="{FF2B5EF4-FFF2-40B4-BE49-F238E27FC236}">
                    <a16:creationId xmlns:a16="http://schemas.microsoft.com/office/drawing/2014/main" id="{1AE1C766-EA2F-4CC2-8B0B-38924DC95CFC}"/>
                  </a:ext>
                </a:extLst>
              </p:cNvPr>
              <p:cNvSpPr/>
              <p:nvPr/>
            </p:nvSpPr>
            <p:spPr>
              <a:xfrm>
                <a:off x="112768" y="4917761"/>
                <a:ext cx="4640541" cy="601980"/>
              </a:xfrm>
              <a:prstGeom prst="rect">
                <a:avLst/>
              </a:prstGeom>
              <a:blipFill>
                <a:blip r:embed="rId7" cstate="print"/>
                <a:stretch>
                  <a:fillRect/>
                </a:stretch>
              </a:blipFill>
            </p:spPr>
            <p:txBody>
              <a:bodyPr wrap="square" lIns="0" tIns="0" rIns="0" bIns="0" rtlCol="0"/>
              <a:lstStyle/>
              <a:p>
                <a:endParaRPr sz="1231" b="1"/>
              </a:p>
            </p:txBody>
          </p:sp>
          <p:sp>
            <p:nvSpPr>
              <p:cNvPr id="60" name="object 20">
                <a:extLst>
                  <a:ext uri="{FF2B5EF4-FFF2-40B4-BE49-F238E27FC236}">
                    <a16:creationId xmlns:a16="http://schemas.microsoft.com/office/drawing/2014/main" id="{F932A87B-C3D7-4F08-812E-F7FF3E3C68DA}"/>
                  </a:ext>
                </a:extLst>
              </p:cNvPr>
              <p:cNvSpPr/>
              <p:nvPr/>
            </p:nvSpPr>
            <p:spPr>
              <a:xfrm>
                <a:off x="112768" y="4917757"/>
                <a:ext cx="4640580" cy="601980"/>
              </a:xfrm>
              <a:custGeom>
                <a:avLst/>
                <a:gdLst/>
                <a:ahLst/>
                <a:cxnLst/>
                <a:rect l="l" t="t" r="r" b="b"/>
                <a:pathLst>
                  <a:path w="4640580" h="601979">
                    <a:moveTo>
                      <a:pt x="1442346" y="568896"/>
                    </a:moveTo>
                    <a:lnTo>
                      <a:pt x="1362798" y="570055"/>
                    </a:lnTo>
                    <a:lnTo>
                      <a:pt x="1315208" y="571328"/>
                    </a:lnTo>
                    <a:lnTo>
                      <a:pt x="1263554" y="572905"/>
                    </a:lnTo>
                    <a:lnTo>
                      <a:pt x="1208697" y="574668"/>
                    </a:lnTo>
                    <a:lnTo>
                      <a:pt x="1151496" y="576500"/>
                    </a:lnTo>
                    <a:lnTo>
                      <a:pt x="1092812" y="578283"/>
                    </a:lnTo>
                    <a:lnTo>
                      <a:pt x="1033504" y="579899"/>
                    </a:lnTo>
                    <a:lnTo>
                      <a:pt x="974433" y="581229"/>
                    </a:lnTo>
                    <a:lnTo>
                      <a:pt x="916458" y="582157"/>
                    </a:lnTo>
                    <a:lnTo>
                      <a:pt x="860440" y="582563"/>
                    </a:lnTo>
                    <a:lnTo>
                      <a:pt x="807239" y="582331"/>
                    </a:lnTo>
                    <a:lnTo>
                      <a:pt x="757715" y="581342"/>
                    </a:lnTo>
                    <a:lnTo>
                      <a:pt x="701540" y="579414"/>
                    </a:lnTo>
                    <a:lnTo>
                      <a:pt x="645345" y="577019"/>
                    </a:lnTo>
                    <a:lnTo>
                      <a:pt x="589561" y="574151"/>
                    </a:lnTo>
                    <a:lnTo>
                      <a:pt x="534622" y="570802"/>
                    </a:lnTo>
                    <a:lnTo>
                      <a:pt x="480958" y="566966"/>
                    </a:lnTo>
                    <a:lnTo>
                      <a:pt x="429003" y="562637"/>
                    </a:lnTo>
                    <a:lnTo>
                      <a:pt x="379187" y="557806"/>
                    </a:lnTo>
                    <a:lnTo>
                      <a:pt x="331943" y="552467"/>
                    </a:lnTo>
                    <a:lnTo>
                      <a:pt x="287703" y="546614"/>
                    </a:lnTo>
                    <a:lnTo>
                      <a:pt x="246900" y="540239"/>
                    </a:lnTo>
                    <a:lnTo>
                      <a:pt x="139490" y="515183"/>
                    </a:lnTo>
                    <a:lnTo>
                      <a:pt x="82161" y="493482"/>
                    </a:lnTo>
                    <a:lnTo>
                      <a:pt x="39072" y="470050"/>
                    </a:lnTo>
                    <a:lnTo>
                      <a:pt x="0" y="425259"/>
                    </a:lnTo>
                    <a:lnTo>
                      <a:pt x="14905" y="399926"/>
                    </a:lnTo>
                    <a:lnTo>
                      <a:pt x="57624" y="375189"/>
                    </a:lnTo>
                    <a:lnTo>
                      <a:pt x="114895" y="353071"/>
                    </a:lnTo>
                    <a:lnTo>
                      <a:pt x="173451" y="335597"/>
                    </a:lnTo>
                    <a:lnTo>
                      <a:pt x="223335" y="325877"/>
                    </a:lnTo>
                    <a:lnTo>
                      <a:pt x="281105" y="319223"/>
                    </a:lnTo>
                    <a:lnTo>
                      <a:pt x="340408" y="314648"/>
                    </a:lnTo>
                    <a:lnTo>
                      <a:pt x="394889" y="311164"/>
                    </a:lnTo>
                    <a:lnTo>
                      <a:pt x="438195" y="307784"/>
                    </a:lnTo>
                    <a:lnTo>
                      <a:pt x="475708" y="304115"/>
                    </a:lnTo>
                    <a:lnTo>
                      <a:pt x="502097" y="301767"/>
                    </a:lnTo>
                    <a:lnTo>
                      <a:pt x="521640" y="299729"/>
                    </a:lnTo>
                    <a:lnTo>
                      <a:pt x="560863" y="289432"/>
                    </a:lnTo>
                    <a:lnTo>
                      <a:pt x="565995" y="278447"/>
                    </a:lnTo>
                    <a:lnTo>
                      <a:pt x="560933" y="270765"/>
                    </a:lnTo>
                    <a:lnTo>
                      <a:pt x="549454" y="262048"/>
                    </a:lnTo>
                    <a:lnTo>
                      <a:pt x="537117" y="252640"/>
                    </a:lnTo>
                    <a:lnTo>
                      <a:pt x="529483" y="242887"/>
                    </a:lnTo>
                    <a:lnTo>
                      <a:pt x="523709" y="232751"/>
                    </a:lnTo>
                    <a:lnTo>
                      <a:pt x="517505" y="222281"/>
                    </a:lnTo>
                    <a:lnTo>
                      <a:pt x="557230" y="190273"/>
                    </a:lnTo>
                    <a:lnTo>
                      <a:pt x="597385" y="179133"/>
                    </a:lnTo>
                    <a:lnTo>
                      <a:pt x="646953" y="168564"/>
                    </a:lnTo>
                    <a:lnTo>
                      <a:pt x="702939" y="159448"/>
                    </a:lnTo>
                    <a:lnTo>
                      <a:pt x="745225" y="154192"/>
                    </a:lnTo>
                    <a:lnTo>
                      <a:pt x="793215" y="149359"/>
                    </a:lnTo>
                    <a:lnTo>
                      <a:pt x="845010" y="144970"/>
                    </a:lnTo>
                    <a:lnTo>
                      <a:pt x="898706" y="141047"/>
                    </a:lnTo>
                    <a:lnTo>
                      <a:pt x="952402" y="137611"/>
                    </a:lnTo>
                    <a:lnTo>
                      <a:pt x="1004196" y="134683"/>
                    </a:lnTo>
                    <a:lnTo>
                      <a:pt x="1056307" y="132372"/>
                    </a:lnTo>
                    <a:lnTo>
                      <a:pt x="1110699" y="130755"/>
                    </a:lnTo>
                    <a:lnTo>
                      <a:pt x="1165091" y="129619"/>
                    </a:lnTo>
                    <a:lnTo>
                      <a:pt x="1217200" y="128747"/>
                    </a:lnTo>
                    <a:lnTo>
                      <a:pt x="1264743" y="127924"/>
                    </a:lnTo>
                    <a:lnTo>
                      <a:pt x="1305440" y="126936"/>
                    </a:lnTo>
                    <a:lnTo>
                      <a:pt x="1353014" y="125636"/>
                    </a:lnTo>
                    <a:lnTo>
                      <a:pt x="1413918" y="122703"/>
                    </a:lnTo>
                    <a:lnTo>
                      <a:pt x="1442507" y="113153"/>
                    </a:lnTo>
                    <a:lnTo>
                      <a:pt x="1442394" y="105187"/>
                    </a:lnTo>
                    <a:lnTo>
                      <a:pt x="1442257" y="96508"/>
                    </a:lnTo>
                    <a:lnTo>
                      <a:pt x="1451490" y="88328"/>
                    </a:lnTo>
                    <a:lnTo>
                      <a:pt x="1503433" y="71977"/>
                    </a:lnTo>
                    <a:lnTo>
                      <a:pt x="1579379" y="57340"/>
                    </a:lnTo>
                    <a:lnTo>
                      <a:pt x="1623575" y="52153"/>
                    </a:lnTo>
                    <a:lnTo>
                      <a:pt x="1672915" y="47942"/>
                    </a:lnTo>
                    <a:lnTo>
                      <a:pt x="1725683" y="44588"/>
                    </a:lnTo>
                    <a:lnTo>
                      <a:pt x="1780166" y="41973"/>
                    </a:lnTo>
                    <a:lnTo>
                      <a:pt x="1828151" y="40424"/>
                    </a:lnTo>
                    <a:lnTo>
                      <a:pt x="1881402" y="39484"/>
                    </a:lnTo>
                    <a:lnTo>
                      <a:pt x="1935312" y="39001"/>
                    </a:lnTo>
                    <a:lnTo>
                      <a:pt x="1985272" y="38823"/>
                    </a:lnTo>
                    <a:lnTo>
                      <a:pt x="2026673" y="38798"/>
                    </a:lnTo>
                    <a:lnTo>
                      <a:pt x="2064176" y="39401"/>
                    </a:lnTo>
                    <a:lnTo>
                      <a:pt x="2090570" y="40671"/>
                    </a:lnTo>
                    <a:lnTo>
                      <a:pt x="2110130" y="41798"/>
                    </a:lnTo>
                    <a:lnTo>
                      <a:pt x="2127130" y="41973"/>
                    </a:lnTo>
                    <a:lnTo>
                      <a:pt x="2137772" y="40846"/>
                    </a:lnTo>
                    <a:lnTo>
                      <a:pt x="2140735" y="38766"/>
                    </a:lnTo>
                    <a:lnTo>
                      <a:pt x="2143721" y="35972"/>
                    </a:lnTo>
                    <a:lnTo>
                      <a:pt x="2154435" y="32702"/>
                    </a:lnTo>
                    <a:lnTo>
                      <a:pt x="2201806" y="22907"/>
                    </a:lnTo>
                    <a:lnTo>
                      <a:pt x="2273180" y="12636"/>
                    </a:lnTo>
                    <a:lnTo>
                      <a:pt x="2315447" y="8858"/>
                    </a:lnTo>
                    <a:lnTo>
                      <a:pt x="2361572" y="5746"/>
                    </a:lnTo>
                    <a:lnTo>
                      <a:pt x="2413698" y="3349"/>
                    </a:lnTo>
                    <a:lnTo>
                      <a:pt x="2473967" y="1714"/>
                    </a:lnTo>
                    <a:lnTo>
                      <a:pt x="2521413" y="973"/>
                    </a:lnTo>
                    <a:lnTo>
                      <a:pt x="2575069" y="359"/>
                    </a:lnTo>
                    <a:lnTo>
                      <a:pt x="2632019" y="0"/>
                    </a:lnTo>
                    <a:lnTo>
                      <a:pt x="2689350" y="21"/>
                    </a:lnTo>
                    <a:lnTo>
                      <a:pt x="2744148" y="550"/>
                    </a:lnTo>
                    <a:lnTo>
                      <a:pt x="2793499" y="1714"/>
                    </a:lnTo>
                    <a:lnTo>
                      <a:pt x="2845288" y="4033"/>
                    </a:lnTo>
                    <a:lnTo>
                      <a:pt x="2892248" y="7064"/>
                    </a:lnTo>
                    <a:lnTo>
                      <a:pt x="2936136" y="10639"/>
                    </a:lnTo>
                    <a:lnTo>
                      <a:pt x="2978708" y="14585"/>
                    </a:lnTo>
                    <a:lnTo>
                      <a:pt x="3021718" y="18732"/>
                    </a:lnTo>
                    <a:lnTo>
                      <a:pt x="3079702" y="24268"/>
                    </a:lnTo>
                    <a:lnTo>
                      <a:pt x="3139828" y="30448"/>
                    </a:lnTo>
                    <a:lnTo>
                      <a:pt x="3195668" y="37341"/>
                    </a:lnTo>
                    <a:lnTo>
                      <a:pt x="3240793" y="45021"/>
                    </a:lnTo>
                    <a:lnTo>
                      <a:pt x="3298451" y="64611"/>
                    </a:lnTo>
                    <a:lnTo>
                      <a:pt x="3332106" y="83629"/>
                    </a:lnTo>
                    <a:lnTo>
                      <a:pt x="3338821" y="90568"/>
                    </a:lnTo>
                    <a:lnTo>
                      <a:pt x="3337821" y="96281"/>
                    </a:lnTo>
                    <a:lnTo>
                      <a:pt x="3338535" y="100685"/>
                    </a:lnTo>
                    <a:lnTo>
                      <a:pt x="3350394" y="103695"/>
                    </a:lnTo>
                    <a:lnTo>
                      <a:pt x="3376393" y="104582"/>
                    </a:lnTo>
                    <a:lnTo>
                      <a:pt x="3411418" y="103552"/>
                    </a:lnTo>
                    <a:lnTo>
                      <a:pt x="3452443" y="102213"/>
                    </a:lnTo>
                    <a:lnTo>
                      <a:pt x="3496444" y="102171"/>
                    </a:lnTo>
                    <a:lnTo>
                      <a:pt x="3543998" y="103562"/>
                    </a:lnTo>
                    <a:lnTo>
                      <a:pt x="3596266" y="105775"/>
                    </a:lnTo>
                    <a:lnTo>
                      <a:pt x="3651106" y="109297"/>
                    </a:lnTo>
                    <a:lnTo>
                      <a:pt x="3706375" y="114617"/>
                    </a:lnTo>
                    <a:lnTo>
                      <a:pt x="3752019" y="120559"/>
                    </a:lnTo>
                    <a:lnTo>
                      <a:pt x="3799857" y="127860"/>
                    </a:lnTo>
                    <a:lnTo>
                      <a:pt x="3847696" y="136051"/>
                    </a:lnTo>
                    <a:lnTo>
                      <a:pt x="3893339" y="144662"/>
                    </a:lnTo>
                    <a:lnTo>
                      <a:pt x="3934594" y="153225"/>
                    </a:lnTo>
                    <a:lnTo>
                      <a:pt x="3982739" y="164129"/>
                    </a:lnTo>
                    <a:lnTo>
                      <a:pt x="4028765" y="175783"/>
                    </a:lnTo>
                    <a:lnTo>
                      <a:pt x="4068789" y="187747"/>
                    </a:lnTo>
                    <a:lnTo>
                      <a:pt x="4119292" y="211782"/>
                    </a:lnTo>
                    <a:lnTo>
                      <a:pt x="4134294" y="237281"/>
                    </a:lnTo>
                    <a:lnTo>
                      <a:pt x="4126364" y="248983"/>
                    </a:lnTo>
                    <a:lnTo>
                      <a:pt x="4095829" y="260161"/>
                    </a:lnTo>
                    <a:lnTo>
                      <a:pt x="4046481" y="270970"/>
                    </a:lnTo>
                    <a:lnTo>
                      <a:pt x="4000563" y="280469"/>
                    </a:lnTo>
                    <a:lnTo>
                      <a:pt x="3980314" y="287718"/>
                    </a:lnTo>
                    <a:lnTo>
                      <a:pt x="3994937" y="291373"/>
                    </a:lnTo>
                    <a:lnTo>
                      <a:pt x="4032241" y="292385"/>
                    </a:lnTo>
                    <a:lnTo>
                      <a:pt x="4082380" y="292969"/>
                    </a:lnTo>
                    <a:lnTo>
                      <a:pt x="4135508" y="295338"/>
                    </a:lnTo>
                    <a:lnTo>
                      <a:pt x="4181358" y="298962"/>
                    </a:lnTo>
                    <a:lnTo>
                      <a:pt x="4233993" y="303208"/>
                    </a:lnTo>
                    <a:lnTo>
                      <a:pt x="4289255" y="307966"/>
                    </a:lnTo>
                    <a:lnTo>
                      <a:pt x="4342988" y="313126"/>
                    </a:lnTo>
                    <a:lnTo>
                      <a:pt x="4391032" y="318579"/>
                    </a:lnTo>
                    <a:lnTo>
                      <a:pt x="4446017" y="326058"/>
                    </a:lnTo>
                    <a:lnTo>
                      <a:pt x="4498871" y="334406"/>
                    </a:lnTo>
                    <a:lnTo>
                      <a:pt x="4545748" y="343350"/>
                    </a:lnTo>
                    <a:lnTo>
                      <a:pt x="4582802" y="352615"/>
                    </a:lnTo>
                    <a:lnTo>
                      <a:pt x="4630697" y="371109"/>
                    </a:lnTo>
                    <a:lnTo>
                      <a:pt x="4640541" y="381672"/>
                    </a:lnTo>
                    <a:lnTo>
                      <a:pt x="4637539" y="394271"/>
                    </a:lnTo>
                    <a:lnTo>
                      <a:pt x="4582754" y="429164"/>
                    </a:lnTo>
                    <a:lnTo>
                      <a:pt x="4541259" y="447456"/>
                    </a:lnTo>
                    <a:lnTo>
                      <a:pt x="4500633" y="462343"/>
                    </a:lnTo>
                    <a:lnTo>
                      <a:pt x="4462275" y="473201"/>
                    </a:lnTo>
                    <a:lnTo>
                      <a:pt x="4423036" y="481774"/>
                    </a:lnTo>
                    <a:lnTo>
                      <a:pt x="4383797" y="488346"/>
                    </a:lnTo>
                    <a:lnTo>
                      <a:pt x="4345439" y="493204"/>
                    </a:lnTo>
                    <a:lnTo>
                      <a:pt x="4307081" y="495663"/>
                    </a:lnTo>
                    <a:lnTo>
                      <a:pt x="4267842" y="495919"/>
                    </a:lnTo>
                    <a:lnTo>
                      <a:pt x="4228603" y="495579"/>
                    </a:lnTo>
                    <a:lnTo>
                      <a:pt x="4190245" y="496252"/>
                    </a:lnTo>
                    <a:lnTo>
                      <a:pt x="4118363" y="500078"/>
                    </a:lnTo>
                    <a:lnTo>
                      <a:pt x="4053339" y="505523"/>
                    </a:lnTo>
                    <a:lnTo>
                      <a:pt x="4003063" y="514175"/>
                    </a:lnTo>
                    <a:lnTo>
                      <a:pt x="3980098" y="519578"/>
                    </a:lnTo>
                    <a:lnTo>
                      <a:pt x="3952882" y="525589"/>
                    </a:lnTo>
                    <a:lnTo>
                      <a:pt x="3921882" y="532586"/>
                    </a:lnTo>
                    <a:lnTo>
                      <a:pt x="3889573" y="540321"/>
                    </a:lnTo>
                    <a:lnTo>
                      <a:pt x="3854691" y="548056"/>
                    </a:lnTo>
                    <a:lnTo>
                      <a:pt x="3815976" y="555053"/>
                    </a:lnTo>
                    <a:lnTo>
                      <a:pt x="3775064" y="561224"/>
                    </a:lnTo>
                    <a:lnTo>
                      <a:pt x="3732045" y="566800"/>
                    </a:lnTo>
                    <a:lnTo>
                      <a:pt x="3683049" y="571519"/>
                    </a:lnTo>
                    <a:lnTo>
                      <a:pt x="3624206" y="575119"/>
                    </a:lnTo>
                    <a:lnTo>
                      <a:pt x="3583213" y="576523"/>
                    </a:lnTo>
                    <a:lnTo>
                      <a:pt x="3536076" y="577487"/>
                    </a:lnTo>
                    <a:lnTo>
                      <a:pt x="3485030" y="578038"/>
                    </a:lnTo>
                    <a:lnTo>
                      <a:pt x="3432314" y="578203"/>
                    </a:lnTo>
                    <a:lnTo>
                      <a:pt x="3380164" y="578007"/>
                    </a:lnTo>
                    <a:lnTo>
                      <a:pt x="3330818" y="577478"/>
                    </a:lnTo>
                    <a:lnTo>
                      <a:pt x="3286513" y="576643"/>
                    </a:lnTo>
                    <a:lnTo>
                      <a:pt x="3230262" y="574605"/>
                    </a:lnTo>
                    <a:lnTo>
                      <a:pt x="3177303" y="571555"/>
                    </a:lnTo>
                    <a:lnTo>
                      <a:pt x="3128733" y="567974"/>
                    </a:lnTo>
                    <a:lnTo>
                      <a:pt x="3085650" y="564345"/>
                    </a:lnTo>
                    <a:lnTo>
                      <a:pt x="3017005" y="557486"/>
                    </a:lnTo>
                    <a:lnTo>
                      <a:pt x="2983624" y="550112"/>
                    </a:lnTo>
                    <a:lnTo>
                      <a:pt x="2966981" y="547306"/>
                    </a:lnTo>
                    <a:lnTo>
                      <a:pt x="2946552" y="545312"/>
                    </a:lnTo>
                    <a:lnTo>
                      <a:pt x="2926992" y="544020"/>
                    </a:lnTo>
                    <a:lnTo>
                      <a:pt x="2909170" y="543609"/>
                    </a:lnTo>
                    <a:lnTo>
                      <a:pt x="2893956" y="544258"/>
                    </a:lnTo>
                    <a:lnTo>
                      <a:pt x="2886312" y="545713"/>
                    </a:lnTo>
                    <a:lnTo>
                      <a:pt x="2884241" y="547893"/>
                    </a:lnTo>
                    <a:lnTo>
                      <a:pt x="2877883" y="550955"/>
                    </a:lnTo>
                    <a:lnTo>
                      <a:pt x="2822167" y="560403"/>
                    </a:lnTo>
                    <a:lnTo>
                      <a:pt x="2777513" y="566800"/>
                    </a:lnTo>
                    <a:lnTo>
                      <a:pt x="2722595" y="573484"/>
                    </a:lnTo>
                    <a:lnTo>
                      <a:pt x="2656593" y="579691"/>
                    </a:lnTo>
                    <a:lnTo>
                      <a:pt x="2617829" y="582749"/>
                    </a:lnTo>
                    <a:lnTo>
                      <a:pt x="2574200" y="586013"/>
                    </a:lnTo>
                    <a:lnTo>
                      <a:pt x="2526829" y="589331"/>
                    </a:lnTo>
                    <a:lnTo>
                      <a:pt x="2476840" y="592550"/>
                    </a:lnTo>
                    <a:lnTo>
                      <a:pt x="2425358" y="595519"/>
                    </a:lnTo>
                    <a:lnTo>
                      <a:pt x="2373504" y="598086"/>
                    </a:lnTo>
                    <a:lnTo>
                      <a:pt x="2322404" y="600100"/>
                    </a:lnTo>
                    <a:lnTo>
                      <a:pt x="2273180" y="601408"/>
                    </a:lnTo>
                    <a:lnTo>
                      <a:pt x="2217924" y="601983"/>
                    </a:lnTo>
                    <a:lnTo>
                      <a:pt x="2162200" y="601840"/>
                    </a:lnTo>
                    <a:lnTo>
                      <a:pt x="2106642" y="601118"/>
                    </a:lnTo>
                    <a:lnTo>
                      <a:pt x="2051886" y="599954"/>
                    </a:lnTo>
                    <a:lnTo>
                      <a:pt x="1998568" y="598485"/>
                    </a:lnTo>
                    <a:lnTo>
                      <a:pt x="1947322" y="596849"/>
                    </a:lnTo>
                    <a:lnTo>
                      <a:pt x="1898784" y="595185"/>
                    </a:lnTo>
                    <a:lnTo>
                      <a:pt x="1834841" y="592489"/>
                    </a:lnTo>
                    <a:lnTo>
                      <a:pt x="1774824" y="589219"/>
                    </a:lnTo>
                    <a:lnTo>
                      <a:pt x="1719397" y="585748"/>
                    </a:lnTo>
                    <a:lnTo>
                      <a:pt x="1669225" y="582448"/>
                    </a:lnTo>
                    <a:lnTo>
                      <a:pt x="1624972" y="579691"/>
                    </a:lnTo>
                    <a:lnTo>
                      <a:pt x="1593714" y="577105"/>
                    </a:lnTo>
                    <a:lnTo>
                      <a:pt x="1573178" y="574245"/>
                    </a:lnTo>
                    <a:lnTo>
                      <a:pt x="1550010" y="571599"/>
                    </a:lnTo>
                    <a:lnTo>
                      <a:pt x="1510851" y="569653"/>
                    </a:lnTo>
                    <a:lnTo>
                      <a:pt x="1442346" y="568896"/>
                    </a:lnTo>
                    <a:close/>
                  </a:path>
                </a:pathLst>
              </a:custGeom>
              <a:ln w="12191">
                <a:solidFill>
                  <a:schemeClr val="tx2">
                    <a:lumMod val="75000"/>
                  </a:schemeClr>
                </a:solidFill>
              </a:ln>
            </p:spPr>
            <p:txBody>
              <a:bodyPr wrap="square" lIns="0" tIns="0" rIns="0" bIns="0" rtlCol="0"/>
              <a:lstStyle/>
              <a:p>
                <a:endParaRPr sz="1231" b="1"/>
              </a:p>
            </p:txBody>
          </p:sp>
          <p:sp>
            <p:nvSpPr>
              <p:cNvPr id="61" name="object 21">
                <a:extLst>
                  <a:ext uri="{FF2B5EF4-FFF2-40B4-BE49-F238E27FC236}">
                    <a16:creationId xmlns:a16="http://schemas.microsoft.com/office/drawing/2014/main" id="{C464D8C0-E1E8-4EC8-B63E-AED64900783C}"/>
                  </a:ext>
                </a:extLst>
              </p:cNvPr>
              <p:cNvSpPr txBox="1"/>
              <p:nvPr/>
            </p:nvSpPr>
            <p:spPr>
              <a:xfrm>
                <a:off x="2014135" y="5047309"/>
                <a:ext cx="685631" cy="236380"/>
              </a:xfrm>
              <a:prstGeom prst="rect">
                <a:avLst/>
              </a:prstGeom>
            </p:spPr>
            <p:txBody>
              <a:bodyPr vert="horz" wrap="square" lIns="0" tIns="9281" rIns="0" bIns="0" rtlCol="0">
                <a:spAutoFit/>
              </a:bodyPr>
              <a:lstStyle/>
              <a:p>
                <a:pPr marL="9769" marR="3908" indent="42006">
                  <a:spcBef>
                    <a:spcPts val="73"/>
                  </a:spcBef>
                </a:pPr>
                <a:r>
                  <a:rPr sz="692" b="1" spc="-4" dirty="0">
                    <a:latin typeface="Calibri"/>
                    <a:cs typeface="Calibri"/>
                  </a:rPr>
                  <a:t>Optical  </a:t>
                </a:r>
                <a:r>
                  <a:rPr lang="en-GB" sz="692" b="1" spc="-12" dirty="0">
                    <a:latin typeface="Calibri"/>
                    <a:cs typeface="Calibri"/>
                  </a:rPr>
                  <a:t>Domain 1</a:t>
                </a:r>
                <a:endParaRPr sz="692" b="1" dirty="0">
                  <a:latin typeface="Calibri"/>
                  <a:cs typeface="Calibri"/>
                </a:endParaRPr>
              </a:p>
            </p:txBody>
          </p:sp>
        </p:grpSp>
        <p:cxnSp>
          <p:nvCxnSpPr>
            <p:cNvPr id="28" name="Straight Connector 27">
              <a:extLst>
                <a:ext uri="{FF2B5EF4-FFF2-40B4-BE49-F238E27FC236}">
                  <a16:creationId xmlns:a16="http://schemas.microsoft.com/office/drawing/2014/main" id="{8DFC6095-636C-489B-878B-1D66D66AA4A7}"/>
                </a:ext>
              </a:extLst>
            </p:cNvPr>
            <p:cNvCxnSpPr>
              <a:cxnSpLocks/>
            </p:cNvCxnSpPr>
            <p:nvPr/>
          </p:nvCxnSpPr>
          <p:spPr>
            <a:xfrm>
              <a:off x="1618149" y="5204013"/>
              <a:ext cx="564771" cy="0"/>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sp>
          <p:nvSpPr>
            <p:cNvPr id="29" name="Oval 28">
              <a:extLst>
                <a:ext uri="{FF2B5EF4-FFF2-40B4-BE49-F238E27FC236}">
                  <a16:creationId xmlns:a16="http://schemas.microsoft.com/office/drawing/2014/main" id="{59025C9D-B8A0-4290-816D-F5F6A8502DA2}"/>
                </a:ext>
              </a:extLst>
            </p:cNvPr>
            <p:cNvSpPr/>
            <p:nvPr/>
          </p:nvSpPr>
          <p:spPr>
            <a:xfrm>
              <a:off x="1517704" y="5143021"/>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sp>
          <p:nvSpPr>
            <p:cNvPr id="30" name="Oval 29">
              <a:extLst>
                <a:ext uri="{FF2B5EF4-FFF2-40B4-BE49-F238E27FC236}">
                  <a16:creationId xmlns:a16="http://schemas.microsoft.com/office/drawing/2014/main" id="{89DCF97B-3F1C-476F-94D1-D0D023E54B9A}"/>
                </a:ext>
              </a:extLst>
            </p:cNvPr>
            <p:cNvSpPr/>
            <p:nvPr/>
          </p:nvSpPr>
          <p:spPr>
            <a:xfrm>
              <a:off x="2068265" y="5143021"/>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sp>
          <p:nvSpPr>
            <p:cNvPr id="31" name="Oval 30">
              <a:extLst>
                <a:ext uri="{FF2B5EF4-FFF2-40B4-BE49-F238E27FC236}">
                  <a16:creationId xmlns:a16="http://schemas.microsoft.com/office/drawing/2014/main" id="{07FD664E-2354-4CCC-AA99-0BFBABCF9C4C}"/>
                </a:ext>
              </a:extLst>
            </p:cNvPr>
            <p:cNvSpPr/>
            <p:nvPr/>
          </p:nvSpPr>
          <p:spPr>
            <a:xfrm>
              <a:off x="2069967" y="5989378"/>
              <a:ext cx="137597" cy="121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85"/>
            </a:p>
          </p:txBody>
        </p:sp>
        <p:grpSp>
          <p:nvGrpSpPr>
            <p:cNvPr id="32" name="Group 31">
              <a:extLst>
                <a:ext uri="{FF2B5EF4-FFF2-40B4-BE49-F238E27FC236}">
                  <a16:creationId xmlns:a16="http://schemas.microsoft.com/office/drawing/2014/main" id="{6A068B7F-9FAF-44E9-AB2B-DB1536DB8035}"/>
                </a:ext>
              </a:extLst>
            </p:cNvPr>
            <p:cNvGrpSpPr/>
            <p:nvPr/>
          </p:nvGrpSpPr>
          <p:grpSpPr>
            <a:xfrm>
              <a:off x="4699429" y="5651038"/>
              <a:ext cx="3225043" cy="601180"/>
              <a:chOff x="93949" y="4899152"/>
              <a:chExt cx="4678837" cy="639317"/>
            </a:xfrm>
          </p:grpSpPr>
          <p:sp>
            <p:nvSpPr>
              <p:cNvPr id="54" name="object 18">
                <a:extLst>
                  <a:ext uri="{FF2B5EF4-FFF2-40B4-BE49-F238E27FC236}">
                    <a16:creationId xmlns:a16="http://schemas.microsoft.com/office/drawing/2014/main" id="{DAD91A2B-1A14-4C20-85C6-8055D8F34961}"/>
                  </a:ext>
                </a:extLst>
              </p:cNvPr>
              <p:cNvSpPr/>
              <p:nvPr/>
            </p:nvSpPr>
            <p:spPr>
              <a:xfrm>
                <a:off x="93949" y="4899152"/>
                <a:ext cx="4678837" cy="639317"/>
              </a:xfrm>
              <a:prstGeom prst="rect">
                <a:avLst/>
              </a:prstGeom>
              <a:blipFill>
                <a:blip r:embed="rId6" cstate="print"/>
                <a:stretch>
                  <a:fillRect/>
                </a:stretch>
              </a:blipFill>
            </p:spPr>
            <p:txBody>
              <a:bodyPr wrap="square" lIns="0" tIns="0" rIns="0" bIns="0" rtlCol="0"/>
              <a:lstStyle/>
              <a:p>
                <a:endParaRPr sz="1231" b="1"/>
              </a:p>
            </p:txBody>
          </p:sp>
          <p:sp>
            <p:nvSpPr>
              <p:cNvPr id="55" name="object 19">
                <a:extLst>
                  <a:ext uri="{FF2B5EF4-FFF2-40B4-BE49-F238E27FC236}">
                    <a16:creationId xmlns:a16="http://schemas.microsoft.com/office/drawing/2014/main" id="{FE9CB572-7EBA-4C19-BB66-F3147967B0AB}"/>
                  </a:ext>
                </a:extLst>
              </p:cNvPr>
              <p:cNvSpPr/>
              <p:nvPr/>
            </p:nvSpPr>
            <p:spPr>
              <a:xfrm>
                <a:off x="112768" y="4917761"/>
                <a:ext cx="4640541" cy="601980"/>
              </a:xfrm>
              <a:prstGeom prst="rect">
                <a:avLst/>
              </a:prstGeom>
              <a:blipFill>
                <a:blip r:embed="rId7" cstate="print"/>
                <a:stretch>
                  <a:fillRect/>
                </a:stretch>
              </a:blipFill>
            </p:spPr>
            <p:txBody>
              <a:bodyPr wrap="square" lIns="0" tIns="0" rIns="0" bIns="0" rtlCol="0"/>
              <a:lstStyle/>
              <a:p>
                <a:endParaRPr sz="1231" b="1"/>
              </a:p>
            </p:txBody>
          </p:sp>
          <p:sp>
            <p:nvSpPr>
              <p:cNvPr id="56" name="object 20">
                <a:extLst>
                  <a:ext uri="{FF2B5EF4-FFF2-40B4-BE49-F238E27FC236}">
                    <a16:creationId xmlns:a16="http://schemas.microsoft.com/office/drawing/2014/main" id="{A7D67ED9-6257-490D-B1C4-597407593D9B}"/>
                  </a:ext>
                </a:extLst>
              </p:cNvPr>
              <p:cNvSpPr/>
              <p:nvPr/>
            </p:nvSpPr>
            <p:spPr>
              <a:xfrm>
                <a:off x="112768" y="4917757"/>
                <a:ext cx="4640580" cy="601980"/>
              </a:xfrm>
              <a:custGeom>
                <a:avLst/>
                <a:gdLst/>
                <a:ahLst/>
                <a:cxnLst/>
                <a:rect l="l" t="t" r="r" b="b"/>
                <a:pathLst>
                  <a:path w="4640580" h="601979">
                    <a:moveTo>
                      <a:pt x="1442346" y="568896"/>
                    </a:moveTo>
                    <a:lnTo>
                      <a:pt x="1362798" y="570055"/>
                    </a:lnTo>
                    <a:lnTo>
                      <a:pt x="1315208" y="571328"/>
                    </a:lnTo>
                    <a:lnTo>
                      <a:pt x="1263554" y="572905"/>
                    </a:lnTo>
                    <a:lnTo>
                      <a:pt x="1208697" y="574668"/>
                    </a:lnTo>
                    <a:lnTo>
                      <a:pt x="1151496" y="576500"/>
                    </a:lnTo>
                    <a:lnTo>
                      <a:pt x="1092812" y="578283"/>
                    </a:lnTo>
                    <a:lnTo>
                      <a:pt x="1033504" y="579899"/>
                    </a:lnTo>
                    <a:lnTo>
                      <a:pt x="974433" y="581229"/>
                    </a:lnTo>
                    <a:lnTo>
                      <a:pt x="916458" y="582157"/>
                    </a:lnTo>
                    <a:lnTo>
                      <a:pt x="860440" y="582563"/>
                    </a:lnTo>
                    <a:lnTo>
                      <a:pt x="807239" y="582331"/>
                    </a:lnTo>
                    <a:lnTo>
                      <a:pt x="757715" y="581342"/>
                    </a:lnTo>
                    <a:lnTo>
                      <a:pt x="701540" y="579414"/>
                    </a:lnTo>
                    <a:lnTo>
                      <a:pt x="645345" y="577019"/>
                    </a:lnTo>
                    <a:lnTo>
                      <a:pt x="589561" y="574151"/>
                    </a:lnTo>
                    <a:lnTo>
                      <a:pt x="534622" y="570802"/>
                    </a:lnTo>
                    <a:lnTo>
                      <a:pt x="480958" y="566966"/>
                    </a:lnTo>
                    <a:lnTo>
                      <a:pt x="429003" y="562637"/>
                    </a:lnTo>
                    <a:lnTo>
                      <a:pt x="379187" y="557806"/>
                    </a:lnTo>
                    <a:lnTo>
                      <a:pt x="331943" y="552467"/>
                    </a:lnTo>
                    <a:lnTo>
                      <a:pt x="287703" y="546614"/>
                    </a:lnTo>
                    <a:lnTo>
                      <a:pt x="246900" y="540239"/>
                    </a:lnTo>
                    <a:lnTo>
                      <a:pt x="139490" y="515183"/>
                    </a:lnTo>
                    <a:lnTo>
                      <a:pt x="82161" y="493482"/>
                    </a:lnTo>
                    <a:lnTo>
                      <a:pt x="39072" y="470050"/>
                    </a:lnTo>
                    <a:lnTo>
                      <a:pt x="0" y="425259"/>
                    </a:lnTo>
                    <a:lnTo>
                      <a:pt x="14905" y="399926"/>
                    </a:lnTo>
                    <a:lnTo>
                      <a:pt x="57624" y="375189"/>
                    </a:lnTo>
                    <a:lnTo>
                      <a:pt x="114895" y="353071"/>
                    </a:lnTo>
                    <a:lnTo>
                      <a:pt x="173451" y="335597"/>
                    </a:lnTo>
                    <a:lnTo>
                      <a:pt x="223335" y="325877"/>
                    </a:lnTo>
                    <a:lnTo>
                      <a:pt x="281105" y="319223"/>
                    </a:lnTo>
                    <a:lnTo>
                      <a:pt x="340408" y="314648"/>
                    </a:lnTo>
                    <a:lnTo>
                      <a:pt x="394889" y="311164"/>
                    </a:lnTo>
                    <a:lnTo>
                      <a:pt x="438195" y="307784"/>
                    </a:lnTo>
                    <a:lnTo>
                      <a:pt x="475708" y="304115"/>
                    </a:lnTo>
                    <a:lnTo>
                      <a:pt x="502097" y="301767"/>
                    </a:lnTo>
                    <a:lnTo>
                      <a:pt x="521640" y="299729"/>
                    </a:lnTo>
                    <a:lnTo>
                      <a:pt x="560863" y="289432"/>
                    </a:lnTo>
                    <a:lnTo>
                      <a:pt x="565995" y="278447"/>
                    </a:lnTo>
                    <a:lnTo>
                      <a:pt x="560933" y="270765"/>
                    </a:lnTo>
                    <a:lnTo>
                      <a:pt x="549454" y="262048"/>
                    </a:lnTo>
                    <a:lnTo>
                      <a:pt x="537117" y="252640"/>
                    </a:lnTo>
                    <a:lnTo>
                      <a:pt x="529483" y="242887"/>
                    </a:lnTo>
                    <a:lnTo>
                      <a:pt x="523709" y="232751"/>
                    </a:lnTo>
                    <a:lnTo>
                      <a:pt x="517505" y="222281"/>
                    </a:lnTo>
                    <a:lnTo>
                      <a:pt x="557230" y="190273"/>
                    </a:lnTo>
                    <a:lnTo>
                      <a:pt x="597385" y="179133"/>
                    </a:lnTo>
                    <a:lnTo>
                      <a:pt x="646953" y="168564"/>
                    </a:lnTo>
                    <a:lnTo>
                      <a:pt x="702939" y="159448"/>
                    </a:lnTo>
                    <a:lnTo>
                      <a:pt x="745225" y="154192"/>
                    </a:lnTo>
                    <a:lnTo>
                      <a:pt x="793215" y="149359"/>
                    </a:lnTo>
                    <a:lnTo>
                      <a:pt x="845010" y="144970"/>
                    </a:lnTo>
                    <a:lnTo>
                      <a:pt x="898706" y="141047"/>
                    </a:lnTo>
                    <a:lnTo>
                      <a:pt x="952402" y="137611"/>
                    </a:lnTo>
                    <a:lnTo>
                      <a:pt x="1004196" y="134683"/>
                    </a:lnTo>
                    <a:lnTo>
                      <a:pt x="1056307" y="132372"/>
                    </a:lnTo>
                    <a:lnTo>
                      <a:pt x="1110699" y="130755"/>
                    </a:lnTo>
                    <a:lnTo>
                      <a:pt x="1165091" y="129619"/>
                    </a:lnTo>
                    <a:lnTo>
                      <a:pt x="1217200" y="128747"/>
                    </a:lnTo>
                    <a:lnTo>
                      <a:pt x="1264743" y="127924"/>
                    </a:lnTo>
                    <a:lnTo>
                      <a:pt x="1305440" y="126936"/>
                    </a:lnTo>
                    <a:lnTo>
                      <a:pt x="1353014" y="125636"/>
                    </a:lnTo>
                    <a:lnTo>
                      <a:pt x="1413918" y="122703"/>
                    </a:lnTo>
                    <a:lnTo>
                      <a:pt x="1442507" y="113153"/>
                    </a:lnTo>
                    <a:lnTo>
                      <a:pt x="1442394" y="105187"/>
                    </a:lnTo>
                    <a:lnTo>
                      <a:pt x="1442257" y="96508"/>
                    </a:lnTo>
                    <a:lnTo>
                      <a:pt x="1451490" y="88328"/>
                    </a:lnTo>
                    <a:lnTo>
                      <a:pt x="1503433" y="71977"/>
                    </a:lnTo>
                    <a:lnTo>
                      <a:pt x="1579379" y="57340"/>
                    </a:lnTo>
                    <a:lnTo>
                      <a:pt x="1623575" y="52153"/>
                    </a:lnTo>
                    <a:lnTo>
                      <a:pt x="1672915" y="47942"/>
                    </a:lnTo>
                    <a:lnTo>
                      <a:pt x="1725683" y="44588"/>
                    </a:lnTo>
                    <a:lnTo>
                      <a:pt x="1780166" y="41973"/>
                    </a:lnTo>
                    <a:lnTo>
                      <a:pt x="1828151" y="40424"/>
                    </a:lnTo>
                    <a:lnTo>
                      <a:pt x="1881402" y="39484"/>
                    </a:lnTo>
                    <a:lnTo>
                      <a:pt x="1935312" y="39001"/>
                    </a:lnTo>
                    <a:lnTo>
                      <a:pt x="1985272" y="38823"/>
                    </a:lnTo>
                    <a:lnTo>
                      <a:pt x="2026673" y="38798"/>
                    </a:lnTo>
                    <a:lnTo>
                      <a:pt x="2064176" y="39401"/>
                    </a:lnTo>
                    <a:lnTo>
                      <a:pt x="2090570" y="40671"/>
                    </a:lnTo>
                    <a:lnTo>
                      <a:pt x="2110130" y="41798"/>
                    </a:lnTo>
                    <a:lnTo>
                      <a:pt x="2127130" y="41973"/>
                    </a:lnTo>
                    <a:lnTo>
                      <a:pt x="2137772" y="40846"/>
                    </a:lnTo>
                    <a:lnTo>
                      <a:pt x="2140735" y="38766"/>
                    </a:lnTo>
                    <a:lnTo>
                      <a:pt x="2143721" y="35972"/>
                    </a:lnTo>
                    <a:lnTo>
                      <a:pt x="2154435" y="32702"/>
                    </a:lnTo>
                    <a:lnTo>
                      <a:pt x="2201806" y="22907"/>
                    </a:lnTo>
                    <a:lnTo>
                      <a:pt x="2273180" y="12636"/>
                    </a:lnTo>
                    <a:lnTo>
                      <a:pt x="2315447" y="8858"/>
                    </a:lnTo>
                    <a:lnTo>
                      <a:pt x="2361572" y="5746"/>
                    </a:lnTo>
                    <a:lnTo>
                      <a:pt x="2413698" y="3349"/>
                    </a:lnTo>
                    <a:lnTo>
                      <a:pt x="2473967" y="1714"/>
                    </a:lnTo>
                    <a:lnTo>
                      <a:pt x="2521413" y="973"/>
                    </a:lnTo>
                    <a:lnTo>
                      <a:pt x="2575069" y="359"/>
                    </a:lnTo>
                    <a:lnTo>
                      <a:pt x="2632019" y="0"/>
                    </a:lnTo>
                    <a:lnTo>
                      <a:pt x="2689350" y="21"/>
                    </a:lnTo>
                    <a:lnTo>
                      <a:pt x="2744148" y="550"/>
                    </a:lnTo>
                    <a:lnTo>
                      <a:pt x="2793499" y="1714"/>
                    </a:lnTo>
                    <a:lnTo>
                      <a:pt x="2845288" y="4033"/>
                    </a:lnTo>
                    <a:lnTo>
                      <a:pt x="2892248" y="7064"/>
                    </a:lnTo>
                    <a:lnTo>
                      <a:pt x="2936136" y="10639"/>
                    </a:lnTo>
                    <a:lnTo>
                      <a:pt x="2978708" y="14585"/>
                    </a:lnTo>
                    <a:lnTo>
                      <a:pt x="3021718" y="18732"/>
                    </a:lnTo>
                    <a:lnTo>
                      <a:pt x="3079702" y="24268"/>
                    </a:lnTo>
                    <a:lnTo>
                      <a:pt x="3139828" y="30448"/>
                    </a:lnTo>
                    <a:lnTo>
                      <a:pt x="3195668" y="37341"/>
                    </a:lnTo>
                    <a:lnTo>
                      <a:pt x="3240793" y="45021"/>
                    </a:lnTo>
                    <a:lnTo>
                      <a:pt x="3298451" y="64611"/>
                    </a:lnTo>
                    <a:lnTo>
                      <a:pt x="3332106" y="83629"/>
                    </a:lnTo>
                    <a:lnTo>
                      <a:pt x="3338821" y="90568"/>
                    </a:lnTo>
                    <a:lnTo>
                      <a:pt x="3337821" y="96281"/>
                    </a:lnTo>
                    <a:lnTo>
                      <a:pt x="3338535" y="100685"/>
                    </a:lnTo>
                    <a:lnTo>
                      <a:pt x="3350394" y="103695"/>
                    </a:lnTo>
                    <a:lnTo>
                      <a:pt x="3376393" y="104582"/>
                    </a:lnTo>
                    <a:lnTo>
                      <a:pt x="3411418" y="103552"/>
                    </a:lnTo>
                    <a:lnTo>
                      <a:pt x="3452443" y="102213"/>
                    </a:lnTo>
                    <a:lnTo>
                      <a:pt x="3496444" y="102171"/>
                    </a:lnTo>
                    <a:lnTo>
                      <a:pt x="3543998" y="103562"/>
                    </a:lnTo>
                    <a:lnTo>
                      <a:pt x="3596266" y="105775"/>
                    </a:lnTo>
                    <a:lnTo>
                      <a:pt x="3651106" y="109297"/>
                    </a:lnTo>
                    <a:lnTo>
                      <a:pt x="3706375" y="114617"/>
                    </a:lnTo>
                    <a:lnTo>
                      <a:pt x="3752019" y="120559"/>
                    </a:lnTo>
                    <a:lnTo>
                      <a:pt x="3799857" y="127860"/>
                    </a:lnTo>
                    <a:lnTo>
                      <a:pt x="3847696" y="136051"/>
                    </a:lnTo>
                    <a:lnTo>
                      <a:pt x="3893339" y="144662"/>
                    </a:lnTo>
                    <a:lnTo>
                      <a:pt x="3934594" y="153225"/>
                    </a:lnTo>
                    <a:lnTo>
                      <a:pt x="3982739" y="164129"/>
                    </a:lnTo>
                    <a:lnTo>
                      <a:pt x="4028765" y="175783"/>
                    </a:lnTo>
                    <a:lnTo>
                      <a:pt x="4068789" y="187747"/>
                    </a:lnTo>
                    <a:lnTo>
                      <a:pt x="4119292" y="211782"/>
                    </a:lnTo>
                    <a:lnTo>
                      <a:pt x="4134294" y="237281"/>
                    </a:lnTo>
                    <a:lnTo>
                      <a:pt x="4126364" y="248983"/>
                    </a:lnTo>
                    <a:lnTo>
                      <a:pt x="4095829" y="260161"/>
                    </a:lnTo>
                    <a:lnTo>
                      <a:pt x="4046481" y="270970"/>
                    </a:lnTo>
                    <a:lnTo>
                      <a:pt x="4000563" y="280469"/>
                    </a:lnTo>
                    <a:lnTo>
                      <a:pt x="3980314" y="287718"/>
                    </a:lnTo>
                    <a:lnTo>
                      <a:pt x="3994937" y="291373"/>
                    </a:lnTo>
                    <a:lnTo>
                      <a:pt x="4032241" y="292385"/>
                    </a:lnTo>
                    <a:lnTo>
                      <a:pt x="4082380" y="292969"/>
                    </a:lnTo>
                    <a:lnTo>
                      <a:pt x="4135508" y="295338"/>
                    </a:lnTo>
                    <a:lnTo>
                      <a:pt x="4181358" y="298962"/>
                    </a:lnTo>
                    <a:lnTo>
                      <a:pt x="4233993" y="303208"/>
                    </a:lnTo>
                    <a:lnTo>
                      <a:pt x="4289255" y="307966"/>
                    </a:lnTo>
                    <a:lnTo>
                      <a:pt x="4342988" y="313126"/>
                    </a:lnTo>
                    <a:lnTo>
                      <a:pt x="4391032" y="318579"/>
                    </a:lnTo>
                    <a:lnTo>
                      <a:pt x="4446017" y="326058"/>
                    </a:lnTo>
                    <a:lnTo>
                      <a:pt x="4498871" y="334406"/>
                    </a:lnTo>
                    <a:lnTo>
                      <a:pt x="4545748" y="343350"/>
                    </a:lnTo>
                    <a:lnTo>
                      <a:pt x="4582802" y="352615"/>
                    </a:lnTo>
                    <a:lnTo>
                      <a:pt x="4630697" y="371109"/>
                    </a:lnTo>
                    <a:lnTo>
                      <a:pt x="4640541" y="381672"/>
                    </a:lnTo>
                    <a:lnTo>
                      <a:pt x="4637539" y="394271"/>
                    </a:lnTo>
                    <a:lnTo>
                      <a:pt x="4582754" y="429164"/>
                    </a:lnTo>
                    <a:lnTo>
                      <a:pt x="4541259" y="447456"/>
                    </a:lnTo>
                    <a:lnTo>
                      <a:pt x="4500633" y="462343"/>
                    </a:lnTo>
                    <a:lnTo>
                      <a:pt x="4462275" y="473201"/>
                    </a:lnTo>
                    <a:lnTo>
                      <a:pt x="4423036" y="481774"/>
                    </a:lnTo>
                    <a:lnTo>
                      <a:pt x="4383797" y="488346"/>
                    </a:lnTo>
                    <a:lnTo>
                      <a:pt x="4345439" y="493204"/>
                    </a:lnTo>
                    <a:lnTo>
                      <a:pt x="4307081" y="495663"/>
                    </a:lnTo>
                    <a:lnTo>
                      <a:pt x="4267842" y="495919"/>
                    </a:lnTo>
                    <a:lnTo>
                      <a:pt x="4228603" y="495579"/>
                    </a:lnTo>
                    <a:lnTo>
                      <a:pt x="4190245" y="496252"/>
                    </a:lnTo>
                    <a:lnTo>
                      <a:pt x="4118363" y="500078"/>
                    </a:lnTo>
                    <a:lnTo>
                      <a:pt x="4053339" y="505523"/>
                    </a:lnTo>
                    <a:lnTo>
                      <a:pt x="4003063" y="514175"/>
                    </a:lnTo>
                    <a:lnTo>
                      <a:pt x="3980098" y="519578"/>
                    </a:lnTo>
                    <a:lnTo>
                      <a:pt x="3952882" y="525589"/>
                    </a:lnTo>
                    <a:lnTo>
                      <a:pt x="3921882" y="532586"/>
                    </a:lnTo>
                    <a:lnTo>
                      <a:pt x="3889573" y="540321"/>
                    </a:lnTo>
                    <a:lnTo>
                      <a:pt x="3854691" y="548056"/>
                    </a:lnTo>
                    <a:lnTo>
                      <a:pt x="3815976" y="555053"/>
                    </a:lnTo>
                    <a:lnTo>
                      <a:pt x="3775064" y="561224"/>
                    </a:lnTo>
                    <a:lnTo>
                      <a:pt x="3732045" y="566800"/>
                    </a:lnTo>
                    <a:lnTo>
                      <a:pt x="3683049" y="571519"/>
                    </a:lnTo>
                    <a:lnTo>
                      <a:pt x="3624206" y="575119"/>
                    </a:lnTo>
                    <a:lnTo>
                      <a:pt x="3583213" y="576523"/>
                    </a:lnTo>
                    <a:lnTo>
                      <a:pt x="3536076" y="577487"/>
                    </a:lnTo>
                    <a:lnTo>
                      <a:pt x="3485030" y="578038"/>
                    </a:lnTo>
                    <a:lnTo>
                      <a:pt x="3432314" y="578203"/>
                    </a:lnTo>
                    <a:lnTo>
                      <a:pt x="3380164" y="578007"/>
                    </a:lnTo>
                    <a:lnTo>
                      <a:pt x="3330818" y="577478"/>
                    </a:lnTo>
                    <a:lnTo>
                      <a:pt x="3286513" y="576643"/>
                    </a:lnTo>
                    <a:lnTo>
                      <a:pt x="3230262" y="574605"/>
                    </a:lnTo>
                    <a:lnTo>
                      <a:pt x="3177303" y="571555"/>
                    </a:lnTo>
                    <a:lnTo>
                      <a:pt x="3128733" y="567974"/>
                    </a:lnTo>
                    <a:lnTo>
                      <a:pt x="3085650" y="564345"/>
                    </a:lnTo>
                    <a:lnTo>
                      <a:pt x="3017005" y="557486"/>
                    </a:lnTo>
                    <a:lnTo>
                      <a:pt x="2983624" y="550112"/>
                    </a:lnTo>
                    <a:lnTo>
                      <a:pt x="2966981" y="547306"/>
                    </a:lnTo>
                    <a:lnTo>
                      <a:pt x="2946552" y="545312"/>
                    </a:lnTo>
                    <a:lnTo>
                      <a:pt x="2926992" y="544020"/>
                    </a:lnTo>
                    <a:lnTo>
                      <a:pt x="2909170" y="543609"/>
                    </a:lnTo>
                    <a:lnTo>
                      <a:pt x="2893956" y="544258"/>
                    </a:lnTo>
                    <a:lnTo>
                      <a:pt x="2886312" y="545713"/>
                    </a:lnTo>
                    <a:lnTo>
                      <a:pt x="2884241" y="547893"/>
                    </a:lnTo>
                    <a:lnTo>
                      <a:pt x="2877883" y="550955"/>
                    </a:lnTo>
                    <a:lnTo>
                      <a:pt x="2822167" y="560403"/>
                    </a:lnTo>
                    <a:lnTo>
                      <a:pt x="2777513" y="566800"/>
                    </a:lnTo>
                    <a:lnTo>
                      <a:pt x="2722595" y="573484"/>
                    </a:lnTo>
                    <a:lnTo>
                      <a:pt x="2656593" y="579691"/>
                    </a:lnTo>
                    <a:lnTo>
                      <a:pt x="2617829" y="582749"/>
                    </a:lnTo>
                    <a:lnTo>
                      <a:pt x="2574200" y="586013"/>
                    </a:lnTo>
                    <a:lnTo>
                      <a:pt x="2526829" y="589331"/>
                    </a:lnTo>
                    <a:lnTo>
                      <a:pt x="2476840" y="592550"/>
                    </a:lnTo>
                    <a:lnTo>
                      <a:pt x="2425358" y="595519"/>
                    </a:lnTo>
                    <a:lnTo>
                      <a:pt x="2373504" y="598086"/>
                    </a:lnTo>
                    <a:lnTo>
                      <a:pt x="2322404" y="600100"/>
                    </a:lnTo>
                    <a:lnTo>
                      <a:pt x="2273180" y="601408"/>
                    </a:lnTo>
                    <a:lnTo>
                      <a:pt x="2217924" y="601983"/>
                    </a:lnTo>
                    <a:lnTo>
                      <a:pt x="2162200" y="601840"/>
                    </a:lnTo>
                    <a:lnTo>
                      <a:pt x="2106642" y="601118"/>
                    </a:lnTo>
                    <a:lnTo>
                      <a:pt x="2051886" y="599954"/>
                    </a:lnTo>
                    <a:lnTo>
                      <a:pt x="1998568" y="598485"/>
                    </a:lnTo>
                    <a:lnTo>
                      <a:pt x="1947322" y="596849"/>
                    </a:lnTo>
                    <a:lnTo>
                      <a:pt x="1898784" y="595185"/>
                    </a:lnTo>
                    <a:lnTo>
                      <a:pt x="1834841" y="592489"/>
                    </a:lnTo>
                    <a:lnTo>
                      <a:pt x="1774824" y="589219"/>
                    </a:lnTo>
                    <a:lnTo>
                      <a:pt x="1719397" y="585748"/>
                    </a:lnTo>
                    <a:lnTo>
                      <a:pt x="1669225" y="582448"/>
                    </a:lnTo>
                    <a:lnTo>
                      <a:pt x="1624972" y="579691"/>
                    </a:lnTo>
                    <a:lnTo>
                      <a:pt x="1593714" y="577105"/>
                    </a:lnTo>
                    <a:lnTo>
                      <a:pt x="1573178" y="574245"/>
                    </a:lnTo>
                    <a:lnTo>
                      <a:pt x="1550010" y="571599"/>
                    </a:lnTo>
                    <a:lnTo>
                      <a:pt x="1510851" y="569653"/>
                    </a:lnTo>
                    <a:lnTo>
                      <a:pt x="1442346" y="568896"/>
                    </a:lnTo>
                    <a:close/>
                  </a:path>
                </a:pathLst>
              </a:custGeom>
              <a:ln w="12191">
                <a:solidFill>
                  <a:schemeClr val="tx2">
                    <a:lumMod val="75000"/>
                  </a:schemeClr>
                </a:solidFill>
              </a:ln>
            </p:spPr>
            <p:txBody>
              <a:bodyPr wrap="square" lIns="0" tIns="0" rIns="0" bIns="0" rtlCol="0"/>
              <a:lstStyle/>
              <a:p>
                <a:endParaRPr sz="1231" b="1"/>
              </a:p>
            </p:txBody>
          </p:sp>
          <p:sp>
            <p:nvSpPr>
              <p:cNvPr id="57" name="object 21">
                <a:extLst>
                  <a:ext uri="{FF2B5EF4-FFF2-40B4-BE49-F238E27FC236}">
                    <a16:creationId xmlns:a16="http://schemas.microsoft.com/office/drawing/2014/main" id="{5CBCD39A-FFF7-4F37-B0D0-9FD282C70B01}"/>
                  </a:ext>
                </a:extLst>
              </p:cNvPr>
              <p:cNvSpPr txBox="1"/>
              <p:nvPr/>
            </p:nvSpPr>
            <p:spPr>
              <a:xfrm>
                <a:off x="2171445" y="5047309"/>
                <a:ext cx="528320" cy="236380"/>
              </a:xfrm>
              <a:prstGeom prst="rect">
                <a:avLst/>
              </a:prstGeom>
            </p:spPr>
            <p:txBody>
              <a:bodyPr vert="horz" wrap="square" lIns="0" tIns="9281" rIns="0" bIns="0" rtlCol="0">
                <a:spAutoFit/>
              </a:bodyPr>
              <a:lstStyle/>
              <a:p>
                <a:pPr marL="9769" marR="3908" indent="42006">
                  <a:spcBef>
                    <a:spcPts val="73"/>
                  </a:spcBef>
                </a:pPr>
                <a:r>
                  <a:rPr lang="en-GB" sz="692" b="1" spc="-4" dirty="0">
                    <a:latin typeface="Calibri"/>
                    <a:cs typeface="Calibri"/>
                  </a:rPr>
                  <a:t>Optical  </a:t>
                </a:r>
                <a:r>
                  <a:rPr lang="en-GB" sz="692" b="1" spc="-12" dirty="0">
                    <a:latin typeface="Calibri"/>
                    <a:cs typeface="Calibri"/>
                  </a:rPr>
                  <a:t>Domain 2</a:t>
                </a:r>
                <a:endParaRPr lang="en-GB" sz="692" b="1" dirty="0">
                  <a:latin typeface="Calibri"/>
                  <a:cs typeface="Calibri"/>
                </a:endParaRPr>
              </a:p>
            </p:txBody>
          </p:sp>
        </p:grpSp>
        <p:sp>
          <p:nvSpPr>
            <p:cNvPr id="33" name="Oval 32">
              <a:extLst>
                <a:ext uri="{FF2B5EF4-FFF2-40B4-BE49-F238E27FC236}">
                  <a16:creationId xmlns:a16="http://schemas.microsoft.com/office/drawing/2014/main" id="{28A79350-6339-4444-A0CD-B094CC9C05B9}"/>
                </a:ext>
              </a:extLst>
            </p:cNvPr>
            <p:cNvSpPr/>
            <p:nvPr/>
          </p:nvSpPr>
          <p:spPr>
            <a:xfrm>
              <a:off x="3400773" y="5989378"/>
              <a:ext cx="137597" cy="121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85"/>
            </a:p>
          </p:txBody>
        </p:sp>
        <p:sp>
          <p:nvSpPr>
            <p:cNvPr id="34" name="Oval 33">
              <a:extLst>
                <a:ext uri="{FF2B5EF4-FFF2-40B4-BE49-F238E27FC236}">
                  <a16:creationId xmlns:a16="http://schemas.microsoft.com/office/drawing/2014/main" id="{6D42D891-6425-48C0-BB7D-4DFCD410B113}"/>
                </a:ext>
              </a:extLst>
            </p:cNvPr>
            <p:cNvSpPr/>
            <p:nvPr/>
          </p:nvSpPr>
          <p:spPr>
            <a:xfrm>
              <a:off x="3395921" y="5120069"/>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cxnSp>
          <p:nvCxnSpPr>
            <p:cNvPr id="35" name="Straight Connector 34">
              <a:extLst>
                <a:ext uri="{FF2B5EF4-FFF2-40B4-BE49-F238E27FC236}">
                  <a16:creationId xmlns:a16="http://schemas.microsoft.com/office/drawing/2014/main" id="{1CC589AB-AB62-455B-BE3F-F33F3B0716A0}"/>
                </a:ext>
              </a:extLst>
            </p:cNvPr>
            <p:cNvCxnSpPr>
              <a:cxnSpLocks/>
              <a:stCxn id="30" idx="4"/>
              <a:endCxn id="31" idx="0"/>
            </p:cNvCxnSpPr>
            <p:nvPr/>
          </p:nvCxnSpPr>
          <p:spPr>
            <a:xfrm>
              <a:off x="2137062" y="5265006"/>
              <a:ext cx="1702" cy="7243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18F9B4-0F38-4A02-9DE5-117C3057E8FB}"/>
                </a:ext>
              </a:extLst>
            </p:cNvPr>
            <p:cNvCxnSpPr>
              <a:cxnSpLocks/>
              <a:stCxn id="34" idx="4"/>
              <a:endCxn id="33" idx="0"/>
            </p:cNvCxnSpPr>
            <p:nvPr/>
          </p:nvCxnSpPr>
          <p:spPr>
            <a:xfrm>
              <a:off x="3464720" y="5242053"/>
              <a:ext cx="4851" cy="7473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5D61C1-1EEC-4823-8351-78325130AB9F}"/>
                </a:ext>
              </a:extLst>
            </p:cNvPr>
            <p:cNvCxnSpPr>
              <a:cxnSpLocks/>
              <a:endCxn id="38" idx="2"/>
            </p:cNvCxnSpPr>
            <p:nvPr/>
          </p:nvCxnSpPr>
          <p:spPr>
            <a:xfrm flipV="1">
              <a:off x="3525121" y="5166384"/>
              <a:ext cx="2116401" cy="15659"/>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sp>
          <p:nvSpPr>
            <p:cNvPr id="38" name="Oval 37">
              <a:extLst>
                <a:ext uri="{FF2B5EF4-FFF2-40B4-BE49-F238E27FC236}">
                  <a16:creationId xmlns:a16="http://schemas.microsoft.com/office/drawing/2014/main" id="{84456FE8-75A8-4976-93C4-BEB33A4D8B58}"/>
                </a:ext>
              </a:extLst>
            </p:cNvPr>
            <p:cNvSpPr/>
            <p:nvPr/>
          </p:nvSpPr>
          <p:spPr>
            <a:xfrm>
              <a:off x="5641522" y="5105391"/>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cxnSp>
          <p:nvCxnSpPr>
            <p:cNvPr id="39" name="Straight Connector 38">
              <a:extLst>
                <a:ext uri="{FF2B5EF4-FFF2-40B4-BE49-F238E27FC236}">
                  <a16:creationId xmlns:a16="http://schemas.microsoft.com/office/drawing/2014/main" id="{04E5BD09-B19E-4539-9651-6C138F5C36CB}"/>
                </a:ext>
              </a:extLst>
            </p:cNvPr>
            <p:cNvCxnSpPr>
              <a:cxnSpLocks/>
              <a:stCxn id="33" idx="2"/>
              <a:endCxn id="31" idx="6"/>
            </p:cNvCxnSpPr>
            <p:nvPr/>
          </p:nvCxnSpPr>
          <p:spPr>
            <a:xfrm flipH="1">
              <a:off x="2207563" y="6050370"/>
              <a:ext cx="1193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21298FA8-B863-4B56-9B43-2D5B1FE4FD56}"/>
                </a:ext>
              </a:extLst>
            </p:cNvPr>
            <p:cNvSpPr/>
            <p:nvPr/>
          </p:nvSpPr>
          <p:spPr>
            <a:xfrm>
              <a:off x="5656259" y="5972547"/>
              <a:ext cx="137597" cy="121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85"/>
            </a:p>
          </p:txBody>
        </p:sp>
        <p:sp>
          <p:nvSpPr>
            <p:cNvPr id="41" name="Oval 40">
              <a:extLst>
                <a:ext uri="{FF2B5EF4-FFF2-40B4-BE49-F238E27FC236}">
                  <a16:creationId xmlns:a16="http://schemas.microsoft.com/office/drawing/2014/main" id="{8BAB6E1D-AF03-4332-A6D7-98B6BFE8EE01}"/>
                </a:ext>
              </a:extLst>
            </p:cNvPr>
            <p:cNvSpPr/>
            <p:nvPr/>
          </p:nvSpPr>
          <p:spPr>
            <a:xfrm>
              <a:off x="6987065" y="5972547"/>
              <a:ext cx="137597" cy="121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85"/>
            </a:p>
          </p:txBody>
        </p:sp>
        <p:cxnSp>
          <p:nvCxnSpPr>
            <p:cNvPr id="42" name="Straight Connector 41">
              <a:extLst>
                <a:ext uri="{FF2B5EF4-FFF2-40B4-BE49-F238E27FC236}">
                  <a16:creationId xmlns:a16="http://schemas.microsoft.com/office/drawing/2014/main" id="{41F47D9A-0D98-4A88-8878-B3F713A1C878}"/>
                </a:ext>
              </a:extLst>
            </p:cNvPr>
            <p:cNvCxnSpPr>
              <a:cxnSpLocks/>
              <a:endCxn id="41" idx="0"/>
            </p:cNvCxnSpPr>
            <p:nvPr/>
          </p:nvCxnSpPr>
          <p:spPr>
            <a:xfrm>
              <a:off x="7051013" y="5225221"/>
              <a:ext cx="4851" cy="7473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DD0B605-4C4F-4198-A75A-4D35CA750C02}"/>
                </a:ext>
              </a:extLst>
            </p:cNvPr>
            <p:cNvCxnSpPr>
              <a:cxnSpLocks/>
              <a:stCxn id="41" idx="2"/>
              <a:endCxn id="40" idx="6"/>
            </p:cNvCxnSpPr>
            <p:nvPr/>
          </p:nvCxnSpPr>
          <p:spPr>
            <a:xfrm flipH="1">
              <a:off x="5793855" y="6033539"/>
              <a:ext cx="1193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E6E406-C38E-4E29-AFE7-13EE5540B26A}"/>
                </a:ext>
              </a:extLst>
            </p:cNvPr>
            <p:cNvCxnSpPr>
              <a:cxnSpLocks/>
            </p:cNvCxnSpPr>
            <p:nvPr/>
          </p:nvCxnSpPr>
          <p:spPr>
            <a:xfrm>
              <a:off x="5712620" y="5227376"/>
              <a:ext cx="4851" cy="7473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685A06BD-1E42-4252-BFB1-535DAE71481E}"/>
                </a:ext>
              </a:extLst>
            </p:cNvPr>
            <p:cNvSpPr/>
            <p:nvPr/>
          </p:nvSpPr>
          <p:spPr>
            <a:xfrm>
              <a:off x="6981053" y="5120069"/>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sp>
          <p:nvSpPr>
            <p:cNvPr id="46" name="Oval 45">
              <a:extLst>
                <a:ext uri="{FF2B5EF4-FFF2-40B4-BE49-F238E27FC236}">
                  <a16:creationId xmlns:a16="http://schemas.microsoft.com/office/drawing/2014/main" id="{7584D342-3AA8-4325-8221-5C9BCE386096}"/>
                </a:ext>
              </a:extLst>
            </p:cNvPr>
            <p:cNvSpPr/>
            <p:nvPr/>
          </p:nvSpPr>
          <p:spPr>
            <a:xfrm>
              <a:off x="7684363" y="5113222"/>
              <a:ext cx="137597" cy="12198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385"/>
            </a:p>
          </p:txBody>
        </p:sp>
        <p:cxnSp>
          <p:nvCxnSpPr>
            <p:cNvPr id="47" name="Straight Connector 46">
              <a:extLst>
                <a:ext uri="{FF2B5EF4-FFF2-40B4-BE49-F238E27FC236}">
                  <a16:creationId xmlns:a16="http://schemas.microsoft.com/office/drawing/2014/main" id="{D01C6DFE-085B-4F0C-B449-9A0A8F75BE3A}"/>
                </a:ext>
              </a:extLst>
            </p:cNvPr>
            <p:cNvCxnSpPr>
              <a:cxnSpLocks/>
            </p:cNvCxnSpPr>
            <p:nvPr/>
          </p:nvCxnSpPr>
          <p:spPr>
            <a:xfrm>
              <a:off x="7124661" y="5181060"/>
              <a:ext cx="564771" cy="0"/>
            </a:xfrm>
            <a:prstGeom prst="line">
              <a:avLst/>
            </a:prstGeom>
            <a:ln/>
          </p:spPr>
          <p:style>
            <a:lnRef idx="2">
              <a:schemeClr val="accent6">
                <a:shade val="50000"/>
              </a:schemeClr>
            </a:lnRef>
            <a:fillRef idx="1">
              <a:schemeClr val="accent6"/>
            </a:fillRef>
            <a:effectRef idx="0">
              <a:schemeClr val="accent6"/>
            </a:effectRef>
            <a:fontRef idx="minor">
              <a:schemeClr val="lt1"/>
            </a:fontRef>
          </p:style>
        </p:cxnSp>
        <p:sp>
          <p:nvSpPr>
            <p:cNvPr id="48" name="Rectangle 47">
              <a:extLst>
                <a:ext uri="{FF2B5EF4-FFF2-40B4-BE49-F238E27FC236}">
                  <a16:creationId xmlns:a16="http://schemas.microsoft.com/office/drawing/2014/main" id="{7B5BCB6A-367D-4DF8-B0D8-5C98A8C4DC18}"/>
                </a:ext>
              </a:extLst>
            </p:cNvPr>
            <p:cNvSpPr/>
            <p:nvPr/>
          </p:nvSpPr>
          <p:spPr>
            <a:xfrm>
              <a:off x="1243989" y="4773795"/>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CE</a:t>
              </a:r>
            </a:p>
          </p:txBody>
        </p:sp>
        <p:sp>
          <p:nvSpPr>
            <p:cNvPr id="49" name="Rectangle 48">
              <a:extLst>
                <a:ext uri="{FF2B5EF4-FFF2-40B4-BE49-F238E27FC236}">
                  <a16:creationId xmlns:a16="http://schemas.microsoft.com/office/drawing/2014/main" id="{43728709-E3B8-4213-87D0-5BAF0134530F}"/>
                </a:ext>
              </a:extLst>
            </p:cNvPr>
            <p:cNvSpPr/>
            <p:nvPr/>
          </p:nvSpPr>
          <p:spPr>
            <a:xfrm>
              <a:off x="7414298" y="4743824"/>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CE</a:t>
              </a:r>
            </a:p>
          </p:txBody>
        </p:sp>
        <p:sp>
          <p:nvSpPr>
            <p:cNvPr id="50" name="Rectangle 49">
              <a:extLst>
                <a:ext uri="{FF2B5EF4-FFF2-40B4-BE49-F238E27FC236}">
                  <a16:creationId xmlns:a16="http://schemas.microsoft.com/office/drawing/2014/main" id="{6D4B4C88-01EB-4FBE-B279-F289242DFA39}"/>
                </a:ext>
              </a:extLst>
            </p:cNvPr>
            <p:cNvSpPr/>
            <p:nvPr/>
          </p:nvSpPr>
          <p:spPr>
            <a:xfrm>
              <a:off x="1808526" y="4773795"/>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PE</a:t>
              </a:r>
            </a:p>
          </p:txBody>
        </p:sp>
        <p:sp>
          <p:nvSpPr>
            <p:cNvPr id="51" name="Rectangle 50">
              <a:extLst>
                <a:ext uri="{FF2B5EF4-FFF2-40B4-BE49-F238E27FC236}">
                  <a16:creationId xmlns:a16="http://schemas.microsoft.com/office/drawing/2014/main" id="{B9E0D996-6BC7-4EF3-8644-FAF74694C08E}"/>
                </a:ext>
              </a:extLst>
            </p:cNvPr>
            <p:cNvSpPr/>
            <p:nvPr/>
          </p:nvSpPr>
          <p:spPr>
            <a:xfrm>
              <a:off x="3129080" y="4754966"/>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BR</a:t>
              </a:r>
            </a:p>
          </p:txBody>
        </p:sp>
        <p:sp>
          <p:nvSpPr>
            <p:cNvPr id="52" name="Rectangle 51">
              <a:extLst>
                <a:ext uri="{FF2B5EF4-FFF2-40B4-BE49-F238E27FC236}">
                  <a16:creationId xmlns:a16="http://schemas.microsoft.com/office/drawing/2014/main" id="{20E6E42F-9D52-4630-B473-C5E6167427BB}"/>
                </a:ext>
              </a:extLst>
            </p:cNvPr>
            <p:cNvSpPr/>
            <p:nvPr/>
          </p:nvSpPr>
          <p:spPr>
            <a:xfrm>
              <a:off x="5376181" y="4739501"/>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BR</a:t>
              </a:r>
            </a:p>
          </p:txBody>
        </p:sp>
        <p:sp>
          <p:nvSpPr>
            <p:cNvPr id="53" name="Rectangle 52">
              <a:extLst>
                <a:ext uri="{FF2B5EF4-FFF2-40B4-BE49-F238E27FC236}">
                  <a16:creationId xmlns:a16="http://schemas.microsoft.com/office/drawing/2014/main" id="{B3F86321-F5FC-402B-9141-8C5159B354E3}"/>
                </a:ext>
              </a:extLst>
            </p:cNvPr>
            <p:cNvSpPr/>
            <p:nvPr/>
          </p:nvSpPr>
          <p:spPr>
            <a:xfrm>
              <a:off x="6708334" y="4760415"/>
              <a:ext cx="677725" cy="60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23" dirty="0">
                  <a:ln w="0"/>
                  <a:solidFill>
                    <a:schemeClr val="tx1"/>
                  </a:solidFill>
                  <a:effectLst>
                    <a:outerShdw blurRad="38100" dist="19050" dir="2700000" algn="tl" rotWithShape="0">
                      <a:schemeClr val="dk1">
                        <a:alpha val="40000"/>
                      </a:schemeClr>
                    </a:outerShdw>
                  </a:effectLst>
                </a:rPr>
                <a:t>PE</a:t>
              </a:r>
            </a:p>
          </p:txBody>
        </p:sp>
      </p:grpSp>
      <p:sp>
        <p:nvSpPr>
          <p:cNvPr id="70" name="Rectangle 1">
            <a:extLst>
              <a:ext uri="{FF2B5EF4-FFF2-40B4-BE49-F238E27FC236}">
                <a16:creationId xmlns:a16="http://schemas.microsoft.com/office/drawing/2014/main" id="{05AD3F50-3536-4508-A88F-69250C39BE6A}"/>
              </a:ext>
            </a:extLst>
          </p:cNvPr>
          <p:cNvSpPr>
            <a:spLocks noChangeArrowheads="1"/>
          </p:cNvSpPr>
          <p:nvPr/>
        </p:nvSpPr>
        <p:spPr bwMode="auto">
          <a:xfrm>
            <a:off x="3077039" y="6524819"/>
            <a:ext cx="298992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a:cs typeface="Arial"/>
              </a:rPr>
              <a:t>Figure 1 - Reference Scenario </a:t>
            </a:r>
          </a:p>
        </p:txBody>
      </p:sp>
      <p:sp>
        <p:nvSpPr>
          <p:cNvPr id="71" name="Slide Number Placeholder 4">
            <a:extLst>
              <a:ext uri="{FF2B5EF4-FFF2-40B4-BE49-F238E27FC236}">
                <a16:creationId xmlns:a16="http://schemas.microsoft.com/office/drawing/2014/main" id="{BCB24B9F-690E-40A0-9369-10B2CBF73A02}"/>
              </a:ext>
            </a:extLst>
          </p:cNvPr>
          <p:cNvSpPr>
            <a:spLocks noGrp="1"/>
          </p:cNvSpPr>
          <p:nvPr>
            <p:ph type="sldNum" sz="quarter" idx="12"/>
          </p:nvPr>
        </p:nvSpPr>
        <p:spPr>
          <a:xfrm>
            <a:off x="6553200" y="6356368"/>
            <a:ext cx="2133600" cy="365125"/>
          </a:xfrm>
        </p:spPr>
        <p:txBody>
          <a:bodyPr/>
          <a:lstStyle/>
          <a:p>
            <a:pPr>
              <a:defRPr/>
            </a:pPr>
            <a:fld id="{2ACC5BA2-0ECC-4DD3-8EAC-EBBDFCB3A0E6}" type="slidenum">
              <a:rPr lang="en-US" smtClean="0"/>
              <a:pPr>
                <a:defRPr/>
              </a:pPr>
              <a:t>4</a:t>
            </a:fld>
            <a:endParaRPr lang="en-US" dirty="0"/>
          </a:p>
        </p:txBody>
      </p:sp>
    </p:spTree>
    <p:extLst>
      <p:ext uri="{BB962C8B-B14F-4D97-AF65-F5344CB8AC3E}">
        <p14:creationId xmlns:p14="http://schemas.microsoft.com/office/powerpoint/2010/main" val="34227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CF26-5D76-4A0A-A345-4BD3FC58ECB4}"/>
              </a:ext>
            </a:extLst>
          </p:cNvPr>
          <p:cNvSpPr>
            <a:spLocks noGrp="1"/>
          </p:cNvSpPr>
          <p:nvPr>
            <p:ph type="title"/>
          </p:nvPr>
        </p:nvSpPr>
        <p:spPr/>
        <p:txBody>
          <a:bodyPr/>
          <a:lstStyle/>
          <a:p>
            <a:r>
              <a:rPr lang="it-IT" dirty="0"/>
              <a:t>Status and Next Steps</a:t>
            </a:r>
            <a:endParaRPr lang="en-US" dirty="0"/>
          </a:p>
        </p:txBody>
      </p:sp>
      <p:sp>
        <p:nvSpPr>
          <p:cNvPr id="3" name="Content Placeholder 2">
            <a:extLst>
              <a:ext uri="{FF2B5EF4-FFF2-40B4-BE49-F238E27FC236}">
                <a16:creationId xmlns:a16="http://schemas.microsoft.com/office/drawing/2014/main" id="{4EE0F357-B819-47E7-8B99-1401E4CBA304}"/>
              </a:ext>
            </a:extLst>
          </p:cNvPr>
          <p:cNvSpPr>
            <a:spLocks noGrp="1"/>
          </p:cNvSpPr>
          <p:nvPr>
            <p:ph idx="1"/>
          </p:nvPr>
        </p:nvSpPr>
        <p:spPr/>
        <p:txBody>
          <a:bodyPr/>
          <a:lstStyle/>
          <a:p>
            <a:r>
              <a:rPr lang="it-IT" dirty="0"/>
              <a:t>Draft -00 is just an outline</a:t>
            </a:r>
          </a:p>
          <a:p>
            <a:pPr lvl="1"/>
            <a:r>
              <a:rPr lang="it-IT" dirty="0"/>
              <a:t>Show planned next steps on ACTN POI</a:t>
            </a:r>
          </a:p>
          <a:p>
            <a:pPr lvl="1"/>
            <a:r>
              <a:rPr lang="it-IT" dirty="0"/>
              <a:t>Get interest to join this work</a:t>
            </a:r>
          </a:p>
          <a:p>
            <a:r>
              <a:rPr lang="en-GB" dirty="0"/>
              <a:t>Issue tracking and current version available on Git</a:t>
            </a:r>
          </a:p>
          <a:p>
            <a:pPr lvl="1"/>
            <a:r>
              <a:rPr lang="en-GB" dirty="0">
                <a:hlinkClick r:id="rId2"/>
              </a:rPr>
              <a:t>https://github.com/italobusi/draft-poidt-teas-actn-poi-assurance</a:t>
            </a:r>
            <a:endParaRPr lang="en-GB" dirty="0"/>
          </a:p>
          <a:p>
            <a:r>
              <a:rPr lang="en-GB" dirty="0"/>
              <a:t>Discuss all ACTN POI drafts during the weekly ACTN POI calls</a:t>
            </a:r>
          </a:p>
          <a:p>
            <a:r>
              <a:rPr lang="it-IT" dirty="0"/>
              <a:t>Next Steps:</a:t>
            </a:r>
          </a:p>
          <a:p>
            <a:pPr lvl="1"/>
            <a:r>
              <a:rPr lang="it-IT" dirty="0"/>
              <a:t>Work on a more substantial content for the draft</a:t>
            </a:r>
            <a:endParaRPr lang="en-US" dirty="0"/>
          </a:p>
        </p:txBody>
      </p:sp>
      <p:sp>
        <p:nvSpPr>
          <p:cNvPr id="4" name="Footer Placeholder 3">
            <a:extLst>
              <a:ext uri="{FF2B5EF4-FFF2-40B4-BE49-F238E27FC236}">
                <a16:creationId xmlns:a16="http://schemas.microsoft.com/office/drawing/2014/main" id="{61E4CF3E-8471-4317-87CC-23B1DFE5E030}"/>
              </a:ext>
            </a:extLst>
          </p:cNvPr>
          <p:cNvSpPr>
            <a:spLocks noGrp="1"/>
          </p:cNvSpPr>
          <p:nvPr>
            <p:ph type="ftr" sz="quarter" idx="11"/>
          </p:nvPr>
        </p:nvSpPr>
        <p:spPr/>
        <p:txBody>
          <a:bodyPr/>
          <a:lstStyle/>
          <a:p>
            <a:r>
              <a:rPr lang="en-US" dirty="0">
                <a:solidFill>
                  <a:srgbClr val="000000"/>
                </a:solidFill>
              </a:rPr>
              <a:t>IETF 116 - TEAS Working Group – March 2023</a:t>
            </a:r>
          </a:p>
        </p:txBody>
      </p:sp>
      <p:sp>
        <p:nvSpPr>
          <p:cNvPr id="5" name="Slide Number Placeholder 4">
            <a:extLst>
              <a:ext uri="{FF2B5EF4-FFF2-40B4-BE49-F238E27FC236}">
                <a16:creationId xmlns:a16="http://schemas.microsoft.com/office/drawing/2014/main" id="{8DA22185-07A7-4162-906B-6849918EAE05}"/>
              </a:ext>
            </a:extLst>
          </p:cNvPr>
          <p:cNvSpPr>
            <a:spLocks noGrp="1"/>
          </p:cNvSpPr>
          <p:nvPr>
            <p:ph type="sldNum" sz="quarter" idx="12"/>
          </p:nvPr>
        </p:nvSpPr>
        <p:spPr/>
        <p:txBody>
          <a:bodyPr/>
          <a:lstStyle/>
          <a:p>
            <a:pPr>
              <a:defRPr/>
            </a:pPr>
            <a:fld id="{2ACC5BA2-0ECC-4DD3-8EAC-EBBDFCB3A0E6}" type="slidenum">
              <a:rPr lang="en-US" smtClean="0"/>
              <a:pPr>
                <a:defRPr/>
              </a:pPr>
              <a:t>5</a:t>
            </a:fld>
            <a:endParaRPr lang="en-US"/>
          </a:p>
        </p:txBody>
      </p:sp>
    </p:spTree>
    <p:extLst>
      <p:ext uri="{BB962C8B-B14F-4D97-AF65-F5344CB8AC3E}">
        <p14:creationId xmlns:p14="http://schemas.microsoft.com/office/powerpoint/2010/main" val="375906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7084D8-4454-4680-8F9E-5220A5D54D1D}"/>
              </a:ext>
            </a:extLst>
          </p:cNvPr>
          <p:cNvSpPr>
            <a:spLocks noGrp="1"/>
          </p:cNvSpPr>
          <p:nvPr>
            <p:ph type="title"/>
          </p:nvPr>
        </p:nvSpPr>
        <p:spPr/>
        <p:txBody>
          <a:bodyPr/>
          <a:lstStyle/>
          <a:p>
            <a:r>
              <a:rPr lang="it-IT" dirty="0"/>
              <a:t>Backup</a:t>
            </a:r>
            <a:endParaRPr lang="en-US" dirty="0"/>
          </a:p>
        </p:txBody>
      </p:sp>
      <p:sp>
        <p:nvSpPr>
          <p:cNvPr id="7" name="Text Placeholder 6">
            <a:extLst>
              <a:ext uri="{FF2B5EF4-FFF2-40B4-BE49-F238E27FC236}">
                <a16:creationId xmlns:a16="http://schemas.microsoft.com/office/drawing/2014/main" id="{41EBE097-D26F-4543-876B-088BA406E39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F3C3743-47EF-4B55-BF9D-87BCEDBF84F0}"/>
              </a:ext>
            </a:extLst>
          </p:cNvPr>
          <p:cNvSpPr>
            <a:spLocks noGrp="1"/>
          </p:cNvSpPr>
          <p:nvPr>
            <p:ph type="ftr" sz="quarter" idx="11"/>
          </p:nvPr>
        </p:nvSpPr>
        <p:spPr/>
        <p:txBody>
          <a:bodyPr/>
          <a:lstStyle/>
          <a:p>
            <a:pPr>
              <a:defRPr/>
            </a:pPr>
            <a:r>
              <a:rPr lang="en-US"/>
              <a:t>92nd IETF TEAS Working Group</a:t>
            </a:r>
            <a:endParaRPr lang="en-US" dirty="0"/>
          </a:p>
        </p:txBody>
      </p:sp>
      <p:sp>
        <p:nvSpPr>
          <p:cNvPr id="5" name="Slide Number Placeholder 4">
            <a:extLst>
              <a:ext uri="{FF2B5EF4-FFF2-40B4-BE49-F238E27FC236}">
                <a16:creationId xmlns:a16="http://schemas.microsoft.com/office/drawing/2014/main" id="{F099C099-BD38-4183-91DA-9766799EEED8}"/>
              </a:ext>
            </a:extLst>
          </p:cNvPr>
          <p:cNvSpPr>
            <a:spLocks noGrp="1"/>
          </p:cNvSpPr>
          <p:nvPr>
            <p:ph type="sldNum" sz="quarter" idx="12"/>
          </p:nvPr>
        </p:nvSpPr>
        <p:spPr/>
        <p:txBody>
          <a:bodyPr/>
          <a:lstStyle/>
          <a:p>
            <a:pPr>
              <a:defRPr/>
            </a:pPr>
            <a:fld id="{2ACC5BA2-0ECC-4DD3-8EAC-EBBDFCB3A0E6}" type="slidenum">
              <a:rPr lang="en-US" smtClean="0"/>
              <a:pPr>
                <a:defRPr/>
              </a:pPr>
              <a:t>6</a:t>
            </a:fld>
            <a:endParaRPr lang="en-US"/>
          </a:p>
        </p:txBody>
      </p:sp>
    </p:spTree>
    <p:extLst>
      <p:ext uri="{BB962C8B-B14F-4D97-AF65-F5344CB8AC3E}">
        <p14:creationId xmlns:p14="http://schemas.microsoft.com/office/powerpoint/2010/main" val="70229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0B0EF68-948C-2D42-B709-6BEACCD3B588}"/>
              </a:ext>
            </a:extLst>
          </p:cNvPr>
          <p:cNvSpPr txBox="1">
            <a:spLocks/>
          </p:cNvSpPr>
          <p:nvPr/>
        </p:nvSpPr>
        <p:spPr>
          <a:xfrm>
            <a:off x="462144" y="1144357"/>
            <a:ext cx="4109857" cy="235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endParaRPr lang="it-IT" sz="1650" dirty="0">
              <a:solidFill>
                <a:srgbClr val="0033A1"/>
              </a:solidFill>
              <a:latin typeface="TIM Sans Medium" panose="02020503040602060503" pitchFamily="18" charset="0"/>
            </a:endParaRPr>
          </a:p>
        </p:txBody>
      </p:sp>
      <p:sp>
        <p:nvSpPr>
          <p:cNvPr id="8" name="Titolo 1">
            <a:extLst>
              <a:ext uri="{FF2B5EF4-FFF2-40B4-BE49-F238E27FC236}">
                <a16:creationId xmlns:a16="http://schemas.microsoft.com/office/drawing/2014/main" id="{4371B897-9A4C-F061-E243-2E17C7C48E14}"/>
              </a:ext>
            </a:extLst>
          </p:cNvPr>
          <p:cNvSpPr txBox="1">
            <a:spLocks/>
          </p:cNvSpPr>
          <p:nvPr/>
        </p:nvSpPr>
        <p:spPr>
          <a:xfrm>
            <a:off x="719650" y="1086597"/>
            <a:ext cx="7157735" cy="2933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sz="2100" dirty="0">
                <a:solidFill>
                  <a:srgbClr val="0033A1"/>
                </a:solidFill>
                <a:latin typeface="Arial" panose="020B0604020202020204" pitchFamily="34" charset="0"/>
                <a:cs typeface="Arial" panose="020B0604020202020204" pitchFamily="34" charset="0"/>
              </a:rPr>
              <a:t>IP and  DWDM protection coordination - network resiliency</a:t>
            </a:r>
          </a:p>
        </p:txBody>
      </p:sp>
      <p:sp>
        <p:nvSpPr>
          <p:cNvPr id="2" name="Rectangle 1">
            <a:extLst>
              <a:ext uri="{FF2B5EF4-FFF2-40B4-BE49-F238E27FC236}">
                <a16:creationId xmlns:a16="http://schemas.microsoft.com/office/drawing/2014/main" id="{CB6FA203-2042-4B18-B7D8-64FF0665900E}"/>
              </a:ext>
            </a:extLst>
          </p:cNvPr>
          <p:cNvSpPr>
            <a:spLocks noChangeArrowheads="1"/>
          </p:cNvSpPr>
          <p:nvPr/>
        </p:nvSpPr>
        <p:spPr bwMode="auto">
          <a:xfrm>
            <a:off x="0" y="6495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4" name="Rectangle 2">
            <a:extLst>
              <a:ext uri="{FF2B5EF4-FFF2-40B4-BE49-F238E27FC236}">
                <a16:creationId xmlns:a16="http://schemas.microsoft.com/office/drawing/2014/main" id="{BB2D7E21-4D4D-4273-B3D4-858E2AB33CBB}"/>
              </a:ext>
            </a:extLst>
          </p:cNvPr>
          <p:cNvSpPr>
            <a:spLocks noChangeArrowheads="1"/>
          </p:cNvSpPr>
          <p:nvPr/>
        </p:nvSpPr>
        <p:spPr bwMode="auto">
          <a:xfrm>
            <a:off x="114300" y="7638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18" name="Segnaposto contenuto 12">
            <a:extLst>
              <a:ext uri="{FF2B5EF4-FFF2-40B4-BE49-F238E27FC236}">
                <a16:creationId xmlns:a16="http://schemas.microsoft.com/office/drawing/2014/main" id="{B5F523E4-506F-4089-839A-CD0AC79196DC}"/>
              </a:ext>
            </a:extLst>
          </p:cNvPr>
          <p:cNvSpPr txBox="1">
            <a:spLocks/>
          </p:cNvSpPr>
          <p:nvPr/>
        </p:nvSpPr>
        <p:spPr>
          <a:xfrm>
            <a:off x="721921" y="1808373"/>
            <a:ext cx="4289282" cy="11447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SDN controller must be able to reroute traffic at IP and DWDM layer, after an unexpected physical fault</a:t>
            </a:r>
          </a:p>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Coordination between IP and DWDM protections should be able to guarantee a better service availability</a:t>
            </a:r>
          </a:p>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SDN controller must be aware of the change in topology and must take consequent action to protect the traffic at both IP and DWDM layer</a:t>
            </a:r>
            <a:endParaRPr lang="en-US" sz="1200" dirty="0">
              <a:solidFill>
                <a:prstClr val="black"/>
              </a:solidFill>
              <a:latin typeface="Calibri" panose="020F0502020204030204"/>
            </a:endParaRPr>
          </a:p>
        </p:txBody>
      </p:sp>
      <p:sp>
        <p:nvSpPr>
          <p:cNvPr id="19" name="CasellaDiTesto 18">
            <a:extLst>
              <a:ext uri="{FF2B5EF4-FFF2-40B4-BE49-F238E27FC236}">
                <a16:creationId xmlns:a16="http://schemas.microsoft.com/office/drawing/2014/main" id="{A71B39FC-F8B7-4931-8034-A47EC0BF3297}"/>
              </a:ext>
            </a:extLst>
          </p:cNvPr>
          <p:cNvSpPr txBox="1"/>
          <p:nvPr/>
        </p:nvSpPr>
        <p:spPr>
          <a:xfrm>
            <a:off x="1035798" y="2940540"/>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21" name="Ovale 20">
            <a:extLst>
              <a:ext uri="{FF2B5EF4-FFF2-40B4-BE49-F238E27FC236}">
                <a16:creationId xmlns:a16="http://schemas.microsoft.com/office/drawing/2014/main" id="{D12680F7-DBA1-473E-B6A9-AB288F926F7D}"/>
              </a:ext>
            </a:extLst>
          </p:cNvPr>
          <p:cNvSpPr/>
          <p:nvPr/>
        </p:nvSpPr>
        <p:spPr>
          <a:xfrm>
            <a:off x="698053" y="3422900"/>
            <a:ext cx="463706" cy="29664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R1</a:t>
            </a:r>
          </a:p>
        </p:txBody>
      </p:sp>
      <p:sp>
        <p:nvSpPr>
          <p:cNvPr id="22" name="Rettangolo arrotondato 71">
            <a:extLst>
              <a:ext uri="{FF2B5EF4-FFF2-40B4-BE49-F238E27FC236}">
                <a16:creationId xmlns:a16="http://schemas.microsoft.com/office/drawing/2014/main" id="{D13A272D-D3B8-4C52-8401-DA3C8761A951}"/>
              </a:ext>
            </a:extLst>
          </p:cNvPr>
          <p:cNvSpPr/>
          <p:nvPr/>
        </p:nvSpPr>
        <p:spPr>
          <a:xfrm>
            <a:off x="1633425" y="3404359"/>
            <a:ext cx="521670" cy="333725"/>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1</a:t>
            </a:r>
          </a:p>
        </p:txBody>
      </p:sp>
      <p:sp>
        <p:nvSpPr>
          <p:cNvPr id="23" name="Rettangolo arrotondato 71">
            <a:extLst>
              <a:ext uri="{FF2B5EF4-FFF2-40B4-BE49-F238E27FC236}">
                <a16:creationId xmlns:a16="http://schemas.microsoft.com/office/drawing/2014/main" id="{ADC1E42D-E64B-40AB-8A2A-879FE9DC76FC}"/>
              </a:ext>
            </a:extLst>
          </p:cNvPr>
          <p:cNvSpPr/>
          <p:nvPr/>
        </p:nvSpPr>
        <p:spPr>
          <a:xfrm>
            <a:off x="3562134" y="3404359"/>
            <a:ext cx="521670" cy="333725"/>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2</a:t>
            </a:r>
          </a:p>
        </p:txBody>
      </p:sp>
      <p:sp>
        <p:nvSpPr>
          <p:cNvPr id="24" name="Rettangolo arrotondato 71">
            <a:extLst>
              <a:ext uri="{FF2B5EF4-FFF2-40B4-BE49-F238E27FC236}">
                <a16:creationId xmlns:a16="http://schemas.microsoft.com/office/drawing/2014/main" id="{BA0013D1-8B8B-41AD-B3C6-16617EA23714}"/>
              </a:ext>
            </a:extLst>
          </p:cNvPr>
          <p:cNvSpPr/>
          <p:nvPr/>
        </p:nvSpPr>
        <p:spPr>
          <a:xfrm>
            <a:off x="2501344" y="4463223"/>
            <a:ext cx="521670" cy="333725"/>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3</a:t>
            </a:r>
          </a:p>
          <a:p>
            <a:pPr algn="ctr" defTabSz="685800"/>
            <a:endParaRPr lang="en-US" sz="675" dirty="0">
              <a:solidFill>
                <a:prstClr val="white"/>
              </a:solidFill>
              <a:latin typeface="Calibri" panose="020F0502020204030204"/>
            </a:endParaRPr>
          </a:p>
        </p:txBody>
      </p:sp>
      <p:sp>
        <p:nvSpPr>
          <p:cNvPr id="25" name="Ovale 24">
            <a:extLst>
              <a:ext uri="{FF2B5EF4-FFF2-40B4-BE49-F238E27FC236}">
                <a16:creationId xmlns:a16="http://schemas.microsoft.com/office/drawing/2014/main" id="{6D61B64E-029C-4E64-BF9A-1D77DCFA9792}"/>
              </a:ext>
            </a:extLst>
          </p:cNvPr>
          <p:cNvSpPr/>
          <p:nvPr/>
        </p:nvSpPr>
        <p:spPr>
          <a:xfrm>
            <a:off x="4737322" y="3469589"/>
            <a:ext cx="463706" cy="29664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R2</a:t>
            </a:r>
          </a:p>
        </p:txBody>
      </p:sp>
      <p:sp>
        <p:nvSpPr>
          <p:cNvPr id="26" name="Ovale 25">
            <a:extLst>
              <a:ext uri="{FF2B5EF4-FFF2-40B4-BE49-F238E27FC236}">
                <a16:creationId xmlns:a16="http://schemas.microsoft.com/office/drawing/2014/main" id="{2D610AF0-8A7A-44A5-AE45-DDFED546CFCD}"/>
              </a:ext>
            </a:extLst>
          </p:cNvPr>
          <p:cNvSpPr/>
          <p:nvPr/>
        </p:nvSpPr>
        <p:spPr>
          <a:xfrm>
            <a:off x="2530326" y="5210922"/>
            <a:ext cx="463706" cy="29664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R3</a:t>
            </a:r>
          </a:p>
        </p:txBody>
      </p:sp>
      <p:cxnSp>
        <p:nvCxnSpPr>
          <p:cNvPr id="27" name="Connettore 1 74">
            <a:extLst>
              <a:ext uri="{FF2B5EF4-FFF2-40B4-BE49-F238E27FC236}">
                <a16:creationId xmlns:a16="http://schemas.microsoft.com/office/drawing/2014/main" id="{A61E55CE-9817-402C-87D2-A3F1E74B2E11}"/>
              </a:ext>
            </a:extLst>
          </p:cNvPr>
          <p:cNvCxnSpPr>
            <a:cxnSpLocks/>
          </p:cNvCxnSpPr>
          <p:nvPr/>
        </p:nvCxnSpPr>
        <p:spPr>
          <a:xfrm>
            <a:off x="964578" y="3481412"/>
            <a:ext cx="687822" cy="105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74">
            <a:extLst>
              <a:ext uri="{FF2B5EF4-FFF2-40B4-BE49-F238E27FC236}">
                <a16:creationId xmlns:a16="http://schemas.microsoft.com/office/drawing/2014/main" id="{A7196F62-52E2-4BF0-9A05-165213D9D915}"/>
              </a:ext>
            </a:extLst>
          </p:cNvPr>
          <p:cNvCxnSpPr>
            <a:cxnSpLocks/>
          </p:cNvCxnSpPr>
          <p:nvPr/>
        </p:nvCxnSpPr>
        <p:spPr>
          <a:xfrm flipV="1">
            <a:off x="1125700" y="3617911"/>
            <a:ext cx="507725" cy="2504"/>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74">
            <a:extLst>
              <a:ext uri="{FF2B5EF4-FFF2-40B4-BE49-F238E27FC236}">
                <a16:creationId xmlns:a16="http://schemas.microsoft.com/office/drawing/2014/main" id="{26422678-635B-47FB-B126-B2B28B71D824}"/>
              </a:ext>
            </a:extLst>
          </p:cNvPr>
          <p:cNvCxnSpPr>
            <a:cxnSpLocks/>
          </p:cNvCxnSpPr>
          <p:nvPr/>
        </p:nvCxnSpPr>
        <p:spPr>
          <a:xfrm>
            <a:off x="4083804" y="3490667"/>
            <a:ext cx="881725"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74">
            <a:extLst>
              <a:ext uri="{FF2B5EF4-FFF2-40B4-BE49-F238E27FC236}">
                <a16:creationId xmlns:a16="http://schemas.microsoft.com/office/drawing/2014/main" id="{A7AFD429-F183-4966-B267-4065B515CBD0}"/>
              </a:ext>
            </a:extLst>
          </p:cNvPr>
          <p:cNvCxnSpPr>
            <a:cxnSpLocks/>
            <a:endCxn id="25" idx="2"/>
          </p:cNvCxnSpPr>
          <p:nvPr/>
        </p:nvCxnSpPr>
        <p:spPr>
          <a:xfrm>
            <a:off x="4053495" y="3617911"/>
            <a:ext cx="683826"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74">
            <a:extLst>
              <a:ext uri="{FF2B5EF4-FFF2-40B4-BE49-F238E27FC236}">
                <a16:creationId xmlns:a16="http://schemas.microsoft.com/office/drawing/2014/main" id="{44CB8CDB-1C32-48A5-9DF6-4143552CE92E}"/>
              </a:ext>
            </a:extLst>
          </p:cNvPr>
          <p:cNvCxnSpPr>
            <a:cxnSpLocks/>
          </p:cNvCxnSpPr>
          <p:nvPr/>
        </p:nvCxnSpPr>
        <p:spPr>
          <a:xfrm flipV="1">
            <a:off x="2862888" y="4796949"/>
            <a:ext cx="0" cy="416477"/>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74">
            <a:extLst>
              <a:ext uri="{FF2B5EF4-FFF2-40B4-BE49-F238E27FC236}">
                <a16:creationId xmlns:a16="http://schemas.microsoft.com/office/drawing/2014/main" id="{53A90AFE-1DB0-4764-9870-8A06D325E585}"/>
              </a:ext>
            </a:extLst>
          </p:cNvPr>
          <p:cNvCxnSpPr>
            <a:cxnSpLocks/>
          </p:cNvCxnSpPr>
          <p:nvPr/>
        </p:nvCxnSpPr>
        <p:spPr>
          <a:xfrm flipV="1">
            <a:off x="2650730" y="4801698"/>
            <a:ext cx="0" cy="416477"/>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4" name="Connettore diritto 36">
            <a:extLst>
              <a:ext uri="{FF2B5EF4-FFF2-40B4-BE49-F238E27FC236}">
                <a16:creationId xmlns:a16="http://schemas.microsoft.com/office/drawing/2014/main" id="{AB28BFEA-A7C5-412E-A08D-0972E8F9A374}"/>
              </a:ext>
            </a:extLst>
          </p:cNvPr>
          <p:cNvCxnSpPr>
            <a:cxnSpLocks/>
            <a:stCxn id="22" idx="2"/>
            <a:endCxn id="24" idx="1"/>
          </p:cNvCxnSpPr>
          <p:nvPr/>
        </p:nvCxnSpPr>
        <p:spPr>
          <a:xfrm>
            <a:off x="1894260" y="3738084"/>
            <a:ext cx="607084" cy="892002"/>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ttore diritto 37">
            <a:extLst>
              <a:ext uri="{FF2B5EF4-FFF2-40B4-BE49-F238E27FC236}">
                <a16:creationId xmlns:a16="http://schemas.microsoft.com/office/drawing/2014/main" id="{3EC035DF-397D-4517-B873-939CC4B00902}"/>
              </a:ext>
            </a:extLst>
          </p:cNvPr>
          <p:cNvCxnSpPr>
            <a:cxnSpLocks/>
          </p:cNvCxnSpPr>
          <p:nvPr/>
        </p:nvCxnSpPr>
        <p:spPr>
          <a:xfrm>
            <a:off x="2155094" y="3666330"/>
            <a:ext cx="140704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ttore diritto 38">
            <a:extLst>
              <a:ext uri="{FF2B5EF4-FFF2-40B4-BE49-F238E27FC236}">
                <a16:creationId xmlns:a16="http://schemas.microsoft.com/office/drawing/2014/main" id="{331DF546-BC71-4321-AF85-1B20D05DA9E5}"/>
              </a:ext>
            </a:extLst>
          </p:cNvPr>
          <p:cNvCxnSpPr>
            <a:cxnSpLocks/>
            <a:stCxn id="24" idx="3"/>
            <a:endCxn id="23" idx="2"/>
          </p:cNvCxnSpPr>
          <p:nvPr/>
        </p:nvCxnSpPr>
        <p:spPr>
          <a:xfrm flipV="1">
            <a:off x="3023013" y="3738084"/>
            <a:ext cx="799956" cy="892002"/>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9">
            <a:extLst>
              <a:ext uri="{FF2B5EF4-FFF2-40B4-BE49-F238E27FC236}">
                <a16:creationId xmlns:a16="http://schemas.microsoft.com/office/drawing/2014/main" id="{5C8BEEB6-CC5A-44F6-8377-63002319BB63}"/>
              </a:ext>
            </a:extLst>
          </p:cNvPr>
          <p:cNvCxnSpPr>
            <a:cxnSpLocks/>
          </p:cNvCxnSpPr>
          <p:nvPr/>
        </p:nvCxnSpPr>
        <p:spPr>
          <a:xfrm>
            <a:off x="2155094" y="3467503"/>
            <a:ext cx="1407040"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ttore diritto 40">
            <a:extLst>
              <a:ext uri="{FF2B5EF4-FFF2-40B4-BE49-F238E27FC236}">
                <a16:creationId xmlns:a16="http://schemas.microsoft.com/office/drawing/2014/main" id="{40F58961-2F15-4912-AB23-CF550D4441E0}"/>
              </a:ext>
            </a:extLst>
          </p:cNvPr>
          <p:cNvCxnSpPr>
            <a:endCxn id="21" idx="2"/>
          </p:cNvCxnSpPr>
          <p:nvPr/>
        </p:nvCxnSpPr>
        <p:spPr>
          <a:xfrm>
            <a:off x="385443" y="3571221"/>
            <a:ext cx="31260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diritto 41">
            <a:extLst>
              <a:ext uri="{FF2B5EF4-FFF2-40B4-BE49-F238E27FC236}">
                <a16:creationId xmlns:a16="http://schemas.microsoft.com/office/drawing/2014/main" id="{4FC94BE4-9FDD-4733-AB4A-1F7BABD76147}"/>
              </a:ext>
            </a:extLst>
          </p:cNvPr>
          <p:cNvCxnSpPr>
            <a:cxnSpLocks/>
          </p:cNvCxnSpPr>
          <p:nvPr/>
        </p:nvCxnSpPr>
        <p:spPr>
          <a:xfrm flipH="1">
            <a:off x="2818422" y="5485514"/>
            <a:ext cx="1728" cy="229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diritto 42">
            <a:extLst>
              <a:ext uri="{FF2B5EF4-FFF2-40B4-BE49-F238E27FC236}">
                <a16:creationId xmlns:a16="http://schemas.microsoft.com/office/drawing/2014/main" id="{8D0D77F2-6174-474A-BE03-D215DD4488DE}"/>
              </a:ext>
            </a:extLst>
          </p:cNvPr>
          <p:cNvCxnSpPr>
            <a:cxnSpLocks/>
          </p:cNvCxnSpPr>
          <p:nvPr/>
        </p:nvCxnSpPr>
        <p:spPr>
          <a:xfrm>
            <a:off x="385443" y="3674942"/>
            <a:ext cx="4424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diritto 43">
            <a:extLst>
              <a:ext uri="{FF2B5EF4-FFF2-40B4-BE49-F238E27FC236}">
                <a16:creationId xmlns:a16="http://schemas.microsoft.com/office/drawing/2014/main" id="{A6DCB069-8513-40C9-AC4B-01B8BB6B1A57}"/>
              </a:ext>
            </a:extLst>
          </p:cNvPr>
          <p:cNvCxnSpPr/>
          <p:nvPr/>
        </p:nvCxnSpPr>
        <p:spPr>
          <a:xfrm>
            <a:off x="5178235" y="3617910"/>
            <a:ext cx="31260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ttore diritto 45">
            <a:extLst>
              <a:ext uri="{FF2B5EF4-FFF2-40B4-BE49-F238E27FC236}">
                <a16:creationId xmlns:a16="http://schemas.microsoft.com/office/drawing/2014/main" id="{3E1E2065-66AA-4ADB-A298-A4AC2F3EBA99}"/>
              </a:ext>
            </a:extLst>
          </p:cNvPr>
          <p:cNvCxnSpPr>
            <a:cxnSpLocks/>
          </p:cNvCxnSpPr>
          <p:nvPr/>
        </p:nvCxnSpPr>
        <p:spPr>
          <a:xfrm>
            <a:off x="1920020" y="3605607"/>
            <a:ext cx="1928709" cy="0"/>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3" name="Connettore diritto 47">
            <a:extLst>
              <a:ext uri="{FF2B5EF4-FFF2-40B4-BE49-F238E27FC236}">
                <a16:creationId xmlns:a16="http://schemas.microsoft.com/office/drawing/2014/main" id="{EE649C7A-A6E9-4918-B3E9-D92EA8F8821C}"/>
              </a:ext>
            </a:extLst>
          </p:cNvPr>
          <p:cNvCxnSpPr>
            <a:cxnSpLocks/>
          </p:cNvCxnSpPr>
          <p:nvPr/>
        </p:nvCxnSpPr>
        <p:spPr>
          <a:xfrm flipV="1">
            <a:off x="3822969" y="3467503"/>
            <a:ext cx="260835" cy="138104"/>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4" name="Connettore diritto 49">
            <a:extLst>
              <a:ext uri="{FF2B5EF4-FFF2-40B4-BE49-F238E27FC236}">
                <a16:creationId xmlns:a16="http://schemas.microsoft.com/office/drawing/2014/main" id="{0C221B8B-A3D2-45F4-9C4B-51ACA119A192}"/>
              </a:ext>
            </a:extLst>
          </p:cNvPr>
          <p:cNvCxnSpPr>
            <a:cxnSpLocks/>
          </p:cNvCxnSpPr>
          <p:nvPr/>
        </p:nvCxnSpPr>
        <p:spPr>
          <a:xfrm>
            <a:off x="1761571" y="3446244"/>
            <a:ext cx="172697" cy="173742"/>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5" name="Connettore diritto 53">
            <a:extLst>
              <a:ext uri="{FF2B5EF4-FFF2-40B4-BE49-F238E27FC236}">
                <a16:creationId xmlns:a16="http://schemas.microsoft.com/office/drawing/2014/main" id="{6CFC6D8C-3BCE-465C-8C4E-B3BCDFDE1625}"/>
              </a:ext>
            </a:extLst>
          </p:cNvPr>
          <p:cNvCxnSpPr>
            <a:cxnSpLocks/>
          </p:cNvCxnSpPr>
          <p:nvPr/>
        </p:nvCxnSpPr>
        <p:spPr>
          <a:xfrm>
            <a:off x="986040" y="3663620"/>
            <a:ext cx="787044"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Connettore diritto 54">
            <a:extLst>
              <a:ext uri="{FF2B5EF4-FFF2-40B4-BE49-F238E27FC236}">
                <a16:creationId xmlns:a16="http://schemas.microsoft.com/office/drawing/2014/main" id="{BE45D681-733E-4A0F-BF5F-E31D1A7AFCAD}"/>
              </a:ext>
            </a:extLst>
          </p:cNvPr>
          <p:cNvCxnSpPr>
            <a:cxnSpLocks/>
          </p:cNvCxnSpPr>
          <p:nvPr/>
        </p:nvCxnSpPr>
        <p:spPr>
          <a:xfrm>
            <a:off x="1761572" y="3666331"/>
            <a:ext cx="883108" cy="116096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Connettore diritto 55">
            <a:extLst>
              <a:ext uri="{FF2B5EF4-FFF2-40B4-BE49-F238E27FC236}">
                <a16:creationId xmlns:a16="http://schemas.microsoft.com/office/drawing/2014/main" id="{8AA60163-5D13-4BF5-9461-8AA6279AC4D6}"/>
              </a:ext>
            </a:extLst>
          </p:cNvPr>
          <p:cNvCxnSpPr>
            <a:cxnSpLocks/>
          </p:cNvCxnSpPr>
          <p:nvPr/>
        </p:nvCxnSpPr>
        <p:spPr>
          <a:xfrm>
            <a:off x="2632615" y="4814693"/>
            <a:ext cx="53729" cy="439231"/>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Connettore diritto 56">
            <a:extLst>
              <a:ext uri="{FF2B5EF4-FFF2-40B4-BE49-F238E27FC236}">
                <a16:creationId xmlns:a16="http://schemas.microsoft.com/office/drawing/2014/main" id="{E02AC9AF-CF23-4697-875A-5115FE426241}"/>
              </a:ext>
            </a:extLst>
          </p:cNvPr>
          <p:cNvCxnSpPr>
            <a:cxnSpLocks/>
          </p:cNvCxnSpPr>
          <p:nvPr/>
        </p:nvCxnSpPr>
        <p:spPr>
          <a:xfrm flipH="1">
            <a:off x="2908162" y="3648145"/>
            <a:ext cx="1132481" cy="118218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57">
            <a:extLst>
              <a:ext uri="{FF2B5EF4-FFF2-40B4-BE49-F238E27FC236}">
                <a16:creationId xmlns:a16="http://schemas.microsoft.com/office/drawing/2014/main" id="{67F84D3C-4B95-42AC-938A-E609CECC399D}"/>
              </a:ext>
            </a:extLst>
          </p:cNvPr>
          <p:cNvCxnSpPr>
            <a:cxnSpLocks/>
          </p:cNvCxnSpPr>
          <p:nvPr/>
        </p:nvCxnSpPr>
        <p:spPr>
          <a:xfrm flipV="1">
            <a:off x="4011660" y="3674942"/>
            <a:ext cx="811034" cy="47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Connettore diritto 58">
            <a:extLst>
              <a:ext uri="{FF2B5EF4-FFF2-40B4-BE49-F238E27FC236}">
                <a16:creationId xmlns:a16="http://schemas.microsoft.com/office/drawing/2014/main" id="{1721B2BE-E3DF-4678-8CF1-FBDA9B671464}"/>
              </a:ext>
            </a:extLst>
          </p:cNvPr>
          <p:cNvCxnSpPr>
            <a:cxnSpLocks/>
            <a:endCxn id="25" idx="1"/>
          </p:cNvCxnSpPr>
          <p:nvPr/>
        </p:nvCxnSpPr>
        <p:spPr>
          <a:xfrm>
            <a:off x="1003378" y="3455721"/>
            <a:ext cx="3801851" cy="5731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Connettore diritto 59">
            <a:extLst>
              <a:ext uri="{FF2B5EF4-FFF2-40B4-BE49-F238E27FC236}">
                <a16:creationId xmlns:a16="http://schemas.microsoft.com/office/drawing/2014/main" id="{C8AF95F6-E81F-430D-B19B-A86AF1C89A8E}"/>
              </a:ext>
            </a:extLst>
          </p:cNvPr>
          <p:cNvCxnSpPr>
            <a:cxnSpLocks/>
          </p:cNvCxnSpPr>
          <p:nvPr/>
        </p:nvCxnSpPr>
        <p:spPr>
          <a:xfrm flipH="1">
            <a:off x="2853792" y="4802598"/>
            <a:ext cx="67388" cy="474104"/>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CasellaDiTesto 51">
            <a:extLst>
              <a:ext uri="{FF2B5EF4-FFF2-40B4-BE49-F238E27FC236}">
                <a16:creationId xmlns:a16="http://schemas.microsoft.com/office/drawing/2014/main" id="{E88A63FA-99C3-42F6-9DE6-F3EDDEBB1325}"/>
              </a:ext>
            </a:extLst>
          </p:cNvPr>
          <p:cNvSpPr txBox="1"/>
          <p:nvPr/>
        </p:nvSpPr>
        <p:spPr>
          <a:xfrm>
            <a:off x="4605474" y="3297217"/>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53" name="CasellaDiTesto 52">
            <a:extLst>
              <a:ext uri="{FF2B5EF4-FFF2-40B4-BE49-F238E27FC236}">
                <a16:creationId xmlns:a16="http://schemas.microsoft.com/office/drawing/2014/main" id="{7E77434A-9302-42D3-9C90-BB204B04244E}"/>
              </a:ext>
            </a:extLst>
          </p:cNvPr>
          <p:cNvSpPr txBox="1"/>
          <p:nvPr/>
        </p:nvSpPr>
        <p:spPr>
          <a:xfrm>
            <a:off x="1065294" y="3711628"/>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sp>
        <p:nvSpPr>
          <p:cNvPr id="54" name="CasellaDiTesto 53">
            <a:extLst>
              <a:ext uri="{FF2B5EF4-FFF2-40B4-BE49-F238E27FC236}">
                <a16:creationId xmlns:a16="http://schemas.microsoft.com/office/drawing/2014/main" id="{E0C0951A-6CC8-4CC8-B40E-B80BFA18F510}"/>
              </a:ext>
            </a:extLst>
          </p:cNvPr>
          <p:cNvSpPr txBox="1"/>
          <p:nvPr/>
        </p:nvSpPr>
        <p:spPr>
          <a:xfrm>
            <a:off x="4597197" y="3647119"/>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sp>
        <p:nvSpPr>
          <p:cNvPr id="55" name="CasellaDiTesto 54">
            <a:extLst>
              <a:ext uri="{FF2B5EF4-FFF2-40B4-BE49-F238E27FC236}">
                <a16:creationId xmlns:a16="http://schemas.microsoft.com/office/drawing/2014/main" id="{F24FFBB9-8E87-438A-A068-E6D42A579C78}"/>
              </a:ext>
            </a:extLst>
          </p:cNvPr>
          <p:cNvSpPr txBox="1"/>
          <p:nvPr/>
        </p:nvSpPr>
        <p:spPr>
          <a:xfrm>
            <a:off x="2384262" y="5101397"/>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56" name="CasellaDiTesto 55">
            <a:extLst>
              <a:ext uri="{FF2B5EF4-FFF2-40B4-BE49-F238E27FC236}">
                <a16:creationId xmlns:a16="http://schemas.microsoft.com/office/drawing/2014/main" id="{AE081284-F068-47BE-B01C-AC9B63B635B0}"/>
              </a:ext>
            </a:extLst>
          </p:cNvPr>
          <p:cNvSpPr txBox="1"/>
          <p:nvPr/>
        </p:nvSpPr>
        <p:spPr>
          <a:xfrm>
            <a:off x="2893314" y="5084038"/>
            <a:ext cx="1107763"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sp>
        <p:nvSpPr>
          <p:cNvPr id="57" name="TextBox 8">
            <a:extLst>
              <a:ext uri="{FF2B5EF4-FFF2-40B4-BE49-F238E27FC236}">
                <a16:creationId xmlns:a16="http://schemas.microsoft.com/office/drawing/2014/main" id="{7308D9F5-68C2-4EF5-8150-73AD3EB342FC}"/>
              </a:ext>
            </a:extLst>
          </p:cNvPr>
          <p:cNvSpPr txBox="1"/>
          <p:nvPr/>
        </p:nvSpPr>
        <p:spPr>
          <a:xfrm>
            <a:off x="2591730" y="3275979"/>
            <a:ext cx="333746" cy="415498"/>
          </a:xfrm>
          <a:prstGeom prst="rect">
            <a:avLst/>
          </a:prstGeom>
          <a:noFill/>
        </p:spPr>
        <p:txBody>
          <a:bodyPr wrap="none" rtlCol="0">
            <a:spAutoFit/>
          </a:bodyPr>
          <a:lstStyle/>
          <a:p>
            <a:pPr defTabSz="685800"/>
            <a:r>
              <a:rPr lang="pt-BR" sz="2100" b="1" dirty="0">
                <a:solidFill>
                  <a:srgbClr val="FF0000"/>
                </a:solidFill>
                <a:latin typeface="Calibri" panose="020F0502020204030204"/>
              </a:rPr>
              <a:t>X</a:t>
            </a:r>
            <a:endParaRPr lang="en-US" sz="2100" b="1" dirty="0">
              <a:solidFill>
                <a:srgbClr val="FF0000"/>
              </a:solidFill>
              <a:latin typeface="Calibri" panose="020F0502020204030204"/>
            </a:endParaRPr>
          </a:p>
        </p:txBody>
      </p:sp>
      <p:sp>
        <p:nvSpPr>
          <p:cNvPr id="58" name="Segnaposto testo 14">
            <a:extLst>
              <a:ext uri="{FF2B5EF4-FFF2-40B4-BE49-F238E27FC236}">
                <a16:creationId xmlns:a16="http://schemas.microsoft.com/office/drawing/2014/main" id="{F4CA5E9E-0951-4436-B681-0CE7D5929552}"/>
              </a:ext>
            </a:extLst>
          </p:cNvPr>
          <p:cNvSpPr txBox="1">
            <a:spLocks/>
          </p:cNvSpPr>
          <p:nvPr/>
        </p:nvSpPr>
        <p:spPr>
          <a:xfrm>
            <a:off x="732889" y="1525642"/>
            <a:ext cx="2715473" cy="288407"/>
          </a:xfrm>
          <a:prstGeom prst="rect">
            <a:avLst/>
          </a:prstGeom>
        </p:spPr>
        <p:txBody>
          <a:bodyPr>
            <a:normAutofit/>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Problem Statement, value added by SDN: </a:t>
            </a:r>
          </a:p>
        </p:txBody>
      </p:sp>
      <p:sp>
        <p:nvSpPr>
          <p:cNvPr id="59" name="Segnaposto testo 16">
            <a:extLst>
              <a:ext uri="{FF2B5EF4-FFF2-40B4-BE49-F238E27FC236}">
                <a16:creationId xmlns:a16="http://schemas.microsoft.com/office/drawing/2014/main" id="{0A148C09-7014-484E-A757-99516249DC42}"/>
              </a:ext>
            </a:extLst>
          </p:cNvPr>
          <p:cNvSpPr txBox="1">
            <a:spLocks/>
          </p:cNvSpPr>
          <p:nvPr/>
        </p:nvSpPr>
        <p:spPr>
          <a:xfrm>
            <a:off x="6072601" y="1526197"/>
            <a:ext cx="2127737" cy="269825"/>
          </a:xfrm>
          <a:prstGeom prst="rect">
            <a:avLst/>
          </a:prstGeom>
        </p:spPr>
        <p:txBody>
          <a:bodyPr>
            <a:normAutofit lnSpcReduction="10000"/>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Expected benefits:</a:t>
            </a:r>
          </a:p>
        </p:txBody>
      </p:sp>
      <p:sp>
        <p:nvSpPr>
          <p:cNvPr id="60" name="Segnaposto contenuto 12">
            <a:extLst>
              <a:ext uri="{FF2B5EF4-FFF2-40B4-BE49-F238E27FC236}">
                <a16:creationId xmlns:a16="http://schemas.microsoft.com/office/drawing/2014/main" id="{E7AAE7E7-59D0-4A52-9CE9-A66F6F5647E1}"/>
              </a:ext>
            </a:extLst>
          </p:cNvPr>
          <p:cNvSpPr txBox="1">
            <a:spLocks/>
          </p:cNvSpPr>
          <p:nvPr/>
        </p:nvSpPr>
        <p:spPr>
          <a:xfrm>
            <a:off x="5675464" y="1758289"/>
            <a:ext cx="3362861" cy="1051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Better and easier control of network resources, easier and more efficient planning of network protections </a:t>
            </a:r>
            <a:r>
              <a:rPr lang="en-US" sz="1050" dirty="0">
                <a:solidFill>
                  <a:srgbClr val="5B9BD5"/>
                </a:solidFill>
                <a:latin typeface="TIM Sans" panose="00000500000000000000" pitchFamily="50" charset="0"/>
                <a:sym typeface="Wingdings" panose="05000000000000000000" pitchFamily="2" charset="2"/>
              </a:rPr>
              <a:t> OPEX and CAPEX reduction</a:t>
            </a:r>
          </a:p>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sym typeface="Wingdings" panose="05000000000000000000" pitchFamily="2" charset="2"/>
              </a:rPr>
              <a:t>IP services less impacted by faults DWDM network better service availability at the same CAPEX</a:t>
            </a:r>
            <a:endParaRPr lang="en-US" sz="1050" dirty="0">
              <a:solidFill>
                <a:srgbClr val="5B9BD5"/>
              </a:solidFill>
              <a:latin typeface="TIM Sans" panose="00000500000000000000" pitchFamily="50" charset="0"/>
            </a:endParaRPr>
          </a:p>
          <a:p>
            <a:pPr marL="171450" indent="-171450" algn="just" defTabSz="685800">
              <a:spcBef>
                <a:spcPts val="750"/>
              </a:spcBef>
              <a:buClr>
                <a:srgbClr val="E0001A"/>
              </a:buClr>
              <a:buSzPct val="100000"/>
            </a:pPr>
            <a:endParaRPr lang="en-US" sz="1050" dirty="0">
              <a:solidFill>
                <a:srgbClr val="5B9BD5"/>
              </a:solidFill>
              <a:latin typeface="TIM Sans" panose="00000500000000000000" pitchFamily="50" charset="0"/>
            </a:endParaRPr>
          </a:p>
          <a:p>
            <a:pPr marL="171450" indent="-171450" algn="just" defTabSz="685800">
              <a:spcBef>
                <a:spcPts val="750"/>
              </a:spcBef>
              <a:buClr>
                <a:srgbClr val="E0001A"/>
              </a:buClr>
              <a:buSzPct val="100000"/>
            </a:pPr>
            <a:endParaRPr lang="en-US" sz="1050" dirty="0">
              <a:solidFill>
                <a:srgbClr val="5B9BD5"/>
              </a:solidFill>
              <a:latin typeface="TIM Sans" panose="00000500000000000000" pitchFamily="50" charset="0"/>
            </a:endParaRPr>
          </a:p>
          <a:p>
            <a:pPr marL="214313" indent="-214313" algn="just" defTabSz="685800">
              <a:spcBef>
                <a:spcPts val="750"/>
              </a:spcBef>
              <a:buClr>
                <a:srgbClr val="E0001A"/>
              </a:buClr>
              <a:buSzPct val="100000"/>
              <a:buFont typeface="Wingdings" pitchFamily="2" charset="2"/>
              <a:buChar char="§"/>
            </a:pPr>
            <a:endParaRPr lang="en-US" sz="1350" dirty="0">
              <a:solidFill>
                <a:srgbClr val="5B9BD5"/>
              </a:solidFill>
              <a:latin typeface="TIM Sans" panose="00000500000000000000" pitchFamily="50" charset="0"/>
            </a:endParaRPr>
          </a:p>
        </p:txBody>
      </p:sp>
      <p:graphicFrame>
        <p:nvGraphicFramePr>
          <p:cNvPr id="61" name="Tabella 60">
            <a:extLst>
              <a:ext uri="{FF2B5EF4-FFF2-40B4-BE49-F238E27FC236}">
                <a16:creationId xmlns:a16="http://schemas.microsoft.com/office/drawing/2014/main" id="{CCF2A625-9FDD-49FC-9253-C395381D77D8}"/>
              </a:ext>
            </a:extLst>
          </p:cNvPr>
          <p:cNvGraphicFramePr>
            <a:graphicFrameLocks noGrp="1"/>
          </p:cNvGraphicFramePr>
          <p:nvPr/>
        </p:nvGraphicFramePr>
        <p:xfrm>
          <a:off x="5499248" y="3126465"/>
          <a:ext cx="3554899" cy="2347230"/>
        </p:xfrm>
        <a:graphic>
          <a:graphicData uri="http://schemas.openxmlformats.org/drawingml/2006/table">
            <a:tbl>
              <a:tblPr>
                <a:tableStyleId>{5C22544A-7EE6-4342-B048-85BDC9FD1C3A}</a:tableStyleId>
              </a:tblPr>
              <a:tblGrid>
                <a:gridCol w="3554899">
                  <a:extLst>
                    <a:ext uri="{9D8B030D-6E8A-4147-A177-3AD203B41FA5}">
                      <a16:colId xmlns:a16="http://schemas.microsoft.com/office/drawing/2014/main" val="356882543"/>
                    </a:ext>
                  </a:extLst>
                </a:gridCol>
              </a:tblGrid>
              <a:tr h="195760">
                <a:tc>
                  <a:txBody>
                    <a:bodyPr/>
                    <a:lstStyle/>
                    <a:p>
                      <a:pPr algn="just" fontAlgn="b"/>
                      <a:r>
                        <a:rPr lang="it-IT" sz="800" b="1" u="none" strike="noStrike" dirty="0">
                          <a:effectLst/>
                        </a:rPr>
                        <a:t>INITIAL CONDITION</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3505690022"/>
                  </a:ext>
                </a:extLst>
              </a:tr>
              <a:tr h="571007">
                <a:tc>
                  <a:txBody>
                    <a:bodyPr/>
                    <a:lstStyle/>
                    <a:p>
                      <a:pPr algn="just" rtl="0" fontAlgn="b"/>
                      <a:r>
                        <a:rPr lang="en-US" sz="900" u="none" strike="noStrike" dirty="0">
                          <a:effectLst/>
                        </a:rPr>
                        <a:t>SDN controller knows network topology at both IP and optical layer, and is also aware of interconnection links. The IP link R1/p1-R2/p1 (BLUE) , R1/p2-R3/p1 (YELLOW) and  R3/p2-R2/p2 (GREEN) are already provisioned</a:t>
                      </a:r>
                      <a:endParaRPr lang="en-US" sz="900" b="0" i="0" u="none" strike="noStrike" dirty="0">
                        <a:solidFill>
                          <a:srgbClr val="000000"/>
                        </a:solidFill>
                        <a:effectLst/>
                        <a:latin typeface="TIM Sans" panose="020B0604020202020204" charset="0"/>
                      </a:endParaRPr>
                    </a:p>
                  </a:txBody>
                  <a:tcPr marL="7144" marR="7144" marT="7144" marB="34290" anchor="b"/>
                </a:tc>
                <a:extLst>
                  <a:ext uri="{0D108BD9-81ED-4DB2-BD59-A6C34878D82A}">
                    <a16:rowId xmlns:a16="http://schemas.microsoft.com/office/drawing/2014/main" val="2056005022"/>
                  </a:ext>
                </a:extLst>
              </a:tr>
              <a:tr h="167429">
                <a:tc>
                  <a:txBody>
                    <a:bodyPr/>
                    <a:lstStyle/>
                    <a:p>
                      <a:pPr algn="just" fontAlgn="b"/>
                      <a:r>
                        <a:rPr lang="it-IT" sz="800" b="1" u="none" strike="noStrike" dirty="0">
                          <a:effectLst/>
                        </a:rPr>
                        <a:t>TEST DETAIL</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67038413"/>
                  </a:ext>
                </a:extLst>
              </a:tr>
              <a:tr h="1413034">
                <a:tc>
                  <a:txBody>
                    <a:bodyPr/>
                    <a:lstStyle/>
                    <a:p>
                      <a:pPr marL="228600" indent="-228600" algn="just" rtl="0" fontAlgn="b">
                        <a:buAutoNum type="arabicPeriod"/>
                      </a:pPr>
                      <a:r>
                        <a:rPr lang="en-US" sz="900" u="none" strike="noStrike" dirty="0">
                          <a:effectLst/>
                        </a:rPr>
                        <a:t>Fiber cut on DWDM section transporting BLUE IP link</a:t>
                      </a:r>
                    </a:p>
                    <a:p>
                      <a:pPr marL="228600" indent="-228600" algn="just" rtl="0" fontAlgn="b">
                        <a:buAutoNum type="arabicPeriod"/>
                      </a:pPr>
                      <a:r>
                        <a:rPr lang="en-US" sz="900" u="none" strike="noStrike" dirty="0">
                          <a:effectLst/>
                        </a:rPr>
                        <a:t>IP traffic (FRR protection) must be restored in below that 50ms</a:t>
                      </a:r>
                    </a:p>
                    <a:p>
                      <a:pPr marL="228600" indent="-228600" algn="just" rtl="0" fontAlgn="b">
                        <a:buAutoNum type="arabicPeriod"/>
                      </a:pPr>
                      <a:r>
                        <a:rPr lang="en-US" sz="900" u="none" strike="noStrike" dirty="0">
                          <a:effectLst/>
                        </a:rPr>
                        <a:t>DWDM link must be restored in few minutes</a:t>
                      </a:r>
                    </a:p>
                    <a:p>
                      <a:pPr marL="228600" indent="-228600" algn="just" rtl="0" fontAlgn="b">
                        <a:buAutoNum type="arabicPeriod"/>
                      </a:pPr>
                      <a:r>
                        <a:rPr lang="en-US" sz="900" u="none" strike="noStrike" dirty="0">
                          <a:effectLst/>
                        </a:rPr>
                        <a:t>After DWDM link is restored, SDN controller moves back the traffic on the BLUE dashed IP link without traffic impact</a:t>
                      </a:r>
                    </a:p>
                    <a:p>
                      <a:pPr marL="228600" indent="-228600" algn="just" rtl="0" fontAlgn="b">
                        <a:buAutoNum type="arabicPeriod"/>
                      </a:pPr>
                      <a:r>
                        <a:rPr lang="en-US" sz="900" u="none" strike="noStrike" dirty="0">
                          <a:effectLst/>
                        </a:rPr>
                        <a:t>When the faulty DWDM link is restored, </a:t>
                      </a:r>
                      <a:r>
                        <a:rPr lang="en-US" sz="900" u="none" strike="noStrike" baseline="0" dirty="0">
                          <a:effectLst/>
                        </a:rPr>
                        <a:t>, before the revert of the OCH takes place, SDN controller has to move IP traffic to the YELLOW and GREEN links. After the WSON has  reverted the OCH link to the original path (BLUE), SDN controller moves IP traffic to the BLUE link (all operations must be hitless on traffic)</a:t>
                      </a:r>
                      <a:endParaRPr lang="en-US" sz="900" u="none" strike="noStrike" dirty="0">
                        <a:effectLst/>
                      </a:endParaRPr>
                    </a:p>
                  </a:txBody>
                  <a:tcPr marL="7144" marR="7144" marT="7144" marB="34290" anchor="b"/>
                </a:tc>
                <a:extLst>
                  <a:ext uri="{0D108BD9-81ED-4DB2-BD59-A6C34878D82A}">
                    <a16:rowId xmlns:a16="http://schemas.microsoft.com/office/drawing/2014/main" val="2783385010"/>
                  </a:ext>
                </a:extLst>
              </a:tr>
            </a:tbl>
          </a:graphicData>
        </a:graphic>
      </p:graphicFrame>
    </p:spTree>
    <p:extLst>
      <p:ext uri="{BB962C8B-B14F-4D97-AF65-F5344CB8AC3E}">
        <p14:creationId xmlns:p14="http://schemas.microsoft.com/office/powerpoint/2010/main" val="109187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0B0EF68-948C-2D42-B709-6BEACCD3B588}"/>
              </a:ext>
            </a:extLst>
          </p:cNvPr>
          <p:cNvSpPr txBox="1">
            <a:spLocks/>
          </p:cNvSpPr>
          <p:nvPr/>
        </p:nvSpPr>
        <p:spPr>
          <a:xfrm>
            <a:off x="462144" y="1144357"/>
            <a:ext cx="4109857" cy="235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endParaRPr lang="it-IT" sz="1650" dirty="0">
              <a:solidFill>
                <a:srgbClr val="0033A1"/>
              </a:solidFill>
              <a:latin typeface="TIM Sans Medium" panose="02020503040602060503" pitchFamily="18" charset="0"/>
            </a:endParaRPr>
          </a:p>
        </p:txBody>
      </p:sp>
      <p:sp>
        <p:nvSpPr>
          <p:cNvPr id="8" name="Titolo 1">
            <a:extLst>
              <a:ext uri="{FF2B5EF4-FFF2-40B4-BE49-F238E27FC236}">
                <a16:creationId xmlns:a16="http://schemas.microsoft.com/office/drawing/2014/main" id="{4371B897-9A4C-F061-E243-2E17C7C48E14}"/>
              </a:ext>
            </a:extLst>
          </p:cNvPr>
          <p:cNvSpPr txBox="1">
            <a:spLocks/>
          </p:cNvSpPr>
          <p:nvPr/>
        </p:nvSpPr>
        <p:spPr>
          <a:xfrm>
            <a:off x="493945" y="1086597"/>
            <a:ext cx="7858948" cy="62605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en-US" sz="2100" dirty="0">
                <a:solidFill>
                  <a:srgbClr val="0033A1"/>
                </a:solidFill>
                <a:latin typeface="Arial" panose="020B0604020202020204" pitchFamily="34" charset="0"/>
                <a:cs typeface="Arial" panose="020B0604020202020204" pitchFamily="34" charset="0"/>
              </a:rPr>
              <a:t>IP and  DWDM protection coordination - network resiliency during maintenance events</a:t>
            </a:r>
          </a:p>
        </p:txBody>
      </p:sp>
      <p:sp>
        <p:nvSpPr>
          <p:cNvPr id="2" name="Rectangle 1">
            <a:extLst>
              <a:ext uri="{FF2B5EF4-FFF2-40B4-BE49-F238E27FC236}">
                <a16:creationId xmlns:a16="http://schemas.microsoft.com/office/drawing/2014/main" id="{CB6FA203-2042-4B18-B7D8-64FF0665900E}"/>
              </a:ext>
            </a:extLst>
          </p:cNvPr>
          <p:cNvSpPr>
            <a:spLocks noChangeArrowheads="1"/>
          </p:cNvSpPr>
          <p:nvPr/>
        </p:nvSpPr>
        <p:spPr bwMode="auto">
          <a:xfrm>
            <a:off x="0" y="6495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4" name="Rectangle 2">
            <a:extLst>
              <a:ext uri="{FF2B5EF4-FFF2-40B4-BE49-F238E27FC236}">
                <a16:creationId xmlns:a16="http://schemas.microsoft.com/office/drawing/2014/main" id="{BB2D7E21-4D4D-4273-B3D4-858E2AB33CBB}"/>
              </a:ext>
            </a:extLst>
          </p:cNvPr>
          <p:cNvSpPr>
            <a:spLocks noChangeArrowheads="1"/>
          </p:cNvSpPr>
          <p:nvPr/>
        </p:nvSpPr>
        <p:spPr bwMode="auto">
          <a:xfrm>
            <a:off x="114300" y="7638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15" name="Segnaposto contenuto 12">
            <a:extLst>
              <a:ext uri="{FF2B5EF4-FFF2-40B4-BE49-F238E27FC236}">
                <a16:creationId xmlns:a16="http://schemas.microsoft.com/office/drawing/2014/main" id="{9C8479B1-43BB-4A38-BD33-4FE786C12AAF}"/>
              </a:ext>
            </a:extLst>
          </p:cNvPr>
          <p:cNvSpPr txBox="1">
            <a:spLocks/>
          </p:cNvSpPr>
          <p:nvPr/>
        </p:nvSpPr>
        <p:spPr>
          <a:xfrm>
            <a:off x="707175" y="1955853"/>
            <a:ext cx="4289282" cy="10562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Before planned maintenance operation on DWDM network takes place, IP traffic should be moved hitless to another link</a:t>
            </a:r>
          </a:p>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SDN controller must reroute IP traffic before the events takes place. It should be possible to lock IP traffic to the protection route until the maintenance event is finished, unless a fault occurs on such path</a:t>
            </a:r>
          </a:p>
          <a:p>
            <a:pPr marL="214313" indent="-214313" algn="just" defTabSz="685800">
              <a:spcBef>
                <a:spcPts val="750"/>
              </a:spcBef>
              <a:buClr>
                <a:srgbClr val="E0001A"/>
              </a:buClr>
              <a:buSzPct val="100000"/>
              <a:buFont typeface="Wingdings" pitchFamily="2" charset="2"/>
              <a:buChar char="§"/>
            </a:pPr>
            <a:endParaRPr lang="en-US" sz="1050" dirty="0">
              <a:solidFill>
                <a:srgbClr val="5B9BD5"/>
              </a:solidFill>
              <a:latin typeface="TIM Sans" panose="00000500000000000000" pitchFamily="50" charset="0"/>
            </a:endParaRPr>
          </a:p>
          <a:p>
            <a:pPr marL="171450" indent="-171450" algn="just" defTabSz="685800">
              <a:spcBef>
                <a:spcPts val="750"/>
              </a:spcBef>
              <a:buClr>
                <a:srgbClr val="E0001A"/>
              </a:buClr>
              <a:buSzPct val="100000"/>
            </a:pPr>
            <a:endParaRPr lang="en-US" sz="1200" dirty="0">
              <a:solidFill>
                <a:prstClr val="black"/>
              </a:solidFill>
              <a:latin typeface="Calibri" panose="020F0502020204030204"/>
            </a:endParaRPr>
          </a:p>
        </p:txBody>
      </p:sp>
      <p:sp>
        <p:nvSpPr>
          <p:cNvPr id="16" name="CasellaDiTesto 15">
            <a:extLst>
              <a:ext uri="{FF2B5EF4-FFF2-40B4-BE49-F238E27FC236}">
                <a16:creationId xmlns:a16="http://schemas.microsoft.com/office/drawing/2014/main" id="{6BE47678-38DA-4AE7-9A74-A59815B26C09}"/>
              </a:ext>
            </a:extLst>
          </p:cNvPr>
          <p:cNvSpPr txBox="1"/>
          <p:nvPr/>
        </p:nvSpPr>
        <p:spPr>
          <a:xfrm>
            <a:off x="4469119" y="3158242"/>
            <a:ext cx="456524" cy="2308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17" name="CasellaDiTesto 16">
            <a:extLst>
              <a:ext uri="{FF2B5EF4-FFF2-40B4-BE49-F238E27FC236}">
                <a16:creationId xmlns:a16="http://schemas.microsoft.com/office/drawing/2014/main" id="{BB7D985C-B267-45AA-B07D-EB48E5E19DCB}"/>
              </a:ext>
            </a:extLst>
          </p:cNvPr>
          <p:cNvSpPr txBox="1"/>
          <p:nvPr/>
        </p:nvSpPr>
        <p:spPr>
          <a:xfrm>
            <a:off x="4431593" y="3649772"/>
            <a:ext cx="285074" cy="369332"/>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sp>
        <p:nvSpPr>
          <p:cNvPr id="18" name="Segnaposto testo 14">
            <a:extLst>
              <a:ext uri="{FF2B5EF4-FFF2-40B4-BE49-F238E27FC236}">
                <a16:creationId xmlns:a16="http://schemas.microsoft.com/office/drawing/2014/main" id="{FB6655CC-485B-4764-90B5-20DB2F71A9D0}"/>
              </a:ext>
            </a:extLst>
          </p:cNvPr>
          <p:cNvSpPr txBox="1">
            <a:spLocks/>
          </p:cNvSpPr>
          <p:nvPr/>
        </p:nvSpPr>
        <p:spPr>
          <a:xfrm>
            <a:off x="718144" y="1673123"/>
            <a:ext cx="2715473" cy="288407"/>
          </a:xfrm>
          <a:prstGeom prst="rect">
            <a:avLst/>
          </a:prstGeom>
        </p:spPr>
        <p:txBody>
          <a:bodyPr>
            <a:normAutofit/>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Problem Statement, value added by SDN: </a:t>
            </a:r>
          </a:p>
        </p:txBody>
      </p:sp>
      <p:graphicFrame>
        <p:nvGraphicFramePr>
          <p:cNvPr id="19" name="Tabella 18">
            <a:extLst>
              <a:ext uri="{FF2B5EF4-FFF2-40B4-BE49-F238E27FC236}">
                <a16:creationId xmlns:a16="http://schemas.microsoft.com/office/drawing/2014/main" id="{4CC583CE-4B70-4B6C-B0C1-C5E890607D61}"/>
              </a:ext>
            </a:extLst>
          </p:cNvPr>
          <p:cNvGraphicFramePr>
            <a:graphicFrameLocks noGrp="1"/>
          </p:cNvGraphicFramePr>
          <p:nvPr/>
        </p:nvGraphicFramePr>
        <p:xfrm>
          <a:off x="5409080" y="2675917"/>
          <a:ext cx="3554899" cy="2748916"/>
        </p:xfrm>
        <a:graphic>
          <a:graphicData uri="http://schemas.openxmlformats.org/drawingml/2006/table">
            <a:tbl>
              <a:tblPr>
                <a:tableStyleId>{5C22544A-7EE6-4342-B048-85BDC9FD1C3A}</a:tableStyleId>
              </a:tblPr>
              <a:tblGrid>
                <a:gridCol w="3554899">
                  <a:extLst>
                    <a:ext uri="{9D8B030D-6E8A-4147-A177-3AD203B41FA5}">
                      <a16:colId xmlns:a16="http://schemas.microsoft.com/office/drawing/2014/main" val="356882543"/>
                    </a:ext>
                  </a:extLst>
                </a:gridCol>
              </a:tblGrid>
              <a:tr h="167164">
                <a:tc>
                  <a:txBody>
                    <a:bodyPr/>
                    <a:lstStyle/>
                    <a:p>
                      <a:pPr algn="just" fontAlgn="b"/>
                      <a:r>
                        <a:rPr lang="it-IT" sz="800" b="1" u="none" strike="noStrike" dirty="0">
                          <a:effectLst/>
                        </a:rPr>
                        <a:t>INITIAL CONDITION</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3505690022"/>
                  </a:ext>
                </a:extLst>
              </a:tr>
              <a:tr h="315754">
                <a:tc>
                  <a:txBody>
                    <a:bodyPr/>
                    <a:lstStyle/>
                    <a:p>
                      <a:pPr algn="just" rtl="0" fontAlgn="b"/>
                      <a:r>
                        <a:rPr lang="en-US" sz="900" u="none" strike="noStrike" dirty="0">
                          <a:effectLst/>
                        </a:rPr>
                        <a:t>SDN controller knows that the DWDM link, carrying IP link R1/p1-R2/p1 (BLUE) will go in maintenance operation at a specified time</a:t>
                      </a:r>
                      <a:endParaRPr lang="en-US" sz="900" b="0" i="0" u="none" strike="noStrike" dirty="0">
                        <a:solidFill>
                          <a:srgbClr val="000000"/>
                        </a:solidFill>
                        <a:effectLst/>
                        <a:latin typeface="TIM Sans" panose="020B0604020202020204" charset="0"/>
                      </a:endParaRPr>
                    </a:p>
                  </a:txBody>
                  <a:tcPr marL="7144" marR="7144" marT="7144" marB="34290" anchor="b"/>
                </a:tc>
                <a:extLst>
                  <a:ext uri="{0D108BD9-81ED-4DB2-BD59-A6C34878D82A}">
                    <a16:rowId xmlns:a16="http://schemas.microsoft.com/office/drawing/2014/main" val="2056005022"/>
                  </a:ext>
                </a:extLst>
              </a:tr>
              <a:tr h="167164">
                <a:tc>
                  <a:txBody>
                    <a:bodyPr/>
                    <a:lstStyle/>
                    <a:p>
                      <a:pPr algn="just" fontAlgn="b"/>
                      <a:r>
                        <a:rPr lang="it-IT" sz="800" b="1" u="none" strike="noStrike" dirty="0">
                          <a:effectLst/>
                        </a:rPr>
                        <a:t>TEST DETAIL</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67038413"/>
                  </a:ext>
                </a:extLst>
              </a:tr>
              <a:tr h="2098834">
                <a:tc>
                  <a:txBody>
                    <a:bodyPr/>
                    <a:lstStyle/>
                    <a:p>
                      <a:pPr marL="228600" indent="-228600" algn="just" rtl="0" fontAlgn="b">
                        <a:buAutoNum type="arabicPeriod"/>
                      </a:pPr>
                      <a:r>
                        <a:rPr lang="en-US" sz="900" u="none" strike="noStrike" dirty="0">
                          <a:effectLst/>
                        </a:rPr>
                        <a:t>Few minutes before the maintenance window, SDN controller reroutes hitless all IP traffic passing on BLUE IP link to the YELLOW and GREEN IP links</a:t>
                      </a:r>
                    </a:p>
                    <a:p>
                      <a:pPr marL="228600" indent="-228600" algn="just" rtl="0" fontAlgn="b">
                        <a:buAutoNum type="arabicPeriod"/>
                      </a:pPr>
                      <a:r>
                        <a:rPr lang="en-US" sz="900" u="none" strike="noStrike" dirty="0">
                          <a:effectLst/>
                        </a:rPr>
                        <a:t>Fiber cut (maintenance) on the DWDM section has no impact on traffic</a:t>
                      </a:r>
                    </a:p>
                    <a:p>
                      <a:pPr marL="228600" indent="-228600" algn="just" rtl="0" fontAlgn="b">
                        <a:buAutoNum type="arabicPeriod"/>
                      </a:pPr>
                      <a:r>
                        <a:rPr lang="en-US" sz="900" u="none" strike="noStrike" dirty="0">
                          <a:effectLst/>
                        </a:rPr>
                        <a:t>WSON</a:t>
                      </a:r>
                      <a:r>
                        <a:rPr lang="en-US" sz="900" u="none" strike="noStrike" baseline="0" dirty="0">
                          <a:effectLst/>
                        </a:rPr>
                        <a:t> restore the OCH link and doesn’t revert to the original link until the maintenance   window is finished</a:t>
                      </a:r>
                      <a:endParaRPr lang="en-US" sz="900" u="none" strike="noStrike" dirty="0">
                        <a:effectLst/>
                      </a:endParaRPr>
                    </a:p>
                    <a:p>
                      <a:pPr marL="0" indent="0" algn="just" rtl="0" fontAlgn="b">
                        <a:buNone/>
                      </a:pPr>
                      <a:r>
                        <a:rPr lang="en-US" sz="900" u="none" strike="noStrike" dirty="0">
                          <a:effectLst/>
                        </a:rPr>
                        <a:t>4a. IP traffic is locked to the protection path</a:t>
                      </a:r>
                      <a:r>
                        <a:rPr lang="en-US" sz="900" u="none" strike="noStrike" baseline="0" dirty="0">
                          <a:effectLst/>
                        </a:rPr>
                        <a:t>, unless a fault occurs, until </a:t>
                      </a:r>
                      <a:r>
                        <a:rPr lang="en-US" sz="900" u="none" strike="noStrike" dirty="0">
                          <a:effectLst/>
                        </a:rPr>
                        <a:t>maintenance window is finished,</a:t>
                      </a:r>
                      <a:r>
                        <a:rPr lang="en-US" sz="900" u="none" strike="noStrike" baseline="0" dirty="0">
                          <a:effectLst/>
                        </a:rPr>
                        <a:t> then </a:t>
                      </a:r>
                      <a:r>
                        <a:rPr lang="en-US" sz="900" u="none" strike="noStrike" dirty="0">
                          <a:effectLst/>
                        </a:rPr>
                        <a:t>SDN controller moves back the IP traffic hitless after WSON has</a:t>
                      </a:r>
                      <a:r>
                        <a:rPr lang="en-US" sz="900" u="none" strike="noStrike" baseline="0" dirty="0">
                          <a:effectLst/>
                        </a:rPr>
                        <a:t> reverted to the original path</a:t>
                      </a:r>
                      <a:endParaRPr lang="en-US" sz="900" u="none" strike="noStrike" dirty="0">
                        <a:effectLst/>
                      </a:endParaRPr>
                    </a:p>
                    <a:p>
                      <a:pPr marL="0" indent="0" algn="just" rtl="0" fontAlgn="b">
                        <a:buNone/>
                      </a:pPr>
                      <a:r>
                        <a:rPr lang="en-US" sz="900" u="none" strike="noStrike" dirty="0">
                          <a:effectLst/>
                        </a:rPr>
                        <a:t>4b.  When</a:t>
                      </a:r>
                      <a:r>
                        <a:rPr lang="en-US" sz="900" u="none" strike="noStrike" baseline="0" dirty="0">
                          <a:effectLst/>
                        </a:rPr>
                        <a:t> the WSON restore the OCH link, IP traffic has to be moved back to the new IP LINK (BLUE dashed).  When the maintenance window is concluded, before the revert of the OCH takes place, SDN controller has to move IP traffic to the YELLOW and GREEN links. After the WSON has  reverted the OCH link to the original path (BLUE), SDN controller moves IP traffic to the BLUE link (all operations must be hitless on traffic)</a:t>
                      </a:r>
                      <a:endParaRPr lang="en-US" sz="900" u="none" strike="noStrike" dirty="0">
                        <a:effectLst/>
                      </a:endParaRPr>
                    </a:p>
                  </a:txBody>
                  <a:tcPr marL="7144" marR="7144" marT="7144" marB="34290" anchor="b"/>
                </a:tc>
                <a:extLst>
                  <a:ext uri="{0D108BD9-81ED-4DB2-BD59-A6C34878D82A}">
                    <a16:rowId xmlns:a16="http://schemas.microsoft.com/office/drawing/2014/main" val="2783385010"/>
                  </a:ext>
                </a:extLst>
              </a:tr>
            </a:tbl>
          </a:graphicData>
        </a:graphic>
      </p:graphicFrame>
      <p:grpSp>
        <p:nvGrpSpPr>
          <p:cNvPr id="20" name="Gruppo 19">
            <a:extLst>
              <a:ext uri="{FF2B5EF4-FFF2-40B4-BE49-F238E27FC236}">
                <a16:creationId xmlns:a16="http://schemas.microsoft.com/office/drawing/2014/main" id="{8708B99C-DE27-4FA0-8767-C58B59376466}"/>
              </a:ext>
            </a:extLst>
          </p:cNvPr>
          <p:cNvGrpSpPr/>
          <p:nvPr/>
        </p:nvGrpSpPr>
        <p:grpSpPr>
          <a:xfrm>
            <a:off x="308400" y="3063761"/>
            <a:ext cx="5105401" cy="2590174"/>
            <a:chOff x="194890" y="2676543"/>
            <a:chExt cx="6807201" cy="3453565"/>
          </a:xfrm>
        </p:grpSpPr>
        <p:sp>
          <p:nvSpPr>
            <p:cNvPr id="21" name="Ovale 20">
              <a:extLst>
                <a:ext uri="{FF2B5EF4-FFF2-40B4-BE49-F238E27FC236}">
                  <a16:creationId xmlns:a16="http://schemas.microsoft.com/office/drawing/2014/main" id="{E4CA08F7-3512-42F0-871A-6544C37E4352}"/>
                </a:ext>
              </a:extLst>
            </p:cNvPr>
            <p:cNvSpPr/>
            <p:nvPr/>
          </p:nvSpPr>
          <p:spPr>
            <a:xfrm>
              <a:off x="611702" y="3074485"/>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R1</a:t>
              </a:r>
            </a:p>
          </p:txBody>
        </p:sp>
        <p:sp>
          <p:nvSpPr>
            <p:cNvPr id="22" name="Rettangolo arrotondato 71">
              <a:extLst>
                <a:ext uri="{FF2B5EF4-FFF2-40B4-BE49-F238E27FC236}">
                  <a16:creationId xmlns:a16="http://schemas.microsoft.com/office/drawing/2014/main" id="{E2AFC07F-129B-4EE0-8E7A-597F2D55E879}"/>
                </a:ext>
              </a:extLst>
            </p:cNvPr>
            <p:cNvSpPr/>
            <p:nvPr/>
          </p:nvSpPr>
          <p:spPr>
            <a:xfrm>
              <a:off x="1858866" y="3049765"/>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1</a:t>
              </a:r>
            </a:p>
          </p:txBody>
        </p:sp>
        <p:sp>
          <p:nvSpPr>
            <p:cNvPr id="23" name="Rettangolo arrotondato 71">
              <a:extLst>
                <a:ext uri="{FF2B5EF4-FFF2-40B4-BE49-F238E27FC236}">
                  <a16:creationId xmlns:a16="http://schemas.microsoft.com/office/drawing/2014/main" id="{684240CE-4609-4A8F-B544-C8E509BA5489}"/>
                </a:ext>
              </a:extLst>
            </p:cNvPr>
            <p:cNvSpPr/>
            <p:nvPr/>
          </p:nvSpPr>
          <p:spPr>
            <a:xfrm>
              <a:off x="4430478" y="3049765"/>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2</a:t>
              </a:r>
            </a:p>
          </p:txBody>
        </p:sp>
        <p:sp>
          <p:nvSpPr>
            <p:cNvPr id="24" name="Rettangolo arrotondato 71">
              <a:extLst>
                <a:ext uri="{FF2B5EF4-FFF2-40B4-BE49-F238E27FC236}">
                  <a16:creationId xmlns:a16="http://schemas.microsoft.com/office/drawing/2014/main" id="{7B2F4F9F-4FCA-4701-91FF-E8988097A822}"/>
                </a:ext>
              </a:extLst>
            </p:cNvPr>
            <p:cNvSpPr/>
            <p:nvPr/>
          </p:nvSpPr>
          <p:spPr>
            <a:xfrm>
              <a:off x="3016091" y="4461583"/>
              <a:ext cx="695560" cy="444966"/>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75" dirty="0">
                  <a:solidFill>
                    <a:prstClr val="white"/>
                  </a:solidFill>
                  <a:latin typeface="Calibri" panose="020F0502020204030204"/>
                </a:rPr>
                <a:t>ROADM 3</a:t>
              </a:r>
            </a:p>
            <a:p>
              <a:pPr algn="ctr" defTabSz="685800"/>
              <a:endParaRPr lang="en-US" sz="675" dirty="0">
                <a:solidFill>
                  <a:prstClr val="white"/>
                </a:solidFill>
                <a:latin typeface="Calibri" panose="020F0502020204030204"/>
              </a:endParaRPr>
            </a:p>
          </p:txBody>
        </p:sp>
        <p:sp>
          <p:nvSpPr>
            <p:cNvPr id="25" name="Ovale 24">
              <a:extLst>
                <a:ext uri="{FF2B5EF4-FFF2-40B4-BE49-F238E27FC236}">
                  <a16:creationId xmlns:a16="http://schemas.microsoft.com/office/drawing/2014/main" id="{7C97DC48-145D-4B68-B2FD-192DB92A419A}"/>
                </a:ext>
              </a:extLst>
            </p:cNvPr>
            <p:cNvSpPr/>
            <p:nvPr/>
          </p:nvSpPr>
          <p:spPr>
            <a:xfrm>
              <a:off x="5997394" y="3136737"/>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R2</a:t>
              </a:r>
            </a:p>
          </p:txBody>
        </p:sp>
        <p:sp>
          <p:nvSpPr>
            <p:cNvPr id="26" name="Ovale 25">
              <a:extLst>
                <a:ext uri="{FF2B5EF4-FFF2-40B4-BE49-F238E27FC236}">
                  <a16:creationId xmlns:a16="http://schemas.microsoft.com/office/drawing/2014/main" id="{765488E8-57E2-4B82-8F70-1AF163ADB074}"/>
                </a:ext>
              </a:extLst>
            </p:cNvPr>
            <p:cNvSpPr/>
            <p:nvPr/>
          </p:nvSpPr>
          <p:spPr>
            <a:xfrm>
              <a:off x="3054733" y="5458514"/>
              <a:ext cx="618275" cy="395525"/>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1050" dirty="0">
                  <a:solidFill>
                    <a:prstClr val="white"/>
                  </a:solidFill>
                  <a:latin typeface="Calibri" panose="020F0502020204030204"/>
                </a:rPr>
                <a:t>R3</a:t>
              </a:r>
            </a:p>
          </p:txBody>
        </p:sp>
        <p:cxnSp>
          <p:nvCxnSpPr>
            <p:cNvPr id="27" name="Connettore 1 74">
              <a:extLst>
                <a:ext uri="{FF2B5EF4-FFF2-40B4-BE49-F238E27FC236}">
                  <a16:creationId xmlns:a16="http://schemas.microsoft.com/office/drawing/2014/main" id="{5C043584-780E-4B35-AAAB-941899EACDC5}"/>
                </a:ext>
              </a:extLst>
            </p:cNvPr>
            <p:cNvCxnSpPr>
              <a:cxnSpLocks/>
            </p:cNvCxnSpPr>
            <p:nvPr/>
          </p:nvCxnSpPr>
          <p:spPr>
            <a:xfrm>
              <a:off x="967070" y="3152502"/>
              <a:ext cx="917096" cy="140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74">
              <a:extLst>
                <a:ext uri="{FF2B5EF4-FFF2-40B4-BE49-F238E27FC236}">
                  <a16:creationId xmlns:a16="http://schemas.microsoft.com/office/drawing/2014/main" id="{751C2EC3-2523-425A-BE8E-C70FC3B50897}"/>
                </a:ext>
              </a:extLst>
            </p:cNvPr>
            <p:cNvCxnSpPr>
              <a:cxnSpLocks/>
            </p:cNvCxnSpPr>
            <p:nvPr/>
          </p:nvCxnSpPr>
          <p:spPr>
            <a:xfrm flipV="1">
              <a:off x="1181899" y="3334500"/>
              <a:ext cx="676967" cy="3338"/>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74">
              <a:extLst>
                <a:ext uri="{FF2B5EF4-FFF2-40B4-BE49-F238E27FC236}">
                  <a16:creationId xmlns:a16="http://schemas.microsoft.com/office/drawing/2014/main" id="{07C02354-8BBD-4DC7-BA8F-5191BB4751BB}"/>
                </a:ext>
              </a:extLst>
            </p:cNvPr>
            <p:cNvCxnSpPr>
              <a:cxnSpLocks/>
            </p:cNvCxnSpPr>
            <p:nvPr/>
          </p:nvCxnSpPr>
          <p:spPr>
            <a:xfrm>
              <a:off x="5126038" y="3164841"/>
              <a:ext cx="1175633"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74">
              <a:extLst>
                <a:ext uri="{FF2B5EF4-FFF2-40B4-BE49-F238E27FC236}">
                  <a16:creationId xmlns:a16="http://schemas.microsoft.com/office/drawing/2014/main" id="{57299A6C-C29C-4567-882B-1BDEBAFFDD98}"/>
                </a:ext>
              </a:extLst>
            </p:cNvPr>
            <p:cNvCxnSpPr>
              <a:cxnSpLocks/>
              <a:endCxn id="25" idx="2"/>
            </p:cNvCxnSpPr>
            <p:nvPr/>
          </p:nvCxnSpPr>
          <p:spPr>
            <a:xfrm>
              <a:off x="5085626" y="3334500"/>
              <a:ext cx="911768" cy="0"/>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74">
              <a:extLst>
                <a:ext uri="{FF2B5EF4-FFF2-40B4-BE49-F238E27FC236}">
                  <a16:creationId xmlns:a16="http://schemas.microsoft.com/office/drawing/2014/main" id="{6A828EFF-2E03-45E9-A5A2-8472CACF6B60}"/>
                </a:ext>
              </a:extLst>
            </p:cNvPr>
            <p:cNvCxnSpPr>
              <a:cxnSpLocks/>
            </p:cNvCxnSpPr>
            <p:nvPr/>
          </p:nvCxnSpPr>
          <p:spPr>
            <a:xfrm flipV="1">
              <a:off x="3498150" y="4906550"/>
              <a:ext cx="0" cy="555303"/>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74">
              <a:extLst>
                <a:ext uri="{FF2B5EF4-FFF2-40B4-BE49-F238E27FC236}">
                  <a16:creationId xmlns:a16="http://schemas.microsoft.com/office/drawing/2014/main" id="{E19FB11E-6FC7-41B2-B0E8-DCFF5BC97CD7}"/>
                </a:ext>
              </a:extLst>
            </p:cNvPr>
            <p:cNvCxnSpPr>
              <a:cxnSpLocks/>
            </p:cNvCxnSpPr>
            <p:nvPr/>
          </p:nvCxnSpPr>
          <p:spPr>
            <a:xfrm flipV="1">
              <a:off x="3215272" y="4912882"/>
              <a:ext cx="0" cy="555303"/>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89E512A7-4F26-4203-ADB0-0B970CF15760}"/>
                </a:ext>
              </a:extLst>
            </p:cNvPr>
            <p:cNvCxnSpPr>
              <a:cxnSpLocks/>
              <a:stCxn id="22" idx="2"/>
              <a:endCxn id="24" idx="1"/>
            </p:cNvCxnSpPr>
            <p:nvPr/>
          </p:nvCxnSpPr>
          <p:spPr>
            <a:xfrm>
              <a:off x="2206645" y="3494731"/>
              <a:ext cx="809445" cy="11893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0D50225D-3EA0-4F24-8708-6E01D63F10F2}"/>
                </a:ext>
              </a:extLst>
            </p:cNvPr>
            <p:cNvCxnSpPr>
              <a:cxnSpLocks/>
            </p:cNvCxnSpPr>
            <p:nvPr/>
          </p:nvCxnSpPr>
          <p:spPr>
            <a:xfrm>
              <a:off x="2554424" y="3399059"/>
              <a:ext cx="1876053"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161F608E-1D19-4DB4-9A62-20A71B05B203}"/>
                </a:ext>
              </a:extLst>
            </p:cNvPr>
            <p:cNvCxnSpPr>
              <a:cxnSpLocks/>
              <a:stCxn id="24" idx="3"/>
              <a:endCxn id="23" idx="2"/>
            </p:cNvCxnSpPr>
            <p:nvPr/>
          </p:nvCxnSpPr>
          <p:spPr>
            <a:xfrm flipV="1">
              <a:off x="3711650" y="3494731"/>
              <a:ext cx="1066608" cy="1189336"/>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ttore diritto 35">
              <a:extLst>
                <a:ext uri="{FF2B5EF4-FFF2-40B4-BE49-F238E27FC236}">
                  <a16:creationId xmlns:a16="http://schemas.microsoft.com/office/drawing/2014/main" id="{AE214375-7DF2-4D9C-8624-E7241B398D4F}"/>
                </a:ext>
              </a:extLst>
            </p:cNvPr>
            <p:cNvCxnSpPr>
              <a:cxnSpLocks/>
            </p:cNvCxnSpPr>
            <p:nvPr/>
          </p:nvCxnSpPr>
          <p:spPr>
            <a:xfrm>
              <a:off x="2554424" y="3133956"/>
              <a:ext cx="1876053"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924C7F0E-FFB2-4D60-A95E-5582ED4A79D0}"/>
                </a:ext>
              </a:extLst>
            </p:cNvPr>
            <p:cNvCxnSpPr>
              <a:endCxn id="21" idx="2"/>
            </p:cNvCxnSpPr>
            <p:nvPr/>
          </p:nvCxnSpPr>
          <p:spPr>
            <a:xfrm>
              <a:off x="194890" y="3272247"/>
              <a:ext cx="41681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ttore diritto 37">
              <a:extLst>
                <a:ext uri="{FF2B5EF4-FFF2-40B4-BE49-F238E27FC236}">
                  <a16:creationId xmlns:a16="http://schemas.microsoft.com/office/drawing/2014/main" id="{C927BA40-499B-44B9-9787-17F28F9AED33}"/>
                </a:ext>
              </a:extLst>
            </p:cNvPr>
            <p:cNvCxnSpPr>
              <a:cxnSpLocks/>
            </p:cNvCxnSpPr>
            <p:nvPr/>
          </p:nvCxnSpPr>
          <p:spPr>
            <a:xfrm flipH="1">
              <a:off x="3438862" y="5824638"/>
              <a:ext cx="2304" cy="305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3C91E8E5-C029-455A-8189-6F16D4D332CA}"/>
                </a:ext>
              </a:extLst>
            </p:cNvPr>
            <p:cNvCxnSpPr>
              <a:cxnSpLocks/>
            </p:cNvCxnSpPr>
            <p:nvPr/>
          </p:nvCxnSpPr>
          <p:spPr>
            <a:xfrm>
              <a:off x="194890" y="3410541"/>
              <a:ext cx="589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574487E4-7E64-49B5-AB1F-D3C2EA2800A6}"/>
                </a:ext>
              </a:extLst>
            </p:cNvPr>
            <p:cNvCxnSpPr/>
            <p:nvPr/>
          </p:nvCxnSpPr>
          <p:spPr>
            <a:xfrm>
              <a:off x="6585279" y="3334499"/>
              <a:ext cx="41681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diritto 40">
              <a:extLst>
                <a:ext uri="{FF2B5EF4-FFF2-40B4-BE49-F238E27FC236}">
                  <a16:creationId xmlns:a16="http://schemas.microsoft.com/office/drawing/2014/main" id="{742E5AB9-3343-4958-B27C-7FE422DBA3D7}"/>
                </a:ext>
              </a:extLst>
            </p:cNvPr>
            <p:cNvCxnSpPr>
              <a:cxnSpLocks/>
            </p:cNvCxnSpPr>
            <p:nvPr/>
          </p:nvCxnSpPr>
          <p:spPr>
            <a:xfrm>
              <a:off x="2290066" y="3484857"/>
              <a:ext cx="2571612" cy="0"/>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ttore diritto 41">
              <a:extLst>
                <a:ext uri="{FF2B5EF4-FFF2-40B4-BE49-F238E27FC236}">
                  <a16:creationId xmlns:a16="http://schemas.microsoft.com/office/drawing/2014/main" id="{8E71B624-98E7-40B4-B299-434604552524}"/>
                </a:ext>
              </a:extLst>
            </p:cNvPr>
            <p:cNvCxnSpPr>
              <a:cxnSpLocks/>
            </p:cNvCxnSpPr>
            <p:nvPr/>
          </p:nvCxnSpPr>
          <p:spPr>
            <a:xfrm flipV="1">
              <a:off x="4778258" y="3133956"/>
              <a:ext cx="347780" cy="184139"/>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3" name="Connettore diritto 42">
              <a:extLst>
                <a:ext uri="{FF2B5EF4-FFF2-40B4-BE49-F238E27FC236}">
                  <a16:creationId xmlns:a16="http://schemas.microsoft.com/office/drawing/2014/main" id="{8396AB84-7589-4823-937F-D553D9455D52}"/>
                </a:ext>
              </a:extLst>
            </p:cNvPr>
            <p:cNvCxnSpPr>
              <a:cxnSpLocks/>
            </p:cNvCxnSpPr>
            <p:nvPr/>
          </p:nvCxnSpPr>
          <p:spPr>
            <a:xfrm>
              <a:off x="2029728" y="3105611"/>
              <a:ext cx="230262" cy="231656"/>
            </a:xfrm>
            <a:prstGeom prst="line">
              <a:avLst/>
            </a:prstGeom>
            <a:ln w="635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4" name="Connettore diritto 43">
              <a:extLst>
                <a:ext uri="{FF2B5EF4-FFF2-40B4-BE49-F238E27FC236}">
                  <a16:creationId xmlns:a16="http://schemas.microsoft.com/office/drawing/2014/main" id="{1186AAE3-EAB7-4C02-99B7-D89950256E47}"/>
                </a:ext>
              </a:extLst>
            </p:cNvPr>
            <p:cNvCxnSpPr>
              <a:cxnSpLocks/>
            </p:cNvCxnSpPr>
            <p:nvPr/>
          </p:nvCxnSpPr>
          <p:spPr>
            <a:xfrm>
              <a:off x="995686" y="3395445"/>
              <a:ext cx="1049392"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Connettore diritto 44">
              <a:extLst>
                <a:ext uri="{FF2B5EF4-FFF2-40B4-BE49-F238E27FC236}">
                  <a16:creationId xmlns:a16="http://schemas.microsoft.com/office/drawing/2014/main" id="{4FB797FD-37E3-498E-9F2F-401825E20F82}"/>
                </a:ext>
              </a:extLst>
            </p:cNvPr>
            <p:cNvCxnSpPr>
              <a:cxnSpLocks/>
            </p:cNvCxnSpPr>
            <p:nvPr/>
          </p:nvCxnSpPr>
          <p:spPr>
            <a:xfrm>
              <a:off x="2029728" y="3399059"/>
              <a:ext cx="1177477" cy="1547947"/>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485E8965-494C-427C-B6DA-F44F0C012CA8}"/>
                </a:ext>
              </a:extLst>
            </p:cNvPr>
            <p:cNvCxnSpPr>
              <a:cxnSpLocks/>
            </p:cNvCxnSpPr>
            <p:nvPr/>
          </p:nvCxnSpPr>
          <p:spPr>
            <a:xfrm>
              <a:off x="3191119" y="4930209"/>
              <a:ext cx="71638" cy="585641"/>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323B992E-76ED-4A7C-B02E-C0C756558360}"/>
                </a:ext>
              </a:extLst>
            </p:cNvPr>
            <p:cNvCxnSpPr>
              <a:cxnSpLocks/>
            </p:cNvCxnSpPr>
            <p:nvPr/>
          </p:nvCxnSpPr>
          <p:spPr>
            <a:xfrm flipH="1">
              <a:off x="3558516" y="3374812"/>
              <a:ext cx="1509974" cy="157624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09116940-DFE7-4833-B68C-7073CDFA4CAF}"/>
                </a:ext>
              </a:extLst>
            </p:cNvPr>
            <p:cNvCxnSpPr>
              <a:cxnSpLocks/>
            </p:cNvCxnSpPr>
            <p:nvPr/>
          </p:nvCxnSpPr>
          <p:spPr>
            <a:xfrm flipV="1">
              <a:off x="5029846" y="3410541"/>
              <a:ext cx="1081378" cy="6267"/>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651C7A25-903A-4994-89DE-547F502460B1}"/>
                </a:ext>
              </a:extLst>
            </p:cNvPr>
            <p:cNvCxnSpPr>
              <a:cxnSpLocks/>
            </p:cNvCxnSpPr>
            <p:nvPr/>
          </p:nvCxnSpPr>
          <p:spPr>
            <a:xfrm>
              <a:off x="1018804" y="3143647"/>
              <a:ext cx="5069134" cy="76413"/>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D70C70A9-7852-40A4-A196-F5EBA164F2AE}"/>
                </a:ext>
              </a:extLst>
            </p:cNvPr>
            <p:cNvCxnSpPr>
              <a:cxnSpLocks/>
            </p:cNvCxnSpPr>
            <p:nvPr/>
          </p:nvCxnSpPr>
          <p:spPr>
            <a:xfrm flipH="1">
              <a:off x="3486022" y="4914082"/>
              <a:ext cx="89850" cy="632139"/>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62AF4432-EDC5-4B4A-A857-908D5F5BC02F}"/>
                </a:ext>
              </a:extLst>
            </p:cNvPr>
            <p:cNvSpPr txBox="1"/>
            <p:nvPr/>
          </p:nvSpPr>
          <p:spPr>
            <a:xfrm>
              <a:off x="1101357" y="2785298"/>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52" name="CasellaDiTesto 51">
              <a:extLst>
                <a:ext uri="{FF2B5EF4-FFF2-40B4-BE49-F238E27FC236}">
                  <a16:creationId xmlns:a16="http://schemas.microsoft.com/office/drawing/2014/main" id="{1FA7DCB3-9734-40EB-8BD0-612228FBD865}"/>
                </a:ext>
              </a:extLst>
            </p:cNvPr>
            <p:cNvSpPr txBox="1"/>
            <p:nvPr/>
          </p:nvSpPr>
          <p:spPr>
            <a:xfrm>
              <a:off x="1101357" y="3459456"/>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sp>
          <p:nvSpPr>
            <p:cNvPr id="53" name="CasellaDiTesto 52">
              <a:extLst>
                <a:ext uri="{FF2B5EF4-FFF2-40B4-BE49-F238E27FC236}">
                  <a16:creationId xmlns:a16="http://schemas.microsoft.com/office/drawing/2014/main" id="{19714C92-2234-4B06-AD65-4C9158A3F2EA}"/>
                </a:ext>
              </a:extLst>
            </p:cNvPr>
            <p:cNvSpPr txBox="1"/>
            <p:nvPr/>
          </p:nvSpPr>
          <p:spPr>
            <a:xfrm>
              <a:off x="2859982" y="5312481"/>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54" name="CasellaDiTesto 53">
              <a:extLst>
                <a:ext uri="{FF2B5EF4-FFF2-40B4-BE49-F238E27FC236}">
                  <a16:creationId xmlns:a16="http://schemas.microsoft.com/office/drawing/2014/main" id="{38AA9D40-B102-4288-85C2-5D8BFB86F756}"/>
                </a:ext>
              </a:extLst>
            </p:cNvPr>
            <p:cNvSpPr txBox="1"/>
            <p:nvPr/>
          </p:nvSpPr>
          <p:spPr>
            <a:xfrm>
              <a:off x="3538717" y="5289336"/>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pic>
          <p:nvPicPr>
            <p:cNvPr id="55" name="Picture 2" descr="C:\Users\00918050\AppData\Local\Microsoft\Windows\Temporary Internet Files\Content.IE5\RZD22JST\MC900183410[1].wmf">
              <a:extLst>
                <a:ext uri="{FF2B5EF4-FFF2-40B4-BE49-F238E27FC236}">
                  <a16:creationId xmlns:a16="http://schemas.microsoft.com/office/drawing/2014/main" id="{8513096E-1679-4A22-A8CE-8A548DD0A7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6937" y="2676543"/>
              <a:ext cx="803849" cy="601376"/>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Segnaposto testo 16">
            <a:extLst>
              <a:ext uri="{FF2B5EF4-FFF2-40B4-BE49-F238E27FC236}">
                <a16:creationId xmlns:a16="http://schemas.microsoft.com/office/drawing/2014/main" id="{056FAAD5-E8D2-4F01-9F02-E81F6AD3DBDD}"/>
              </a:ext>
            </a:extLst>
          </p:cNvPr>
          <p:cNvSpPr txBox="1">
            <a:spLocks/>
          </p:cNvSpPr>
          <p:nvPr/>
        </p:nvSpPr>
        <p:spPr>
          <a:xfrm>
            <a:off x="5386501" y="1509019"/>
            <a:ext cx="2127737" cy="269825"/>
          </a:xfrm>
          <a:prstGeom prst="rect">
            <a:avLst/>
          </a:prstGeom>
        </p:spPr>
        <p:txBody>
          <a:bodyPr>
            <a:normAutofit lnSpcReduction="10000"/>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Expected benefits:</a:t>
            </a:r>
          </a:p>
        </p:txBody>
      </p:sp>
      <p:sp>
        <p:nvSpPr>
          <p:cNvPr id="57" name="Segnaposto contenuto 12">
            <a:extLst>
              <a:ext uri="{FF2B5EF4-FFF2-40B4-BE49-F238E27FC236}">
                <a16:creationId xmlns:a16="http://schemas.microsoft.com/office/drawing/2014/main" id="{93B04B7A-11E7-4B6C-B1B5-B7CDCFDB40D1}"/>
              </a:ext>
            </a:extLst>
          </p:cNvPr>
          <p:cNvSpPr txBox="1">
            <a:spLocks/>
          </p:cNvSpPr>
          <p:nvPr/>
        </p:nvSpPr>
        <p:spPr>
          <a:xfrm>
            <a:off x="5386502" y="1707277"/>
            <a:ext cx="3362861" cy="655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sym typeface="Wingdings" panose="05000000000000000000" pitchFamily="2" charset="2"/>
              </a:rPr>
              <a:t>IP services not affected by maintenance operation on DWDM network better service availability at the same CAPEX</a:t>
            </a:r>
            <a:endParaRPr lang="en-US" sz="1050" dirty="0">
              <a:solidFill>
                <a:srgbClr val="5B9BD5"/>
              </a:solidFill>
              <a:latin typeface="TIM Sans" panose="00000500000000000000" pitchFamily="50" charset="0"/>
            </a:endParaRPr>
          </a:p>
          <a:p>
            <a:pPr marL="214313" indent="-214313" algn="just" defTabSz="685800">
              <a:spcBef>
                <a:spcPts val="750"/>
              </a:spcBef>
              <a:buClr>
                <a:srgbClr val="E0001A"/>
              </a:buClr>
              <a:buSzPct val="100000"/>
              <a:buFont typeface="Wingdings" pitchFamily="2" charset="2"/>
              <a:buChar char="§"/>
            </a:pPr>
            <a:endParaRPr lang="en-US" sz="1050" dirty="0">
              <a:solidFill>
                <a:srgbClr val="5B9BD5"/>
              </a:solidFill>
              <a:latin typeface="TIM Sans" panose="00000500000000000000" pitchFamily="50" charset="0"/>
            </a:endParaRPr>
          </a:p>
          <a:p>
            <a:pPr marL="214313" indent="-214313" algn="just" defTabSz="685800">
              <a:spcBef>
                <a:spcPts val="750"/>
              </a:spcBef>
              <a:buClr>
                <a:srgbClr val="E0001A"/>
              </a:buClr>
              <a:buSzPct val="100000"/>
              <a:buFont typeface="Wingdings" pitchFamily="2" charset="2"/>
              <a:buChar char="§"/>
            </a:pPr>
            <a:endParaRPr lang="en-US" sz="1350" dirty="0">
              <a:solidFill>
                <a:srgbClr val="5B9BD5"/>
              </a:solidFill>
              <a:latin typeface="TIM Sans" panose="00000500000000000000" pitchFamily="50" charset="0"/>
            </a:endParaRPr>
          </a:p>
        </p:txBody>
      </p:sp>
    </p:spTree>
    <p:extLst>
      <p:ext uri="{BB962C8B-B14F-4D97-AF65-F5344CB8AC3E}">
        <p14:creationId xmlns:p14="http://schemas.microsoft.com/office/powerpoint/2010/main" val="123802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A0B0EF68-948C-2D42-B709-6BEACCD3B588}"/>
              </a:ext>
            </a:extLst>
          </p:cNvPr>
          <p:cNvSpPr txBox="1">
            <a:spLocks/>
          </p:cNvSpPr>
          <p:nvPr/>
        </p:nvSpPr>
        <p:spPr>
          <a:xfrm>
            <a:off x="462144" y="1144357"/>
            <a:ext cx="4109857" cy="235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endParaRPr lang="it-IT" sz="1650" dirty="0">
              <a:solidFill>
                <a:srgbClr val="0033A1"/>
              </a:solidFill>
              <a:latin typeface="TIM Sans Medium" panose="02020503040602060503" pitchFamily="18" charset="0"/>
            </a:endParaRPr>
          </a:p>
        </p:txBody>
      </p:sp>
      <p:sp>
        <p:nvSpPr>
          <p:cNvPr id="8" name="Titolo 1">
            <a:extLst>
              <a:ext uri="{FF2B5EF4-FFF2-40B4-BE49-F238E27FC236}">
                <a16:creationId xmlns:a16="http://schemas.microsoft.com/office/drawing/2014/main" id="{4371B897-9A4C-F061-E243-2E17C7C48E14}"/>
              </a:ext>
            </a:extLst>
          </p:cNvPr>
          <p:cNvSpPr txBox="1">
            <a:spLocks/>
          </p:cNvSpPr>
          <p:nvPr/>
        </p:nvSpPr>
        <p:spPr>
          <a:xfrm>
            <a:off x="676245" y="1086598"/>
            <a:ext cx="7858948" cy="4269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r>
              <a:rPr lang="fr-FR" sz="2100" dirty="0">
                <a:solidFill>
                  <a:srgbClr val="0033A1"/>
                </a:solidFill>
                <a:latin typeface="Arial" panose="020B0604020202020204" pitchFamily="34" charset="0"/>
                <a:cs typeface="Arial" panose="020B0604020202020204" pitchFamily="34" charset="0"/>
              </a:rPr>
              <a:t>Router port </a:t>
            </a:r>
            <a:r>
              <a:rPr lang="fr-FR" sz="2100" dirty="0" err="1">
                <a:solidFill>
                  <a:srgbClr val="0033A1"/>
                </a:solidFill>
                <a:latin typeface="Arial" panose="020B0604020202020204" pitchFamily="34" charset="0"/>
                <a:cs typeface="Arial" panose="020B0604020202020204" pitchFamily="34" charset="0"/>
              </a:rPr>
              <a:t>failure</a:t>
            </a:r>
            <a:r>
              <a:rPr lang="fr-FR" sz="2100" dirty="0">
                <a:solidFill>
                  <a:srgbClr val="0033A1"/>
                </a:solidFill>
                <a:latin typeface="Arial" panose="020B0604020202020204" pitchFamily="34" charset="0"/>
                <a:cs typeface="Arial" panose="020B0604020202020204" pitchFamily="34" charset="0"/>
              </a:rPr>
              <a:t> – 1:N “protection</a:t>
            </a:r>
          </a:p>
        </p:txBody>
      </p:sp>
      <p:sp>
        <p:nvSpPr>
          <p:cNvPr id="2" name="Rectangle 1">
            <a:extLst>
              <a:ext uri="{FF2B5EF4-FFF2-40B4-BE49-F238E27FC236}">
                <a16:creationId xmlns:a16="http://schemas.microsoft.com/office/drawing/2014/main" id="{CB6FA203-2042-4B18-B7D8-64FF0665900E}"/>
              </a:ext>
            </a:extLst>
          </p:cNvPr>
          <p:cNvSpPr>
            <a:spLocks noChangeArrowheads="1"/>
          </p:cNvSpPr>
          <p:nvPr/>
        </p:nvSpPr>
        <p:spPr bwMode="auto">
          <a:xfrm>
            <a:off x="0" y="6495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4" name="Rectangle 2">
            <a:extLst>
              <a:ext uri="{FF2B5EF4-FFF2-40B4-BE49-F238E27FC236}">
                <a16:creationId xmlns:a16="http://schemas.microsoft.com/office/drawing/2014/main" id="{BB2D7E21-4D4D-4273-B3D4-858E2AB33CBB}"/>
              </a:ext>
            </a:extLst>
          </p:cNvPr>
          <p:cNvSpPr>
            <a:spLocks noChangeArrowheads="1"/>
          </p:cNvSpPr>
          <p:nvPr/>
        </p:nvSpPr>
        <p:spPr bwMode="auto">
          <a:xfrm>
            <a:off x="114300" y="763801"/>
            <a:ext cx="65" cy="4154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a:p>
            <a:pPr defTabSz="685800" eaLnBrk="0" fontAlgn="base" hangingPunct="0">
              <a:spcBef>
                <a:spcPct val="0"/>
              </a:spcBef>
              <a:spcAft>
                <a:spcPct val="0"/>
              </a:spcAft>
            </a:pPr>
            <a:endParaRPr lang="it-IT" altLang="it-IT" sz="1350">
              <a:solidFill>
                <a:prstClr val="black"/>
              </a:solidFill>
              <a:latin typeface="Arial" panose="020B0604020202020204" pitchFamily="34" charset="0"/>
            </a:endParaRPr>
          </a:p>
        </p:txBody>
      </p:sp>
      <p:sp>
        <p:nvSpPr>
          <p:cNvPr id="6" name="Segnaposto contenuto 12">
            <a:extLst>
              <a:ext uri="{FF2B5EF4-FFF2-40B4-BE49-F238E27FC236}">
                <a16:creationId xmlns:a16="http://schemas.microsoft.com/office/drawing/2014/main" id="{4F4F40D5-195A-48F5-81DC-4D46DD49989B}"/>
              </a:ext>
            </a:extLst>
          </p:cNvPr>
          <p:cNvSpPr txBox="1">
            <a:spLocks/>
          </p:cNvSpPr>
          <p:nvPr/>
        </p:nvSpPr>
        <p:spPr>
          <a:xfrm>
            <a:off x="700722" y="1809467"/>
            <a:ext cx="4739152" cy="130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a:solidFill>
                  <a:srgbClr val="5B9BD5"/>
                </a:solidFill>
                <a:latin typeface="TIM Sans" panose="00000500000000000000" pitchFamily="50" charset="0"/>
              </a:rPr>
              <a:t>Ability to distinguish failures (IP port failure or transport network failure) </a:t>
            </a:r>
          </a:p>
          <a:p>
            <a:pPr marL="214313" indent="-214313" algn="just" defTabSz="685800">
              <a:spcBef>
                <a:spcPts val="750"/>
              </a:spcBef>
              <a:buClr>
                <a:srgbClr val="E0001A"/>
              </a:buClr>
              <a:buSzPct val="100000"/>
              <a:buFont typeface="Wingdings" pitchFamily="2" charset="2"/>
              <a:buChar char="§"/>
            </a:pPr>
            <a:r>
              <a:rPr lang="en-US" sz="1050">
                <a:solidFill>
                  <a:srgbClr val="5B9BD5"/>
                </a:solidFill>
                <a:latin typeface="TIM Sans" panose="00000500000000000000" pitchFamily="50" charset="0"/>
              </a:rPr>
              <a:t>In case of IP port failure, reuse of same ROADM optical resources (lambda, optical path) and reuse of remote IP port</a:t>
            </a:r>
            <a:endParaRPr lang="en-US" sz="1050" dirty="0">
              <a:solidFill>
                <a:srgbClr val="5B9BD5"/>
              </a:solidFill>
              <a:latin typeface="TIM Sans" panose="00000500000000000000" pitchFamily="50" charset="0"/>
            </a:endParaRPr>
          </a:p>
        </p:txBody>
      </p:sp>
      <p:sp>
        <p:nvSpPr>
          <p:cNvPr id="7" name="Segnaposto contenuto 12">
            <a:extLst>
              <a:ext uri="{FF2B5EF4-FFF2-40B4-BE49-F238E27FC236}">
                <a16:creationId xmlns:a16="http://schemas.microsoft.com/office/drawing/2014/main" id="{16BE8CBE-CD50-4FE5-9C60-08D0460F9E1A}"/>
              </a:ext>
            </a:extLst>
          </p:cNvPr>
          <p:cNvSpPr txBox="1">
            <a:spLocks/>
          </p:cNvSpPr>
          <p:nvPr/>
        </p:nvSpPr>
        <p:spPr>
          <a:xfrm>
            <a:off x="5387715" y="1716248"/>
            <a:ext cx="3576337" cy="13043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4313" indent="-214313" algn="just" defTabSz="685800">
              <a:spcBef>
                <a:spcPts val="750"/>
              </a:spcBef>
              <a:buClr>
                <a:srgbClr val="E0001A"/>
              </a:buClr>
              <a:buSzPct val="100000"/>
              <a:buFont typeface="Wingdings" pitchFamily="2" charset="2"/>
              <a:buChar char="§"/>
            </a:pPr>
            <a:r>
              <a:rPr lang="en-US" sz="1050" dirty="0">
                <a:solidFill>
                  <a:srgbClr val="5B9BD5"/>
                </a:solidFill>
                <a:latin typeface="TIM Sans" panose="00000500000000000000" pitchFamily="50" charset="0"/>
              </a:rPr>
              <a:t>Reduce IP interfaces over-provisioning  and save optical channels interfaces and spectrum occupation</a:t>
            </a:r>
            <a:r>
              <a:rPr lang="en-US" sz="1050" dirty="0">
                <a:solidFill>
                  <a:srgbClr val="5B9BD5"/>
                </a:solidFill>
                <a:latin typeface="TIM Sans" panose="00000500000000000000" pitchFamily="50" charset="0"/>
                <a:sym typeface="Wingdings" panose="05000000000000000000" pitchFamily="2" charset="2"/>
              </a:rPr>
              <a:t>  CAPEX reduction</a:t>
            </a:r>
            <a:endParaRPr lang="en-US" sz="1050" dirty="0">
              <a:solidFill>
                <a:srgbClr val="5B9BD5"/>
              </a:solidFill>
              <a:latin typeface="TIM Sans" panose="00000500000000000000" pitchFamily="50" charset="0"/>
            </a:endParaRPr>
          </a:p>
        </p:txBody>
      </p:sp>
      <p:sp>
        <p:nvSpPr>
          <p:cNvPr id="9" name="Segnaposto testo 14">
            <a:extLst>
              <a:ext uri="{FF2B5EF4-FFF2-40B4-BE49-F238E27FC236}">
                <a16:creationId xmlns:a16="http://schemas.microsoft.com/office/drawing/2014/main" id="{0196BCB2-B6A1-45B5-98CB-716CE75FF0AF}"/>
              </a:ext>
            </a:extLst>
          </p:cNvPr>
          <p:cNvSpPr txBox="1">
            <a:spLocks/>
          </p:cNvSpPr>
          <p:nvPr/>
        </p:nvSpPr>
        <p:spPr>
          <a:xfrm>
            <a:off x="824287" y="1525642"/>
            <a:ext cx="2715473" cy="288407"/>
          </a:xfrm>
          <a:prstGeom prst="rect">
            <a:avLst/>
          </a:prstGeom>
        </p:spPr>
        <p:txBody>
          <a:bodyPr>
            <a:normAutofit/>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Problem Statement, value added by SDN: </a:t>
            </a:r>
          </a:p>
        </p:txBody>
      </p:sp>
      <p:graphicFrame>
        <p:nvGraphicFramePr>
          <p:cNvPr id="10" name="Tabella 9">
            <a:extLst>
              <a:ext uri="{FF2B5EF4-FFF2-40B4-BE49-F238E27FC236}">
                <a16:creationId xmlns:a16="http://schemas.microsoft.com/office/drawing/2014/main" id="{83B99C2A-5D53-48F2-B66B-EEC94F4E5B18}"/>
              </a:ext>
            </a:extLst>
          </p:cNvPr>
          <p:cNvGraphicFramePr>
            <a:graphicFrameLocks noGrp="1"/>
          </p:cNvGraphicFramePr>
          <p:nvPr/>
        </p:nvGraphicFramePr>
        <p:xfrm>
          <a:off x="5417765" y="3208296"/>
          <a:ext cx="3554899" cy="2072910"/>
        </p:xfrm>
        <a:graphic>
          <a:graphicData uri="http://schemas.openxmlformats.org/drawingml/2006/table">
            <a:tbl>
              <a:tblPr>
                <a:tableStyleId>{5C22544A-7EE6-4342-B048-85BDC9FD1C3A}</a:tableStyleId>
              </a:tblPr>
              <a:tblGrid>
                <a:gridCol w="3554899">
                  <a:extLst>
                    <a:ext uri="{9D8B030D-6E8A-4147-A177-3AD203B41FA5}">
                      <a16:colId xmlns:a16="http://schemas.microsoft.com/office/drawing/2014/main" val="356882543"/>
                    </a:ext>
                  </a:extLst>
                </a:gridCol>
              </a:tblGrid>
              <a:tr h="195760">
                <a:tc>
                  <a:txBody>
                    <a:bodyPr/>
                    <a:lstStyle/>
                    <a:p>
                      <a:pPr algn="just" fontAlgn="b"/>
                      <a:r>
                        <a:rPr lang="it-IT" sz="800" b="1" u="none" strike="noStrike" dirty="0">
                          <a:effectLst/>
                        </a:rPr>
                        <a:t>INITIAL CONDITION</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3505690022"/>
                  </a:ext>
                </a:extLst>
              </a:tr>
              <a:tr h="571007">
                <a:tc>
                  <a:txBody>
                    <a:bodyPr/>
                    <a:lstStyle/>
                    <a:p>
                      <a:pPr algn="just" rtl="0" fontAlgn="b"/>
                      <a:r>
                        <a:rPr lang="en-US" sz="900" u="none" strike="noStrike" dirty="0">
                          <a:effectLst/>
                        </a:rPr>
                        <a:t>SDN controller knows network topology at both IP and optical layer, and is also aware of interconnection links. The IP link R1/p1-R2/p1 (GREEN) is already provisioned. </a:t>
                      </a:r>
                    </a:p>
                  </a:txBody>
                  <a:tcPr marL="7144" marR="7144" marT="7144" marB="34290" anchor="b"/>
                </a:tc>
                <a:extLst>
                  <a:ext uri="{0D108BD9-81ED-4DB2-BD59-A6C34878D82A}">
                    <a16:rowId xmlns:a16="http://schemas.microsoft.com/office/drawing/2014/main" val="2056005022"/>
                  </a:ext>
                </a:extLst>
              </a:tr>
              <a:tr h="167429">
                <a:tc>
                  <a:txBody>
                    <a:bodyPr/>
                    <a:lstStyle/>
                    <a:p>
                      <a:pPr algn="just" fontAlgn="b"/>
                      <a:r>
                        <a:rPr lang="it-IT" sz="800" b="1" u="none" strike="noStrike" dirty="0">
                          <a:effectLst/>
                        </a:rPr>
                        <a:t>TEST DETAIL</a:t>
                      </a:r>
                      <a:endParaRPr lang="it-IT" sz="800" b="1" i="0" u="none" strike="noStrike" dirty="0">
                        <a:solidFill>
                          <a:srgbClr val="000000"/>
                        </a:solidFill>
                        <a:effectLst/>
                        <a:latin typeface="Calibri" panose="020F0502020204030204" pitchFamily="34" charset="0"/>
                      </a:endParaRPr>
                    </a:p>
                  </a:txBody>
                  <a:tcPr marL="7144" marR="7144" marT="7144" marB="34290" anchor="b"/>
                </a:tc>
                <a:extLst>
                  <a:ext uri="{0D108BD9-81ED-4DB2-BD59-A6C34878D82A}">
                    <a16:rowId xmlns:a16="http://schemas.microsoft.com/office/drawing/2014/main" val="67038413"/>
                  </a:ext>
                </a:extLst>
              </a:tr>
              <a:tr h="1138714">
                <a:tc>
                  <a:txBody>
                    <a:bodyPr/>
                    <a:lstStyle/>
                    <a:p>
                      <a:pPr marL="228600" marR="0" lvl="0" indent="-228600" algn="just" defTabSz="685800" rtl="0" eaLnBrk="1" fontAlgn="b" latinLnBrk="0" hangingPunct="1">
                        <a:lnSpc>
                          <a:spcPct val="100000"/>
                        </a:lnSpc>
                        <a:spcBef>
                          <a:spcPts val="0"/>
                        </a:spcBef>
                        <a:spcAft>
                          <a:spcPts val="0"/>
                        </a:spcAft>
                        <a:buClrTx/>
                        <a:buSzTx/>
                        <a:buFontTx/>
                        <a:buAutoNum type="arabicPeriod"/>
                        <a:tabLst/>
                        <a:defRPr/>
                      </a:pPr>
                      <a:r>
                        <a:rPr lang="en-US" sz="900" u="none" strike="noStrike" dirty="0">
                          <a:effectLst/>
                        </a:rPr>
                        <a:t>Fault on R1/p1, or on the interconnection link with the ROADM1</a:t>
                      </a:r>
                    </a:p>
                    <a:p>
                      <a:pPr marL="228600" indent="-228600" algn="just" rtl="0" fontAlgn="b">
                        <a:buAutoNum type="arabicPeriod"/>
                      </a:pPr>
                      <a:r>
                        <a:rPr lang="en-US" sz="900" u="none" strike="noStrike" dirty="0">
                          <a:effectLst/>
                        </a:rPr>
                        <a:t>R1 copies failed port configuration (IP address, routing policy </a:t>
                      </a:r>
                      <a:r>
                        <a:rPr lang="en-US" sz="900" u="none" strike="noStrike" dirty="0" err="1">
                          <a:effectLst/>
                        </a:rPr>
                        <a:t>etc</a:t>
                      </a:r>
                      <a:r>
                        <a:rPr lang="en-US" sz="900" u="none" strike="noStrike" dirty="0">
                          <a:effectLst/>
                        </a:rPr>
                        <a:t>) on the stand-by port</a:t>
                      </a:r>
                    </a:p>
                    <a:p>
                      <a:pPr marL="228600" marR="0" lvl="0" indent="-228600" algn="just" defTabSz="685800" rtl="0" eaLnBrk="1" fontAlgn="b" latinLnBrk="0" hangingPunct="1">
                        <a:lnSpc>
                          <a:spcPct val="100000"/>
                        </a:lnSpc>
                        <a:spcBef>
                          <a:spcPts val="0"/>
                        </a:spcBef>
                        <a:spcAft>
                          <a:spcPts val="0"/>
                        </a:spcAft>
                        <a:buClrTx/>
                        <a:buSzTx/>
                        <a:buFontTx/>
                        <a:buAutoNum type="arabicPeriod"/>
                        <a:tabLst/>
                        <a:defRPr/>
                      </a:pPr>
                      <a:r>
                        <a:rPr lang="en-US" sz="900" u="none" strike="noStrike" kern="1200" dirty="0">
                          <a:solidFill>
                            <a:schemeClr val="dk1"/>
                          </a:solidFill>
                          <a:effectLst/>
                          <a:latin typeface="+mn-lt"/>
                          <a:ea typeface="+mn-ea"/>
                          <a:cs typeface="+mn-cs"/>
                        </a:rPr>
                        <a:t>SDN controller tears down green optical channel</a:t>
                      </a:r>
                    </a:p>
                    <a:p>
                      <a:pPr marL="228600" indent="-228600" algn="just" rtl="0" fontAlgn="b">
                        <a:buAutoNum type="arabicPeriod"/>
                      </a:pPr>
                      <a:r>
                        <a:rPr lang="en-US" sz="900" u="none" strike="noStrike" kern="1200" dirty="0">
                          <a:solidFill>
                            <a:schemeClr val="dk1"/>
                          </a:solidFill>
                          <a:effectLst/>
                          <a:latin typeface="+mn-lt"/>
                          <a:ea typeface="+mn-ea"/>
                          <a:cs typeface="+mn-cs"/>
                        </a:rPr>
                        <a:t>SDN controller</a:t>
                      </a:r>
                      <a:r>
                        <a:rPr lang="en-US" sz="900" u="none" strike="noStrike" dirty="0">
                          <a:effectLst/>
                        </a:rPr>
                        <a:t> activates a new optical channel between R1/p2 IP port and the original one on R2, using original lambda and optical path </a:t>
                      </a:r>
                    </a:p>
                    <a:p>
                      <a:pPr marL="228600" indent="-228600" algn="just" rtl="0" fontAlgn="b">
                        <a:buAutoNum type="arabicPeriod"/>
                      </a:pPr>
                      <a:r>
                        <a:rPr lang="en-US" sz="900" u="none" strike="noStrike" dirty="0">
                          <a:effectLst/>
                        </a:rPr>
                        <a:t>SDN controller creates new IP link (GREEN dashed) between R1/p2 and R2/p1 </a:t>
                      </a:r>
                    </a:p>
                  </a:txBody>
                  <a:tcPr marL="7144" marR="7144" marT="7144" marB="34290" anchor="b"/>
                </a:tc>
                <a:extLst>
                  <a:ext uri="{0D108BD9-81ED-4DB2-BD59-A6C34878D82A}">
                    <a16:rowId xmlns:a16="http://schemas.microsoft.com/office/drawing/2014/main" val="2783385010"/>
                  </a:ext>
                </a:extLst>
              </a:tr>
            </a:tbl>
          </a:graphicData>
        </a:graphic>
      </p:graphicFrame>
      <p:grpSp>
        <p:nvGrpSpPr>
          <p:cNvPr id="11" name="Gruppo 10">
            <a:extLst>
              <a:ext uri="{FF2B5EF4-FFF2-40B4-BE49-F238E27FC236}">
                <a16:creationId xmlns:a16="http://schemas.microsoft.com/office/drawing/2014/main" id="{935CA418-D812-40CD-BE81-114F41048036}"/>
              </a:ext>
            </a:extLst>
          </p:cNvPr>
          <p:cNvGrpSpPr/>
          <p:nvPr/>
        </p:nvGrpSpPr>
        <p:grpSpPr>
          <a:xfrm>
            <a:off x="654356" y="3201250"/>
            <a:ext cx="4507166" cy="2178028"/>
            <a:chOff x="421055" y="2708641"/>
            <a:chExt cx="6009554" cy="2904037"/>
          </a:xfrm>
        </p:grpSpPr>
        <p:sp>
          <p:nvSpPr>
            <p:cNvPr id="12" name="Ovale 11">
              <a:extLst>
                <a:ext uri="{FF2B5EF4-FFF2-40B4-BE49-F238E27FC236}">
                  <a16:creationId xmlns:a16="http://schemas.microsoft.com/office/drawing/2014/main" id="{26EEF3D2-6CFE-4097-88E2-81F8E10AD5A0}"/>
                </a:ext>
              </a:extLst>
            </p:cNvPr>
            <p:cNvSpPr/>
            <p:nvPr/>
          </p:nvSpPr>
          <p:spPr>
            <a:xfrm>
              <a:off x="770315" y="3052271"/>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R1</a:t>
              </a:r>
            </a:p>
          </p:txBody>
        </p:sp>
        <p:sp>
          <p:nvSpPr>
            <p:cNvPr id="13" name="Rettangolo arrotondato 71">
              <a:extLst>
                <a:ext uri="{FF2B5EF4-FFF2-40B4-BE49-F238E27FC236}">
                  <a16:creationId xmlns:a16="http://schemas.microsoft.com/office/drawing/2014/main" id="{B6A3EDC3-A71D-4183-8B8C-5BE48291FE05}"/>
                </a:ext>
              </a:extLst>
            </p:cNvPr>
            <p:cNvSpPr/>
            <p:nvPr/>
          </p:nvSpPr>
          <p:spPr>
            <a:xfrm>
              <a:off x="1815354" y="3031558"/>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1</a:t>
              </a:r>
            </a:p>
          </p:txBody>
        </p:sp>
        <p:sp>
          <p:nvSpPr>
            <p:cNvPr id="14" name="Rettangolo arrotondato 71">
              <a:extLst>
                <a:ext uri="{FF2B5EF4-FFF2-40B4-BE49-F238E27FC236}">
                  <a16:creationId xmlns:a16="http://schemas.microsoft.com/office/drawing/2014/main" id="{93EFF075-2AA5-4684-A274-91ECAF78F348}"/>
                </a:ext>
              </a:extLst>
            </p:cNvPr>
            <p:cNvSpPr/>
            <p:nvPr/>
          </p:nvSpPr>
          <p:spPr>
            <a:xfrm>
              <a:off x="3970193" y="3031558"/>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2</a:t>
              </a:r>
            </a:p>
          </p:txBody>
        </p:sp>
        <p:sp>
          <p:nvSpPr>
            <p:cNvPr id="15" name="Rettangolo arrotondato 71">
              <a:extLst>
                <a:ext uri="{FF2B5EF4-FFF2-40B4-BE49-F238E27FC236}">
                  <a16:creationId xmlns:a16="http://schemas.microsoft.com/office/drawing/2014/main" id="{C80885B0-15BE-48B2-8655-7B1F6F620273}"/>
                </a:ext>
              </a:extLst>
            </p:cNvPr>
            <p:cNvSpPr/>
            <p:nvPr/>
          </p:nvSpPr>
          <p:spPr>
            <a:xfrm>
              <a:off x="2785031" y="4214567"/>
              <a:ext cx="582832" cy="372852"/>
            </a:xfrm>
            <a:prstGeom prst="roundRect">
              <a:avLst/>
            </a:prstGeom>
            <a:solidFill>
              <a:schemeClr val="bg1">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600" dirty="0">
                  <a:solidFill>
                    <a:prstClr val="white"/>
                  </a:solidFill>
                  <a:latin typeface="Calibri" panose="020F0502020204030204"/>
                </a:rPr>
                <a:t>ROADM 3</a:t>
              </a:r>
            </a:p>
            <a:p>
              <a:pPr algn="ctr" defTabSz="685800"/>
              <a:endParaRPr lang="en-US" sz="600" dirty="0">
                <a:solidFill>
                  <a:prstClr val="white"/>
                </a:solidFill>
                <a:latin typeface="Calibri" panose="020F0502020204030204"/>
              </a:endParaRPr>
            </a:p>
          </p:txBody>
        </p:sp>
        <p:sp>
          <p:nvSpPr>
            <p:cNvPr id="16" name="Ovale 15">
              <a:extLst>
                <a:ext uri="{FF2B5EF4-FFF2-40B4-BE49-F238E27FC236}">
                  <a16:creationId xmlns:a16="http://schemas.microsoft.com/office/drawing/2014/main" id="{BFC970B3-1F3C-48EE-B833-5F3407CD2538}"/>
                </a:ext>
              </a:extLst>
            </p:cNvPr>
            <p:cNvSpPr/>
            <p:nvPr/>
          </p:nvSpPr>
          <p:spPr>
            <a:xfrm>
              <a:off x="5283163" y="3104434"/>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R2</a:t>
              </a:r>
            </a:p>
          </p:txBody>
        </p:sp>
        <p:sp>
          <p:nvSpPr>
            <p:cNvPr id="17" name="Ovale 16">
              <a:extLst>
                <a:ext uri="{FF2B5EF4-FFF2-40B4-BE49-F238E27FC236}">
                  <a16:creationId xmlns:a16="http://schemas.microsoft.com/office/drawing/2014/main" id="{412E2079-4F3A-4F97-A78C-223A0EEA3A88}"/>
                </a:ext>
              </a:extLst>
            </p:cNvPr>
            <p:cNvSpPr/>
            <p:nvPr/>
          </p:nvSpPr>
          <p:spPr>
            <a:xfrm>
              <a:off x="2817411" y="5049927"/>
              <a:ext cx="518072" cy="331424"/>
            </a:xfrm>
            <a:prstGeom prst="ellipse">
              <a:avLst/>
            </a:prstGeom>
            <a:solidFill>
              <a:schemeClr val="accent1">
                <a:tint val="100000"/>
                <a:shade val="100000"/>
                <a:satMod val="13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R3</a:t>
              </a:r>
            </a:p>
          </p:txBody>
        </p:sp>
        <p:cxnSp>
          <p:nvCxnSpPr>
            <p:cNvPr id="18" name="Connettore 1 74">
              <a:extLst>
                <a:ext uri="{FF2B5EF4-FFF2-40B4-BE49-F238E27FC236}">
                  <a16:creationId xmlns:a16="http://schemas.microsoft.com/office/drawing/2014/main" id="{1BBB0C6C-58F6-450C-898E-FC4361D6D3DB}"/>
                </a:ext>
              </a:extLst>
            </p:cNvPr>
            <p:cNvCxnSpPr>
              <a:cxnSpLocks/>
              <a:stCxn id="12" idx="7"/>
            </p:cNvCxnSpPr>
            <p:nvPr/>
          </p:nvCxnSpPr>
          <p:spPr>
            <a:xfrm>
              <a:off x="1212519" y="3100807"/>
              <a:ext cx="597132" cy="1397"/>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74">
              <a:extLst>
                <a:ext uri="{FF2B5EF4-FFF2-40B4-BE49-F238E27FC236}">
                  <a16:creationId xmlns:a16="http://schemas.microsoft.com/office/drawing/2014/main" id="{CFEC7F69-00FC-459A-B088-F66888BDD8D5}"/>
                </a:ext>
              </a:extLst>
            </p:cNvPr>
            <p:cNvCxnSpPr>
              <a:cxnSpLocks/>
            </p:cNvCxnSpPr>
            <p:nvPr/>
          </p:nvCxnSpPr>
          <p:spPr>
            <a:xfrm flipV="1">
              <a:off x="1248102" y="3270147"/>
              <a:ext cx="567252" cy="2797"/>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74">
              <a:extLst>
                <a:ext uri="{FF2B5EF4-FFF2-40B4-BE49-F238E27FC236}">
                  <a16:creationId xmlns:a16="http://schemas.microsoft.com/office/drawing/2014/main" id="{F839B365-0C64-4E21-96D4-5459D5963D2D}"/>
                </a:ext>
              </a:extLst>
            </p:cNvPr>
            <p:cNvCxnSpPr>
              <a:cxnSpLocks/>
            </p:cNvCxnSpPr>
            <p:nvPr/>
          </p:nvCxnSpPr>
          <p:spPr>
            <a:xfrm flipH="1">
              <a:off x="4542542" y="3126528"/>
              <a:ext cx="879221" cy="1"/>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74">
              <a:extLst>
                <a:ext uri="{FF2B5EF4-FFF2-40B4-BE49-F238E27FC236}">
                  <a16:creationId xmlns:a16="http://schemas.microsoft.com/office/drawing/2014/main" id="{0500ACA6-B162-4824-B54E-A7932F28160D}"/>
                </a:ext>
              </a:extLst>
            </p:cNvPr>
            <p:cNvCxnSpPr>
              <a:cxnSpLocks/>
            </p:cNvCxnSpPr>
            <p:nvPr/>
          </p:nvCxnSpPr>
          <p:spPr>
            <a:xfrm flipV="1">
              <a:off x="3188964" y="4587418"/>
              <a:ext cx="0" cy="465306"/>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74">
              <a:extLst>
                <a:ext uri="{FF2B5EF4-FFF2-40B4-BE49-F238E27FC236}">
                  <a16:creationId xmlns:a16="http://schemas.microsoft.com/office/drawing/2014/main" id="{E60E80F8-3DA3-40E2-B231-21375420D76B}"/>
                </a:ext>
              </a:extLst>
            </p:cNvPr>
            <p:cNvCxnSpPr>
              <a:cxnSpLocks/>
            </p:cNvCxnSpPr>
            <p:nvPr/>
          </p:nvCxnSpPr>
          <p:spPr>
            <a:xfrm flipV="1">
              <a:off x="2951932" y="4592725"/>
              <a:ext cx="0" cy="465306"/>
            </a:xfrm>
            <a:prstGeom prst="line">
              <a:avLst/>
            </a:prstGeom>
            <a:ln>
              <a:solidFill>
                <a:srgbClr val="1772AE"/>
              </a:solidFill>
            </a:ln>
            <a:effectLst/>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18BE1160-0E6C-46BB-8B47-C7895B265A89}"/>
                </a:ext>
              </a:extLst>
            </p:cNvPr>
            <p:cNvCxnSpPr>
              <a:cxnSpLocks/>
              <a:stCxn id="13" idx="2"/>
              <a:endCxn id="15" idx="1"/>
            </p:cNvCxnSpPr>
            <p:nvPr/>
          </p:nvCxnSpPr>
          <p:spPr>
            <a:xfrm>
              <a:off x="2106770" y="3404410"/>
              <a:ext cx="678261" cy="99658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31605579-96D9-4662-BEA1-D2195A4ACE1F}"/>
                </a:ext>
              </a:extLst>
            </p:cNvPr>
            <p:cNvCxnSpPr>
              <a:cxnSpLocks/>
            </p:cNvCxnSpPr>
            <p:nvPr/>
          </p:nvCxnSpPr>
          <p:spPr>
            <a:xfrm>
              <a:off x="2398186" y="3324243"/>
              <a:ext cx="1572006"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A451A2A8-EDAB-4F15-879D-79C8BE37D132}"/>
                </a:ext>
              </a:extLst>
            </p:cNvPr>
            <p:cNvCxnSpPr>
              <a:cxnSpLocks/>
              <a:stCxn id="15" idx="3"/>
              <a:endCxn id="14" idx="2"/>
            </p:cNvCxnSpPr>
            <p:nvPr/>
          </p:nvCxnSpPr>
          <p:spPr>
            <a:xfrm flipV="1">
              <a:off x="3367863" y="3404410"/>
              <a:ext cx="893745" cy="996583"/>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A6219C75-AB4A-4BE2-9F72-351EE8F06F71}"/>
                </a:ext>
              </a:extLst>
            </p:cNvPr>
            <p:cNvCxnSpPr>
              <a:cxnSpLocks/>
            </p:cNvCxnSpPr>
            <p:nvPr/>
          </p:nvCxnSpPr>
          <p:spPr>
            <a:xfrm>
              <a:off x="2398186" y="3102105"/>
              <a:ext cx="1572006" cy="0"/>
            </a:xfrm>
            <a:prstGeom prst="line">
              <a:avLst/>
            </a:prstGeom>
            <a:ln w="666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91CD2E6A-641E-486A-B78E-32D231BF0CB3}"/>
                </a:ext>
              </a:extLst>
            </p:cNvPr>
            <p:cNvCxnSpPr>
              <a:endCxn id="12" idx="2"/>
            </p:cNvCxnSpPr>
            <p:nvPr/>
          </p:nvCxnSpPr>
          <p:spPr>
            <a:xfrm>
              <a:off x="421055" y="3217983"/>
              <a:ext cx="3492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BFA8D9E5-951D-40B1-953C-9C5FF11A356A}"/>
                </a:ext>
              </a:extLst>
            </p:cNvPr>
            <p:cNvCxnSpPr>
              <a:cxnSpLocks/>
            </p:cNvCxnSpPr>
            <p:nvPr/>
          </p:nvCxnSpPr>
          <p:spPr>
            <a:xfrm flipH="1">
              <a:off x="3139285" y="5356715"/>
              <a:ext cx="1930" cy="255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BC47C16-5463-46BE-BF93-D429F3FA4F29}"/>
                </a:ext>
              </a:extLst>
            </p:cNvPr>
            <p:cNvCxnSpPr/>
            <p:nvPr/>
          </p:nvCxnSpPr>
          <p:spPr>
            <a:xfrm>
              <a:off x="5775771" y="3270146"/>
              <a:ext cx="3492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017EF23E-C564-48FF-9D19-8C6C972DEB71}"/>
                </a:ext>
              </a:extLst>
            </p:cNvPr>
            <p:cNvCxnSpPr/>
            <p:nvPr/>
          </p:nvCxnSpPr>
          <p:spPr>
            <a:xfrm>
              <a:off x="1226448" y="3031558"/>
              <a:ext cx="4134781" cy="0"/>
            </a:xfrm>
            <a:prstGeom prst="line">
              <a:avLst/>
            </a:prstGeom>
            <a:ln w="63500">
              <a:solidFill>
                <a:srgbClr val="92D050"/>
              </a:solidFill>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DF397FE5-8EB4-4381-80F2-C2309F190273}"/>
                </a:ext>
              </a:extLst>
            </p:cNvPr>
            <p:cNvSpPr txBox="1"/>
            <p:nvPr/>
          </p:nvSpPr>
          <p:spPr>
            <a:xfrm>
              <a:off x="914958" y="3448880"/>
              <a:ext cx="994289" cy="284780"/>
            </a:xfrm>
            <a:prstGeom prst="rect">
              <a:avLst/>
            </a:prstGeom>
            <a:noFill/>
          </p:spPr>
          <p:txBody>
            <a:bodyPr wrap="none" rtlCol="0">
              <a:spAutoFit/>
            </a:bodyPr>
            <a:lstStyle/>
            <a:p>
              <a:pPr defTabSz="685800"/>
              <a:r>
                <a:rPr lang="en-US" sz="788" dirty="0">
                  <a:solidFill>
                    <a:prstClr val="black"/>
                  </a:solidFill>
                  <a:latin typeface="Calibri" panose="020F0502020204030204"/>
                </a:rPr>
                <a:t>Stand-by port</a:t>
              </a:r>
            </a:p>
          </p:txBody>
        </p:sp>
        <p:sp>
          <p:nvSpPr>
            <p:cNvPr id="32" name="Esplosione 1 20">
              <a:extLst>
                <a:ext uri="{FF2B5EF4-FFF2-40B4-BE49-F238E27FC236}">
                  <a16:creationId xmlns:a16="http://schemas.microsoft.com/office/drawing/2014/main" id="{568EE2CF-F080-4FE7-973A-323B6EE3CCC0}"/>
                </a:ext>
              </a:extLst>
            </p:cNvPr>
            <p:cNvSpPr/>
            <p:nvPr/>
          </p:nvSpPr>
          <p:spPr>
            <a:xfrm>
              <a:off x="1139201" y="2848871"/>
              <a:ext cx="319315" cy="406400"/>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3" name="Rettangolo 32">
              <a:extLst>
                <a:ext uri="{FF2B5EF4-FFF2-40B4-BE49-F238E27FC236}">
                  <a16:creationId xmlns:a16="http://schemas.microsoft.com/office/drawing/2014/main" id="{9D41CC6C-1122-4429-9F1C-CBA8429E01FA}"/>
                </a:ext>
              </a:extLst>
            </p:cNvPr>
            <p:cNvSpPr/>
            <p:nvPr/>
          </p:nvSpPr>
          <p:spPr>
            <a:xfrm>
              <a:off x="1219188" y="3086856"/>
              <a:ext cx="58057" cy="725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4" name="Rettangolo 33">
              <a:extLst>
                <a:ext uri="{FF2B5EF4-FFF2-40B4-BE49-F238E27FC236}">
                  <a16:creationId xmlns:a16="http://schemas.microsoft.com/office/drawing/2014/main" id="{2525870A-F4DB-4CEF-A1E7-1C1859E1F733}"/>
                </a:ext>
              </a:extLst>
            </p:cNvPr>
            <p:cNvSpPr/>
            <p:nvPr/>
          </p:nvSpPr>
          <p:spPr>
            <a:xfrm>
              <a:off x="1226448" y="3239256"/>
              <a:ext cx="58057" cy="725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35" name="Rettangolo 34">
              <a:extLst>
                <a:ext uri="{FF2B5EF4-FFF2-40B4-BE49-F238E27FC236}">
                  <a16:creationId xmlns:a16="http://schemas.microsoft.com/office/drawing/2014/main" id="{03C27315-455E-42CE-952A-E5604185DACF}"/>
                </a:ext>
              </a:extLst>
            </p:cNvPr>
            <p:cNvSpPr/>
            <p:nvPr/>
          </p:nvSpPr>
          <p:spPr>
            <a:xfrm>
              <a:off x="5341170" y="3101376"/>
              <a:ext cx="58057" cy="7257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cxnSp>
          <p:nvCxnSpPr>
            <p:cNvPr id="36" name="Connettore diritto 35">
              <a:extLst>
                <a:ext uri="{FF2B5EF4-FFF2-40B4-BE49-F238E27FC236}">
                  <a16:creationId xmlns:a16="http://schemas.microsoft.com/office/drawing/2014/main" id="{9EFC9993-EF83-43A3-8049-6864FF313E35}"/>
                </a:ext>
              </a:extLst>
            </p:cNvPr>
            <p:cNvCxnSpPr>
              <a:cxnSpLocks/>
              <a:endCxn id="40" idx="0"/>
            </p:cNvCxnSpPr>
            <p:nvPr/>
          </p:nvCxnSpPr>
          <p:spPr>
            <a:xfrm flipV="1">
              <a:off x="1428662" y="3217984"/>
              <a:ext cx="522367" cy="44755"/>
            </a:xfrm>
            <a:prstGeom prst="line">
              <a:avLst/>
            </a:prstGeom>
            <a:ln w="63500">
              <a:solidFill>
                <a:srgbClr val="92D050"/>
              </a:solidFill>
              <a:prstDash val="sysDash"/>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18443CD6-670F-4147-AC05-BEB1019B7B7F}"/>
                </a:ext>
              </a:extLst>
            </p:cNvPr>
            <p:cNvCxnSpPr>
              <a:cxnSpLocks/>
            </p:cNvCxnSpPr>
            <p:nvPr/>
          </p:nvCxnSpPr>
          <p:spPr>
            <a:xfrm flipV="1">
              <a:off x="2160536" y="3159426"/>
              <a:ext cx="3154796" cy="1"/>
            </a:xfrm>
            <a:prstGeom prst="line">
              <a:avLst/>
            </a:prstGeom>
            <a:ln w="63500">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37BB7E74-D047-48B7-AD33-360E1A02B64D}"/>
                </a:ext>
              </a:extLst>
            </p:cNvPr>
            <p:cNvSpPr txBox="1"/>
            <p:nvPr/>
          </p:nvSpPr>
          <p:spPr>
            <a:xfrm>
              <a:off x="1174591" y="2708641"/>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39" name="CasellaDiTesto 38">
              <a:extLst>
                <a:ext uri="{FF2B5EF4-FFF2-40B4-BE49-F238E27FC236}">
                  <a16:creationId xmlns:a16="http://schemas.microsoft.com/office/drawing/2014/main" id="{20B8818E-3208-4DDD-A98C-56161266C6BF}"/>
                </a:ext>
              </a:extLst>
            </p:cNvPr>
            <p:cNvSpPr txBox="1"/>
            <p:nvPr/>
          </p:nvSpPr>
          <p:spPr>
            <a:xfrm>
              <a:off x="4953592" y="2772704"/>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P1</a:t>
              </a:r>
            </a:p>
          </p:txBody>
        </p:sp>
        <p:sp>
          <p:nvSpPr>
            <p:cNvPr id="40" name="CasellaDiTesto 39">
              <a:extLst>
                <a:ext uri="{FF2B5EF4-FFF2-40B4-BE49-F238E27FC236}">
                  <a16:creationId xmlns:a16="http://schemas.microsoft.com/office/drawing/2014/main" id="{70728829-CA2E-4B15-B0D5-87C5CC4BB5A0}"/>
                </a:ext>
              </a:extLst>
            </p:cNvPr>
            <p:cNvSpPr txBox="1"/>
            <p:nvPr/>
          </p:nvSpPr>
          <p:spPr>
            <a:xfrm>
              <a:off x="1212519" y="3217984"/>
              <a:ext cx="1477017" cy="307776"/>
            </a:xfrm>
            <a:prstGeom prst="rect">
              <a:avLst/>
            </a:prstGeom>
            <a:noFill/>
          </p:spPr>
          <p:txBody>
            <a:bodyPr wrap="square" rtlCol="0">
              <a:spAutoFit/>
            </a:bodyPr>
            <a:lstStyle>
              <a:defPPr>
                <a:defRPr lang="it-IT"/>
              </a:defPPr>
              <a:lvl1pPr>
                <a:defRPr sz="1200"/>
              </a:lvl1pPr>
            </a:lstStyle>
            <a:p>
              <a:pPr defTabSz="685800"/>
              <a:r>
                <a:rPr lang="it-IT" sz="900" dirty="0">
                  <a:solidFill>
                    <a:prstClr val="black"/>
                  </a:solidFill>
                  <a:latin typeface="Calibri" panose="020F0502020204030204"/>
                </a:rPr>
                <a:t>P2</a:t>
              </a:r>
            </a:p>
          </p:txBody>
        </p:sp>
      </p:grpSp>
      <p:sp>
        <p:nvSpPr>
          <p:cNvPr id="41" name="Segnaposto testo 16">
            <a:extLst>
              <a:ext uri="{FF2B5EF4-FFF2-40B4-BE49-F238E27FC236}">
                <a16:creationId xmlns:a16="http://schemas.microsoft.com/office/drawing/2014/main" id="{CFD21BC6-FAF3-4BCE-80BB-EFA0CC69403B}"/>
              </a:ext>
            </a:extLst>
          </p:cNvPr>
          <p:cNvSpPr txBox="1">
            <a:spLocks/>
          </p:cNvSpPr>
          <p:nvPr/>
        </p:nvSpPr>
        <p:spPr>
          <a:xfrm>
            <a:off x="5387714" y="1466385"/>
            <a:ext cx="2127737" cy="269825"/>
          </a:xfrm>
          <a:prstGeom prst="rect">
            <a:avLst/>
          </a:prstGeom>
        </p:spPr>
        <p:txBody>
          <a:bodyPr>
            <a:normAutofit lnSpcReduction="10000"/>
          </a:bodyPr>
          <a:lstStyle>
            <a:lvl1pPr marL="0" indent="0" algn="l" defTabSz="685800" rtl="0" eaLnBrk="1" latinLnBrk="0" hangingPunct="1">
              <a:lnSpc>
                <a:spcPct val="120000"/>
              </a:lnSpc>
              <a:spcBef>
                <a:spcPts val="750"/>
              </a:spcBef>
              <a:buFontTx/>
              <a:buNone/>
              <a:defRPr sz="1800" kern="1200">
                <a:solidFill>
                  <a:schemeClr val="accent5"/>
                </a:solidFill>
                <a:latin typeface="TIM Sans" panose="00000500000000000000" pitchFamily="2" charset="0"/>
                <a:ea typeface="+mn-ea"/>
                <a:cs typeface="+mn-cs"/>
              </a:defRPr>
            </a:lvl1pPr>
            <a:lvl2pPr marL="342900" indent="0" algn="l" defTabSz="685800" rtl="0" eaLnBrk="1" latinLnBrk="0" hangingPunct="1">
              <a:lnSpc>
                <a:spcPct val="120000"/>
              </a:lnSpc>
              <a:spcBef>
                <a:spcPts val="375"/>
              </a:spcBef>
              <a:buFontTx/>
              <a:buNone/>
              <a:defRPr sz="1600" kern="1200">
                <a:solidFill>
                  <a:schemeClr val="accent5"/>
                </a:solidFill>
                <a:latin typeface="TIM Sans" panose="00000500000000000000" pitchFamily="2" charset="0"/>
                <a:ea typeface="+mn-ea"/>
                <a:cs typeface="+mn-cs"/>
              </a:defRPr>
            </a:lvl2pPr>
            <a:lvl3pPr marL="685800" indent="0" algn="l" defTabSz="685800" rtl="0" eaLnBrk="1" latinLnBrk="0" hangingPunct="1">
              <a:lnSpc>
                <a:spcPct val="120000"/>
              </a:lnSpc>
              <a:spcBef>
                <a:spcPts val="375"/>
              </a:spcBef>
              <a:buFontTx/>
              <a:buNone/>
              <a:defRPr sz="1400" kern="1200">
                <a:solidFill>
                  <a:schemeClr val="accent5"/>
                </a:solidFill>
                <a:latin typeface="TIM Sans"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514350">
              <a:spcBef>
                <a:spcPts val="563"/>
              </a:spcBef>
            </a:pPr>
            <a:r>
              <a:rPr lang="en-US" sz="1050" b="1" dirty="0">
                <a:solidFill>
                  <a:srgbClr val="4472C4"/>
                </a:solidFill>
                <a:latin typeface="TIM Sans" panose="00000500000000000000" pitchFamily="50" charset="0"/>
                <a:cs typeface="TIM Sans" panose="00000500000000000000" pitchFamily="50" charset="0"/>
              </a:rPr>
              <a:t>Expected benefits:</a:t>
            </a:r>
          </a:p>
        </p:txBody>
      </p:sp>
    </p:spTree>
    <p:extLst>
      <p:ext uri="{BB962C8B-B14F-4D97-AF65-F5344CB8AC3E}">
        <p14:creationId xmlns:p14="http://schemas.microsoft.com/office/powerpoint/2010/main" val="23799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13988</TotalTime>
  <Words>1691</Words>
  <Application>Microsoft Office PowerPoint</Application>
  <PresentationFormat>On-screen Show (4:3)</PresentationFormat>
  <Paragraphs>216</Paragraphs>
  <Slides>11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DejaVu Sans</vt:lpstr>
      <vt:lpstr>TIM Sans</vt:lpstr>
      <vt:lpstr>TIM Sans Medium</vt:lpstr>
      <vt:lpstr>Arial</vt:lpstr>
      <vt:lpstr>Calibri</vt:lpstr>
      <vt:lpstr>Calibri Light</vt:lpstr>
      <vt:lpstr>Times New Roman</vt:lpstr>
      <vt:lpstr>Wingdings</vt:lpstr>
      <vt:lpstr>Office Theme</vt:lpstr>
      <vt:lpstr>1_Office Theme</vt:lpstr>
      <vt:lpstr>Applicability of Abstraction and Control of Traffic Engineered             Networks (ACTN) to Packet Optical Integration (POI) service assurance  draft-poidt-teas-actn-poi-assurance-00 </vt:lpstr>
      <vt:lpstr>ACTN POI Next Steps - Overview</vt:lpstr>
      <vt:lpstr>ACTN POI Next Steps - Motivation</vt:lpstr>
      <vt:lpstr>ACTN POI Service Assurance - Use Cases</vt:lpstr>
      <vt:lpstr>Status and Next Steps</vt:lpstr>
      <vt:lpstr>Backup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WG Document Status</dc:title>
  <dc:creator>Lou Berger</dc:creator>
  <cp:lastModifiedBy>Italo Busi</cp:lastModifiedBy>
  <cp:revision>376</cp:revision>
  <dcterms:created xsi:type="dcterms:W3CDTF">2014-10-27T17:48:00Z</dcterms:created>
  <dcterms:modified xsi:type="dcterms:W3CDTF">2023-03-21T15:24:35Z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6ee314-308e-4f40-a474-5b984ee7b7ff_Enabled">
    <vt:lpwstr>true</vt:lpwstr>
  </property>
  <property fmtid="{D5CDD505-2E9C-101B-9397-08002B2CF9AE}" pid="3" name="MSIP_Label_106ee314-308e-4f40-a474-5b984ee7b7ff_SetDate">
    <vt:lpwstr>2021-03-07T12:55:23Z</vt:lpwstr>
  </property>
  <property fmtid="{D5CDD505-2E9C-101B-9397-08002B2CF9AE}" pid="4" name="MSIP_Label_106ee314-308e-4f40-a474-5b984ee7b7ff_Method">
    <vt:lpwstr>Privileged</vt:lpwstr>
  </property>
  <property fmtid="{D5CDD505-2E9C-101B-9397-08002B2CF9AE}" pid="5" name="MSIP_Label_106ee314-308e-4f40-a474-5b984ee7b7ff_Name">
    <vt:lpwstr>106ee314-308e-4f40-a474-5b984ee7b7ff</vt:lpwstr>
  </property>
  <property fmtid="{D5CDD505-2E9C-101B-9397-08002B2CF9AE}" pid="6" name="MSIP_Label_106ee314-308e-4f40-a474-5b984ee7b7ff_SiteId">
    <vt:lpwstr>bea78b3c-4cdb-4130-854a-1d193232e5f4</vt:lpwstr>
  </property>
  <property fmtid="{D5CDD505-2E9C-101B-9397-08002B2CF9AE}" pid="7" name="MSIP_Label_106ee314-308e-4f40-a474-5b984ee7b7ff_ActionId">
    <vt:lpwstr>9eaca20f-bd4e-422f-a22c-a285aa1d4d31</vt:lpwstr>
  </property>
  <property fmtid="{D5CDD505-2E9C-101B-9397-08002B2CF9AE}" pid="8" name="MSIP_Label_106ee314-308e-4f40-a474-5b984ee7b7ff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Non-Juniper</vt:lpwstr>
  </property>
</Properties>
</file>