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4" r:id="rId4"/>
    <p:sldId id="272" r:id="rId5"/>
    <p:sldId id="273" r:id="rId6"/>
    <p:sldId id="266" r:id="rId7"/>
    <p:sldId id="27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1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3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5" autoAdjust="0"/>
    <p:restoredTop sz="94638" autoAdjust="0"/>
  </p:normalViewPr>
  <p:slideViewPr>
    <p:cSldViewPr>
      <p:cViewPr varScale="1">
        <p:scale>
          <a:sx n="103" d="100"/>
          <a:sy n="103" d="100"/>
        </p:scale>
        <p:origin x="1452" y="108"/>
      </p:cViewPr>
      <p:guideLst>
        <p:guide orient="horz" pos="2160"/>
        <p:guide pos="2215"/>
        <p:guide pos="2880"/>
      </p:guideLst>
    </p:cSldViewPr>
  </p:slideViewPr>
  <p:outlineViewPr>
    <p:cViewPr>
      <p:scale>
        <a:sx n="33" d="100"/>
        <a:sy n="33" d="100"/>
      </p:scale>
      <p:origin x="0" y="-1724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27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914F-14ED-4DD1-ABBD-2E707874239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574D-D422-46AC-B94E-A4D8F24F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9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DF949-16D0-4B71-9A95-76B137F4B2F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59968-2EB4-4AF0-8BBF-E63742D7A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59968-2EB4-4AF0-8BBF-E63742D7A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4335-639C-4757-A748-181EAADEA1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8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4335-639C-4757-A748-181EAADEA1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2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4335-639C-4757-A748-181EAADEA1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9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59968-2EB4-4AF0-8BBF-E63742D7A1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04335-639C-4757-A748-181EAADEA1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51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1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3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6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13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92nd IETF TEAS Working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AC40B-985B-4325-8481-F4AB3FC327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53197-E048-491D-B568-7AE9CD64D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3AABC-3D40-4A6D-84CD-B95393D57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C5BA2-0ECC-4DD3-8EAC-EBBDFCB3A0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307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1pPr>
            <a:lvl2pPr marL="351678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703356" indent="0">
              <a:buNone/>
              <a:defRPr sz="1231">
                <a:solidFill>
                  <a:schemeClr val="tx1">
                    <a:tint val="75000"/>
                  </a:schemeClr>
                </a:solidFill>
              </a:defRPr>
            </a:lvl3pPr>
            <a:lvl4pPr marL="1055035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4pPr>
            <a:lvl5pPr marL="1406713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5pPr>
            <a:lvl6pPr marL="1758391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6pPr>
            <a:lvl7pPr marL="2110069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7pPr>
            <a:lvl8pPr marL="2461748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8pPr>
            <a:lvl9pPr marL="2813426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51678" fontAlgn="base"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51678" fontAlgn="base"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51678" fontAlgn="base"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8F2AB41B-3B07-48C5-A4CE-D864BAB0ED1E}" type="slidenum">
              <a:rPr lang="en-US" smtClean="0"/>
              <a:pPr defTabSz="351678" fontAlgn="base"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788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54"/>
            </a:lvl1pPr>
            <a:lvl2pPr>
              <a:defRPr sz="1846"/>
            </a:lvl2pPr>
            <a:lvl3pPr>
              <a:defRPr sz="1538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54"/>
            </a:lvl1pPr>
            <a:lvl2pPr>
              <a:defRPr sz="1846"/>
            </a:lvl2pPr>
            <a:lvl3pPr>
              <a:defRPr sz="1538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B8B30-AB1D-49A5-9B03-7FAD98ACA9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1678" indent="0">
              <a:buNone/>
              <a:defRPr sz="1538" b="1"/>
            </a:lvl2pPr>
            <a:lvl3pPr marL="703356" indent="0">
              <a:buNone/>
              <a:defRPr sz="1385" b="1"/>
            </a:lvl3pPr>
            <a:lvl4pPr marL="1055035" indent="0">
              <a:buNone/>
              <a:defRPr sz="1231" b="1"/>
            </a:lvl4pPr>
            <a:lvl5pPr marL="1406713" indent="0">
              <a:buNone/>
              <a:defRPr sz="1231" b="1"/>
            </a:lvl5pPr>
            <a:lvl6pPr marL="1758391" indent="0">
              <a:buNone/>
              <a:defRPr sz="1231" b="1"/>
            </a:lvl6pPr>
            <a:lvl7pPr marL="2110069" indent="0">
              <a:buNone/>
              <a:defRPr sz="1231" b="1"/>
            </a:lvl7pPr>
            <a:lvl8pPr marL="2461748" indent="0">
              <a:buNone/>
              <a:defRPr sz="1231" b="1"/>
            </a:lvl8pPr>
            <a:lvl9pPr marL="2813426" indent="0">
              <a:buNone/>
              <a:defRPr sz="12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46"/>
            </a:lvl1pPr>
            <a:lvl2pPr>
              <a:defRPr sz="1538"/>
            </a:lvl2pPr>
            <a:lvl3pPr>
              <a:defRPr sz="1385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46" b="1"/>
            </a:lvl1pPr>
            <a:lvl2pPr marL="351678" indent="0">
              <a:buNone/>
              <a:defRPr sz="1538" b="1"/>
            </a:lvl2pPr>
            <a:lvl3pPr marL="703356" indent="0">
              <a:buNone/>
              <a:defRPr sz="1385" b="1"/>
            </a:lvl3pPr>
            <a:lvl4pPr marL="1055035" indent="0">
              <a:buNone/>
              <a:defRPr sz="1231" b="1"/>
            </a:lvl4pPr>
            <a:lvl5pPr marL="1406713" indent="0">
              <a:buNone/>
              <a:defRPr sz="1231" b="1"/>
            </a:lvl5pPr>
            <a:lvl6pPr marL="1758391" indent="0">
              <a:buNone/>
              <a:defRPr sz="1231" b="1"/>
            </a:lvl6pPr>
            <a:lvl7pPr marL="2110069" indent="0">
              <a:buNone/>
              <a:defRPr sz="1231" b="1"/>
            </a:lvl7pPr>
            <a:lvl8pPr marL="2461748" indent="0">
              <a:buNone/>
              <a:defRPr sz="1231" b="1"/>
            </a:lvl8pPr>
            <a:lvl9pPr marL="2813426" indent="0">
              <a:buNone/>
              <a:defRPr sz="12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46"/>
            </a:lvl1pPr>
            <a:lvl2pPr>
              <a:defRPr sz="1538"/>
            </a:lvl2pPr>
            <a:lvl3pPr>
              <a:defRPr sz="1385"/>
            </a:lvl3pPr>
            <a:lvl4pPr>
              <a:defRPr sz="1231"/>
            </a:lvl4pPr>
            <a:lvl5pPr>
              <a:defRPr sz="1231"/>
            </a:lvl5pPr>
            <a:lvl6pPr>
              <a:defRPr sz="1231"/>
            </a:lvl6pPr>
            <a:lvl7pPr>
              <a:defRPr sz="1231"/>
            </a:lvl7pPr>
            <a:lvl8pPr>
              <a:defRPr sz="1231"/>
            </a:lvl8pPr>
            <a:lvl9pPr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FC626-456E-4323-9273-173AF5C82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88F19-8948-4F0E-9DDE-B3231E4D21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5874C-7302-4E40-A488-80B3B40B66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0"/>
            <a:ext cx="3008313" cy="1162050"/>
          </a:xfrm>
        </p:spPr>
        <p:txBody>
          <a:bodyPr anchor="b"/>
          <a:lstStyle>
            <a:lvl1pPr algn="l">
              <a:defRPr sz="15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2461"/>
            </a:lvl1pPr>
            <a:lvl2pPr>
              <a:defRPr sz="2154"/>
            </a:lvl2pPr>
            <a:lvl3pPr>
              <a:defRPr sz="1846"/>
            </a:lvl3pPr>
            <a:lvl4pPr>
              <a:defRPr sz="1538"/>
            </a:lvl4pPr>
            <a:lvl5pPr>
              <a:defRPr sz="1538"/>
            </a:lvl5pPr>
            <a:lvl6pPr>
              <a:defRPr sz="1538"/>
            </a:lvl6pPr>
            <a:lvl7pPr>
              <a:defRPr sz="1538"/>
            </a:lvl7pPr>
            <a:lvl8pPr>
              <a:defRPr sz="1538"/>
            </a:lvl8pPr>
            <a:lvl9pPr>
              <a:defRPr sz="15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3"/>
            <a:ext cx="3008313" cy="4691063"/>
          </a:xfrm>
        </p:spPr>
        <p:txBody>
          <a:bodyPr/>
          <a:lstStyle>
            <a:lvl1pPr marL="0" indent="0">
              <a:buNone/>
              <a:defRPr sz="1077"/>
            </a:lvl1pPr>
            <a:lvl2pPr marL="351678" indent="0">
              <a:buNone/>
              <a:defRPr sz="923"/>
            </a:lvl2pPr>
            <a:lvl3pPr marL="703356" indent="0">
              <a:buNone/>
              <a:defRPr sz="769"/>
            </a:lvl3pPr>
            <a:lvl4pPr marL="1055035" indent="0">
              <a:buNone/>
              <a:defRPr sz="692"/>
            </a:lvl4pPr>
            <a:lvl5pPr marL="1406713" indent="0">
              <a:buNone/>
              <a:defRPr sz="692"/>
            </a:lvl5pPr>
            <a:lvl6pPr marL="1758391" indent="0">
              <a:buNone/>
              <a:defRPr sz="692"/>
            </a:lvl6pPr>
            <a:lvl7pPr marL="2110069" indent="0">
              <a:buNone/>
              <a:defRPr sz="692"/>
            </a:lvl7pPr>
            <a:lvl8pPr marL="2461748" indent="0">
              <a:buNone/>
              <a:defRPr sz="692"/>
            </a:lvl8pPr>
            <a:lvl9pPr marL="2813426" indent="0">
              <a:buNone/>
              <a:defRPr sz="6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71FD2-9742-4672-842A-DC4CB5D733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3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61"/>
            </a:lvl1pPr>
            <a:lvl2pPr marL="351678" indent="0">
              <a:buNone/>
              <a:defRPr sz="2154"/>
            </a:lvl2pPr>
            <a:lvl3pPr marL="703356" indent="0">
              <a:buNone/>
              <a:defRPr sz="1846"/>
            </a:lvl3pPr>
            <a:lvl4pPr marL="1055035" indent="0">
              <a:buNone/>
              <a:defRPr sz="1538"/>
            </a:lvl4pPr>
            <a:lvl5pPr marL="1406713" indent="0">
              <a:buNone/>
              <a:defRPr sz="1538"/>
            </a:lvl5pPr>
            <a:lvl6pPr marL="1758391" indent="0">
              <a:buNone/>
              <a:defRPr sz="1538"/>
            </a:lvl6pPr>
            <a:lvl7pPr marL="2110069" indent="0">
              <a:buNone/>
              <a:defRPr sz="1538"/>
            </a:lvl7pPr>
            <a:lvl8pPr marL="2461748" indent="0">
              <a:buNone/>
              <a:defRPr sz="1538"/>
            </a:lvl8pPr>
            <a:lvl9pPr marL="2813426" indent="0">
              <a:buNone/>
              <a:defRPr sz="153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77"/>
            </a:lvl1pPr>
            <a:lvl2pPr marL="351678" indent="0">
              <a:buNone/>
              <a:defRPr sz="923"/>
            </a:lvl2pPr>
            <a:lvl3pPr marL="703356" indent="0">
              <a:buNone/>
              <a:defRPr sz="769"/>
            </a:lvl3pPr>
            <a:lvl4pPr marL="1055035" indent="0">
              <a:buNone/>
              <a:defRPr sz="692"/>
            </a:lvl4pPr>
            <a:lvl5pPr marL="1406713" indent="0">
              <a:buNone/>
              <a:defRPr sz="692"/>
            </a:lvl5pPr>
            <a:lvl6pPr marL="1758391" indent="0">
              <a:buNone/>
              <a:defRPr sz="692"/>
            </a:lvl6pPr>
            <a:lvl7pPr marL="2110069" indent="0">
              <a:buNone/>
              <a:defRPr sz="692"/>
            </a:lvl7pPr>
            <a:lvl8pPr marL="2461748" indent="0">
              <a:buNone/>
              <a:defRPr sz="692"/>
            </a:lvl8pPr>
            <a:lvl9pPr marL="2813426" indent="0">
              <a:buNone/>
              <a:defRPr sz="6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92nd IETF TEAS Working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C0B69-2EF1-46B2-BDF6-317D3349A7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51678" fontAlgn="base"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IETF 110 (Virtual) - TEAS Working Group – March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51678" fontAlgn="base"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8F2AB41B-3B07-48C5-A4CE-D864BAB0ED1E}" type="slidenum">
              <a:rPr lang="en-US" smtClean="0"/>
              <a:pPr defTabSz="351678" fontAlgn="base"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defTabSz="351678" rtl="0" eaLnBrk="1" latinLnBrk="0" hangingPunct="1">
        <a:spcBef>
          <a:spcPct val="0"/>
        </a:spcBef>
        <a:buNone/>
        <a:defRPr sz="33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759" indent="-263759" algn="l" defTabSz="351678" rtl="0" eaLnBrk="1" latinLnBrk="0" hangingPunct="1">
        <a:spcBef>
          <a:spcPct val="20000"/>
        </a:spcBef>
        <a:buFont typeface="Arial"/>
        <a:buChar char="•"/>
        <a:defRPr sz="2461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219799" algn="l" defTabSz="351678" rtl="0" eaLnBrk="1" latinLnBrk="0" hangingPunct="1">
        <a:spcBef>
          <a:spcPct val="20000"/>
        </a:spcBef>
        <a:buFont typeface="Arial"/>
        <a:buChar char="–"/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879196" indent="-175839" algn="l" defTabSz="351678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indent="-175839" algn="l" defTabSz="351678" rtl="0" eaLnBrk="1" latinLnBrk="0" hangingPunct="1">
        <a:spcBef>
          <a:spcPct val="20000"/>
        </a:spcBef>
        <a:buFont typeface="Arial"/>
        <a:buChar char="–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82552" indent="-175839" algn="l" defTabSz="351678" rtl="0" eaLnBrk="1" latinLnBrk="0" hangingPunct="1">
        <a:spcBef>
          <a:spcPct val="20000"/>
        </a:spcBef>
        <a:buFont typeface="Arial"/>
        <a:buChar char="»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34230" indent="-175839" algn="l" defTabSz="351678" rtl="0" eaLnBrk="1" latinLnBrk="0" hangingPunct="1">
        <a:spcBef>
          <a:spcPct val="20000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indent="-175839" algn="l" defTabSz="351678" rtl="0" eaLnBrk="1" latinLnBrk="0" hangingPunct="1">
        <a:spcBef>
          <a:spcPct val="20000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637587" indent="-175839" algn="l" defTabSz="351678" rtl="0" eaLnBrk="1" latinLnBrk="0" hangingPunct="1">
        <a:spcBef>
          <a:spcPct val="20000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2989265" indent="-175839" algn="l" defTabSz="351678" rtl="0" eaLnBrk="1" latinLnBrk="0" hangingPunct="1">
        <a:spcBef>
          <a:spcPct val="20000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51678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2pPr>
      <a:lvl3pPr marL="703356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055035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06713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58391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110069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461748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813426" algn="l" defTabSz="351678" rtl="0" eaLnBrk="1" latinLnBrk="0" hangingPunct="1"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ergio.belotti@nokia.com" TargetMode="External"/><Relationship Id="rId13" Type="http://schemas.openxmlformats.org/officeDocument/2006/relationships/hyperlink" Target="mailto:michael.Scharf@hs-esslingen.de" TargetMode="External"/><Relationship Id="rId18" Type="http://schemas.openxmlformats.org/officeDocument/2006/relationships/hyperlink" Target="mailto:oscar.gonzalezdedios@telefonica.com" TargetMode="External"/><Relationship Id="rId3" Type="http://schemas.openxmlformats.org/officeDocument/2006/relationships/hyperlink" Target="mailto:fabio.peruzzini@telecomitalia.it" TargetMode="External"/><Relationship Id="rId7" Type="http://schemas.openxmlformats.org/officeDocument/2006/relationships/hyperlink" Target="mailto:dceccare@cisco.com" TargetMode="External"/><Relationship Id="rId12" Type="http://schemas.openxmlformats.org/officeDocument/2006/relationships/hyperlink" Target="mailto:wcorreia@timbrasil.com.br" TargetMode="External"/><Relationship Id="rId17" Type="http://schemas.openxmlformats.org/officeDocument/2006/relationships/hyperlink" Target="mailto:brfoster@cisco.co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mailto:jefftant.ietf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niel@olddog.co.uk" TargetMode="External"/><Relationship Id="rId11" Type="http://schemas.openxmlformats.org/officeDocument/2006/relationships/hyperlink" Target="mailto:asnizar@cisco.com" TargetMode="External"/><Relationship Id="rId5" Type="http://schemas.openxmlformats.org/officeDocument/2006/relationships/hyperlink" Target="mailto:Italo.busi@huawei.com" TargetMode="External"/><Relationship Id="rId15" Type="http://schemas.openxmlformats.org/officeDocument/2006/relationships/hyperlink" Target="mailto:paolo.volpato@huawei.com" TargetMode="External"/><Relationship Id="rId10" Type="http://schemas.openxmlformats.org/officeDocument/2006/relationships/hyperlink" Target="mailto:zhengyanlei@chinaunicom.cn" TargetMode="External"/><Relationship Id="rId4" Type="http://schemas.openxmlformats.org/officeDocument/2006/relationships/hyperlink" Target="mailto:jeff.bouquier@vodafone.com" TargetMode="External"/><Relationship Id="rId9" Type="http://schemas.openxmlformats.org/officeDocument/2006/relationships/hyperlink" Target="mailto:ggalimbe56@gmail.com" TargetMode="External"/><Relationship Id="rId14" Type="http://schemas.openxmlformats.org/officeDocument/2006/relationships/hyperlink" Target="mailto:younglee.tx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Peruzzini/actn-poi/issu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4536"/>
            <a:ext cx="7772400" cy="1431864"/>
          </a:xfrm>
        </p:spPr>
        <p:txBody>
          <a:bodyPr>
            <a:no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Applicability of Abstraction and Control of Traffic Engineered</a:t>
            </a:r>
            <a:b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            Networks (ACTN) to Packet Optical Integration (POI)</a:t>
            </a:r>
            <a:b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draft-ietf-teas-actn-poi-applicability-08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000" dirty="0">
              <a:solidFill>
                <a:srgbClr val="4F6228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1269" y="6332599"/>
            <a:ext cx="3206262" cy="280865"/>
          </a:xfrm>
          <a:noFill/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1pPr>
            <a:lvl2pPr eaLnBrk="0" hangingPunct="0"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2pPr>
            <a:lvl3pPr eaLnBrk="0" hangingPunct="0"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3pPr>
            <a:lvl4pPr eaLnBrk="0" hangingPunct="0"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4pPr>
            <a:lvl5pPr eaLnBrk="0" hangingPunct="0"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1934230" indent="-175839" defTabSz="35167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285909" indent="-175839" defTabSz="35167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2637587" indent="-175839" defTabSz="35167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2989265" indent="-175839" defTabSz="35167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703356" algn="l"/>
                <a:tab pos="1406713" algn="l"/>
                <a:tab pos="2110069" algn="l"/>
                <a:tab pos="2813426" algn="l"/>
                <a:tab pos="3516782" algn="l"/>
                <a:tab pos="4220139" algn="l"/>
                <a:tab pos="4923495" algn="l"/>
                <a:tab pos="5626852" algn="l"/>
                <a:tab pos="6330208" algn="l"/>
                <a:tab pos="7033565" algn="l"/>
                <a:tab pos="7736921" algn="l"/>
              </a:tabLst>
              <a:defRPr>
                <a:solidFill>
                  <a:schemeClr val="bg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447800"/>
            <a:ext cx="7772400" cy="4572000"/>
          </a:xfrm>
          <a:prstGeom prst="rect">
            <a:avLst/>
          </a:prstGeom>
        </p:spPr>
        <p:txBody>
          <a:bodyPr vert="horz" lIns="70338" tIns="35169" rIns="70338" bIns="35169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76492" marR="671608">
              <a:lnSpc>
                <a:spcPct val="120000"/>
              </a:lnSpc>
              <a:spcBef>
                <a:spcPts val="77"/>
              </a:spcBef>
            </a:pPr>
            <a:endParaRPr lang="it-IT" sz="1231" spc="-4" dirty="0">
              <a:latin typeface="Arial"/>
              <a:cs typeface="Arial"/>
            </a:endParaRPr>
          </a:p>
          <a:p>
            <a:pPr marL="676492" marR="671608">
              <a:lnSpc>
                <a:spcPct val="120000"/>
              </a:lnSpc>
              <a:spcBef>
                <a:spcPts val="77"/>
              </a:spcBef>
            </a:pPr>
            <a:endParaRPr lang="it-IT" sz="1231" b="1" spc="-4" dirty="0">
              <a:latin typeface="Arial"/>
              <a:cs typeface="Arial"/>
            </a:endParaRPr>
          </a:p>
          <a:p>
            <a:pPr marL="676492" marR="671608">
              <a:lnSpc>
                <a:spcPct val="120000"/>
              </a:lnSpc>
              <a:spcBef>
                <a:spcPts val="77"/>
              </a:spcBef>
            </a:pPr>
            <a:r>
              <a:rPr lang="it-IT" sz="1231" b="1" spc="-4" dirty="0">
                <a:latin typeface="Arial"/>
                <a:cs typeface="Arial"/>
              </a:rPr>
              <a:t>Authors</a:t>
            </a:r>
          </a:p>
          <a:p>
            <a:pPr marL="676492" marR="671608">
              <a:lnSpc>
                <a:spcPct val="120000"/>
              </a:lnSpc>
              <a:spcBef>
                <a:spcPts val="77"/>
              </a:spcBef>
            </a:pPr>
            <a:r>
              <a:rPr lang="it-IT" sz="1231" spc="-4" dirty="0">
                <a:latin typeface="Arial"/>
                <a:cs typeface="Arial"/>
              </a:rPr>
              <a:t>Fabio Peruzzini –</a:t>
            </a:r>
            <a:r>
              <a:rPr lang="it-IT" sz="1231" spc="15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fabio.peruzzini@telecomitalia.it</a:t>
            </a:r>
            <a:endParaRPr lang="it-IT" sz="1231" dirty="0">
              <a:latin typeface="Arial"/>
              <a:cs typeface="Arial"/>
            </a:endParaRPr>
          </a:p>
          <a:p>
            <a:pPr>
              <a:spcBef>
                <a:spcPts val="295"/>
              </a:spcBef>
            </a:pPr>
            <a:r>
              <a:rPr lang="it-IT" sz="1231" spc="-4" dirty="0">
                <a:latin typeface="Arial"/>
                <a:cs typeface="Arial"/>
              </a:rPr>
              <a:t>Jean-Francois Bouquier </a:t>
            </a:r>
            <a:r>
              <a:rPr lang="it-IT" sz="1231" dirty="0">
                <a:latin typeface="Arial"/>
                <a:cs typeface="Arial"/>
              </a:rPr>
              <a:t>–</a:t>
            </a:r>
            <a:r>
              <a:rPr lang="it-IT" sz="1231" spc="62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jeff.bouquier@vodafone.com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b="1" spc="-4" dirty="0">
                <a:solidFill>
                  <a:srgbClr val="C00000"/>
                </a:solidFill>
                <a:latin typeface="Arial"/>
                <a:cs typeface="Arial"/>
              </a:rPr>
              <a:t>Italo Busi </a:t>
            </a:r>
            <a:r>
              <a:rPr lang="it-IT" sz="1231" dirty="0">
                <a:latin typeface="Arial"/>
                <a:cs typeface="Arial"/>
              </a:rPr>
              <a:t>–</a:t>
            </a:r>
            <a:r>
              <a:rPr lang="it-IT" sz="1231" spc="12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Italo.busi@huawei.com</a:t>
            </a:r>
            <a:endParaRPr lang="it-IT" sz="1231" u="heavy" spc="-4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Daniel King –</a:t>
            </a:r>
            <a:r>
              <a:rPr lang="it-IT" sz="1231" spc="-4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daniel@olddog.co.uk</a:t>
            </a:r>
            <a:endParaRPr lang="it-IT" sz="1231" u="heavy" spc="-4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Daniele Ceccarelli – </a:t>
            </a:r>
            <a:r>
              <a:rPr lang="it-IT" sz="1231" dirty="0">
                <a:latin typeface="Arial"/>
                <a:cs typeface="Arial"/>
                <a:hlinkClick r:id="rId7"/>
              </a:rPr>
              <a:t>dceccare@cisco.com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endParaRPr lang="it-IT" sz="1231" spc="-4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b="1" spc="-4" dirty="0">
                <a:latin typeface="Arial"/>
                <a:cs typeface="Arial"/>
              </a:rPr>
              <a:t>Contributors</a:t>
            </a:r>
          </a:p>
          <a:p>
            <a:pPr marL="154836" marR="148975">
              <a:lnSpc>
                <a:spcPct val="120000"/>
              </a:lnSpc>
            </a:pPr>
            <a:r>
              <a:rPr lang="it-IT" sz="1231" spc="-4" dirty="0">
                <a:latin typeface="Arial"/>
                <a:cs typeface="Arial"/>
              </a:rPr>
              <a:t>Sergio Belotti </a:t>
            </a:r>
            <a:r>
              <a:rPr lang="it-IT" sz="1231" dirty="0">
                <a:latin typeface="Arial"/>
                <a:cs typeface="Arial"/>
              </a:rPr>
              <a:t>–</a:t>
            </a:r>
            <a:r>
              <a:rPr lang="it-IT" sz="1231" spc="12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8"/>
              </a:rPr>
              <a:t>sergio.belotti@nokia.com</a:t>
            </a:r>
            <a:endParaRPr lang="it-IT" sz="1231" u="heavy" spc="-4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Gabriele Galimberti – </a:t>
            </a:r>
            <a:r>
              <a:rPr lang="it-IT" sz="1231" dirty="0">
                <a:latin typeface="Arial"/>
                <a:cs typeface="Arial"/>
                <a:hlinkClick r:id="rId9"/>
              </a:rPr>
              <a:t>ggalimbe56@gmail.com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Zheng Yanlei – </a:t>
            </a:r>
            <a:r>
              <a:rPr lang="it-IT" sz="1231" dirty="0">
                <a:latin typeface="Arial"/>
                <a:cs typeface="Arial"/>
                <a:hlinkClick r:id="rId10"/>
              </a:rPr>
              <a:t>zhengyanlei@chinaunicom.cn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Anton Snitser – </a:t>
            </a:r>
            <a:r>
              <a:rPr lang="it-IT" sz="1231" dirty="0">
                <a:latin typeface="Arial"/>
                <a:cs typeface="Arial"/>
                <a:hlinkClick r:id="rId11"/>
              </a:rPr>
              <a:t>asnizar@cisco.com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Washington Costa Pereira Correia – </a:t>
            </a:r>
            <a:r>
              <a:rPr lang="it-IT" sz="1231" dirty="0">
                <a:latin typeface="Arial"/>
                <a:cs typeface="Arial"/>
                <a:hlinkClick r:id="rId12"/>
              </a:rPr>
              <a:t>wcorreia@timbrasil.com.br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spc="-4" dirty="0">
                <a:latin typeface="Arial"/>
                <a:cs typeface="Arial"/>
              </a:rPr>
              <a:t>Michael Scharf </a:t>
            </a:r>
            <a:r>
              <a:rPr lang="it-IT" sz="1231" dirty="0">
                <a:latin typeface="Arial"/>
                <a:cs typeface="Arial"/>
              </a:rPr>
              <a:t>–</a:t>
            </a:r>
            <a:r>
              <a:rPr lang="it-IT" sz="1231" spc="-4" dirty="0">
                <a:latin typeface="Arial"/>
                <a:cs typeface="Arial"/>
              </a:rPr>
              <a:t> </a:t>
            </a:r>
            <a:r>
              <a:rPr lang="it-IT" sz="1231" u="heavy" spc="-4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3"/>
              </a:rPr>
              <a:t>michael.Scharf@hs-esslingen.de </a:t>
            </a:r>
            <a:r>
              <a:rPr lang="it-IT" sz="1231" spc="-4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Young Lee – </a:t>
            </a:r>
            <a:r>
              <a:rPr lang="it-IT" sz="1231" dirty="0">
                <a:latin typeface="Arial"/>
                <a:cs typeface="Arial"/>
                <a:hlinkClick r:id="rId14"/>
              </a:rPr>
              <a:t>younglee.tx@gmail.com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 Paolo Volpato – </a:t>
            </a:r>
            <a:r>
              <a:rPr lang="it-IT" sz="1231" dirty="0">
                <a:latin typeface="Arial"/>
                <a:cs typeface="Arial"/>
                <a:hlinkClick r:id="rId15"/>
              </a:rPr>
              <a:t>paolo.volpato@huawei.com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Jeff Tantsura – </a:t>
            </a:r>
            <a:r>
              <a:rPr lang="it-IT" sz="1231" dirty="0">
                <a:latin typeface="Arial"/>
                <a:cs typeface="Arial"/>
                <a:hlinkClick r:id="rId16"/>
              </a:rPr>
              <a:t>jefftant.ietf@gmail.com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Brent Foster – </a:t>
            </a:r>
            <a:r>
              <a:rPr lang="it-IT" sz="1231" dirty="0">
                <a:latin typeface="Arial"/>
                <a:cs typeface="Arial"/>
                <a:hlinkClick r:id="rId17"/>
              </a:rPr>
              <a:t>brfoster@cisco.com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r>
              <a:rPr lang="it-IT" sz="1231" dirty="0">
                <a:latin typeface="Arial"/>
                <a:cs typeface="Arial"/>
              </a:rPr>
              <a:t>Oscar Gonzalez de Dios – </a:t>
            </a:r>
            <a:r>
              <a:rPr lang="it-IT" sz="1231" dirty="0">
                <a:latin typeface="Arial"/>
                <a:cs typeface="Arial"/>
                <a:hlinkClick r:id="rId18"/>
              </a:rPr>
              <a:t>oscar.gonzalezdedios@telefonica.com</a:t>
            </a:r>
            <a:endParaRPr lang="it-IT" sz="1231" dirty="0">
              <a:latin typeface="Arial"/>
              <a:cs typeface="Arial"/>
            </a:endParaRPr>
          </a:p>
          <a:p>
            <a:pPr marL="154836" marR="148975">
              <a:lnSpc>
                <a:spcPct val="120000"/>
              </a:lnSpc>
            </a:pPr>
            <a:endParaRPr lang="it-IT" sz="1231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C7FC3-2508-4924-BB77-CA18CF9A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8"/>
            <a:ext cx="2133600" cy="365125"/>
          </a:xfrm>
        </p:spPr>
        <p:txBody>
          <a:bodyPr/>
          <a:lstStyle/>
          <a:p>
            <a:pPr>
              <a:defRPr/>
            </a:pPr>
            <a:fld id="{2ACC5BA2-0ECC-4DD3-8EAC-EBBDFCB3A0E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28600"/>
            <a:ext cx="5830812" cy="531211"/>
          </a:xfrm>
          <a:prstGeom prst="rect">
            <a:avLst/>
          </a:prstGeom>
        </p:spPr>
        <p:txBody>
          <a:bodyPr vert="horz" wrap="square" lIns="0" tIns="10258" rIns="0" bIns="0" rtlCol="0" anchor="ctr">
            <a:spAutoFit/>
          </a:bodyPr>
          <a:lstStyle/>
          <a:p>
            <a:pPr marL="9769">
              <a:spcBef>
                <a:spcPts val="81"/>
              </a:spcBef>
            </a:pPr>
            <a:r>
              <a:rPr lang="en-GB" dirty="0"/>
              <a:t>I-D Use Cases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9216" y="882270"/>
            <a:ext cx="7389445" cy="2200445"/>
          </a:xfrm>
          <a:prstGeom prst="rect">
            <a:avLst/>
          </a:prstGeom>
        </p:spPr>
        <p:txBody>
          <a:bodyPr vert="horz" wrap="square" lIns="0" tIns="10258" rIns="0" bIns="0" rtlCol="0">
            <a:spAutoFit/>
          </a:bodyPr>
          <a:lstStyle/>
          <a:p>
            <a:pPr marL="322859" lvl="1" indent="0">
              <a:spcBef>
                <a:spcPts val="296"/>
              </a:spcBef>
              <a:buNone/>
              <a:tabLst>
                <a:tab pos="587596" algn="l"/>
                <a:tab pos="588084" algn="l"/>
              </a:tabLst>
            </a:pPr>
            <a:r>
              <a:rPr lang="en-GB" sz="1616" dirty="0">
                <a:latin typeface="Arial"/>
                <a:cs typeface="Arial"/>
              </a:rPr>
              <a:t>	1. Inventory, Service and Topology Discovery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Inter-domain link discovery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Multi-layer IP Link discovery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Inventory discovery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TE paths discovery</a:t>
            </a:r>
          </a:p>
          <a:p>
            <a:pPr marL="322859" lvl="1" indent="0">
              <a:spcBef>
                <a:spcPts val="296"/>
              </a:spcBef>
              <a:buNone/>
              <a:tabLst>
                <a:tab pos="587596" algn="l"/>
                <a:tab pos="588084" algn="l"/>
              </a:tabLst>
            </a:pPr>
            <a:r>
              <a:rPr lang="en-GB" sz="1616" dirty="0">
                <a:latin typeface="Arial"/>
                <a:cs typeface="Arial"/>
              </a:rPr>
              <a:t>	2. Establishment of L2VPN/L3VPN with TE requirements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Optical Path Computation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Multi-layer IP Link Setup and Update</a:t>
            </a:r>
          </a:p>
          <a:p>
            <a:pPr marL="1203032" lvl="3" indent="-220776">
              <a:spcBef>
                <a:spcPts val="296"/>
              </a:spcBef>
              <a:buFontTx/>
              <a:buChar char="•"/>
              <a:tabLst>
                <a:tab pos="587596" algn="l"/>
                <a:tab pos="588084" algn="l"/>
              </a:tabLst>
            </a:pPr>
            <a:r>
              <a:rPr lang="en-GB" sz="1100" dirty="0">
                <a:latin typeface="Arial"/>
                <a:cs typeface="Arial"/>
              </a:rPr>
              <a:t>TE Path Setup and Update</a:t>
            </a:r>
          </a:p>
          <a:p>
            <a:pPr marL="587596" lvl="1" indent="-220776">
              <a:spcBef>
                <a:spcPts val="296"/>
              </a:spcBef>
              <a:buChar char="•"/>
              <a:tabLst>
                <a:tab pos="587596" algn="l"/>
                <a:tab pos="588084" algn="l"/>
              </a:tabLst>
            </a:pPr>
            <a:endParaRPr sz="1050" dirty="0">
              <a:latin typeface="Arial"/>
              <a:cs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AF0A8-935F-4FBF-9662-014CA7368FF9}"/>
              </a:ext>
            </a:extLst>
          </p:cNvPr>
          <p:cNvGrpSpPr/>
          <p:nvPr/>
        </p:nvGrpSpPr>
        <p:grpSpPr>
          <a:xfrm>
            <a:off x="1243989" y="3225906"/>
            <a:ext cx="6848034" cy="3048000"/>
            <a:chOff x="1243989" y="3225906"/>
            <a:chExt cx="6848034" cy="304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F71DFF-B893-4932-9A6E-814E72193D8B}"/>
                </a:ext>
              </a:extLst>
            </p:cNvPr>
            <p:cNvCxnSpPr>
              <a:cxnSpLocks/>
            </p:cNvCxnSpPr>
            <p:nvPr/>
          </p:nvCxnSpPr>
          <p:spPr>
            <a:xfrm>
              <a:off x="6714891" y="4372120"/>
              <a:ext cx="0" cy="6513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03F79C-646F-4C18-ADB1-7511833B22B1}"/>
                </a:ext>
              </a:extLst>
            </p:cNvPr>
            <p:cNvCxnSpPr>
              <a:cxnSpLocks/>
            </p:cNvCxnSpPr>
            <p:nvPr/>
          </p:nvCxnSpPr>
          <p:spPr>
            <a:xfrm>
              <a:off x="2584815" y="4372120"/>
              <a:ext cx="0" cy="6513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781E1562-2BF6-41FF-9A5A-59E02F9B796A}"/>
                </a:ext>
              </a:extLst>
            </p:cNvPr>
            <p:cNvSpPr/>
            <p:nvPr/>
          </p:nvSpPr>
          <p:spPr>
            <a:xfrm>
              <a:off x="3211917" y="3242422"/>
              <a:ext cx="3002350" cy="3211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85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D3E54F-0639-44CA-8AA1-14E62713AE20}"/>
                </a:ext>
              </a:extLst>
            </p:cNvPr>
            <p:cNvGrpSpPr/>
            <p:nvPr/>
          </p:nvGrpSpPr>
          <p:grpSpPr>
            <a:xfrm>
              <a:off x="1743012" y="4910590"/>
              <a:ext cx="2184706" cy="491572"/>
              <a:chOff x="1148956" y="4121900"/>
              <a:chExt cx="3499878" cy="639329"/>
            </a:xfrm>
          </p:grpSpPr>
          <p:sp>
            <p:nvSpPr>
              <p:cNvPr id="66" name="object 26">
                <a:extLst>
                  <a:ext uri="{FF2B5EF4-FFF2-40B4-BE49-F238E27FC236}">
                    <a16:creationId xmlns:a16="http://schemas.microsoft.com/office/drawing/2014/main" id="{D1E8DA0A-C239-42FF-A5C6-13309F132646}"/>
                  </a:ext>
                </a:extLst>
              </p:cNvPr>
              <p:cNvSpPr/>
              <p:nvPr/>
            </p:nvSpPr>
            <p:spPr>
              <a:xfrm>
                <a:off x="1148956" y="4121900"/>
                <a:ext cx="3499878" cy="63932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85"/>
              </a:p>
            </p:txBody>
          </p:sp>
          <p:sp>
            <p:nvSpPr>
              <p:cNvPr id="67" name="object 27">
                <a:extLst>
                  <a:ext uri="{FF2B5EF4-FFF2-40B4-BE49-F238E27FC236}">
                    <a16:creationId xmlns:a16="http://schemas.microsoft.com/office/drawing/2014/main" id="{3408DFBE-EDA6-4715-B3AC-337E1D8F45DF}"/>
                  </a:ext>
                </a:extLst>
              </p:cNvPr>
              <p:cNvSpPr/>
              <p:nvPr/>
            </p:nvSpPr>
            <p:spPr>
              <a:xfrm>
                <a:off x="1167739" y="4140476"/>
                <a:ext cx="3461833" cy="60204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85" dirty="0"/>
              </a:p>
            </p:txBody>
          </p:sp>
          <p:sp>
            <p:nvSpPr>
              <p:cNvPr id="68" name="object 28">
                <a:extLst>
                  <a:ext uri="{FF2B5EF4-FFF2-40B4-BE49-F238E27FC236}">
                    <a16:creationId xmlns:a16="http://schemas.microsoft.com/office/drawing/2014/main" id="{53CA8EAF-1A02-4E87-88E1-56ACB6DBD622}"/>
                  </a:ext>
                </a:extLst>
              </p:cNvPr>
              <p:cNvSpPr/>
              <p:nvPr/>
            </p:nvSpPr>
            <p:spPr>
              <a:xfrm>
                <a:off x="1167739" y="4140476"/>
                <a:ext cx="3462020" cy="602615"/>
              </a:xfrm>
              <a:custGeom>
                <a:avLst/>
                <a:gdLst/>
                <a:ahLst/>
                <a:cxnLst/>
                <a:rect l="l" t="t" r="r" b="b"/>
                <a:pathLst>
                  <a:path w="3462020" h="602614">
                    <a:moveTo>
                      <a:pt x="1075969" y="568937"/>
                    </a:moveTo>
                    <a:lnTo>
                      <a:pt x="1039327" y="569450"/>
                    </a:lnTo>
                    <a:lnTo>
                      <a:pt x="995720" y="570817"/>
                    </a:lnTo>
                    <a:lnTo>
                      <a:pt x="946558" y="572778"/>
                    </a:lnTo>
                    <a:lnTo>
                      <a:pt x="893251" y="575074"/>
                    </a:lnTo>
                    <a:lnTo>
                      <a:pt x="837209" y="577446"/>
                    </a:lnTo>
                    <a:lnTo>
                      <a:pt x="779840" y="579636"/>
                    </a:lnTo>
                    <a:lnTo>
                      <a:pt x="722556" y="581383"/>
                    </a:lnTo>
                    <a:lnTo>
                      <a:pt x="666765" y="582430"/>
                    </a:lnTo>
                    <a:lnTo>
                      <a:pt x="613877" y="582516"/>
                    </a:lnTo>
                    <a:lnTo>
                      <a:pt x="565302" y="581383"/>
                    </a:lnTo>
                    <a:lnTo>
                      <a:pt x="507642" y="578612"/>
                    </a:lnTo>
                    <a:lnTo>
                      <a:pt x="450188" y="574954"/>
                    </a:lnTo>
                    <a:lnTo>
                      <a:pt x="393776" y="570391"/>
                    </a:lnTo>
                    <a:lnTo>
                      <a:pt x="339242" y="564905"/>
                    </a:lnTo>
                    <a:lnTo>
                      <a:pt x="287422" y="558478"/>
                    </a:lnTo>
                    <a:lnTo>
                      <a:pt x="239154" y="551094"/>
                    </a:lnTo>
                    <a:lnTo>
                      <a:pt x="195273" y="542732"/>
                    </a:lnTo>
                    <a:lnTo>
                      <a:pt x="156616" y="533377"/>
                    </a:lnTo>
                    <a:lnTo>
                      <a:pt x="92407" y="510061"/>
                    </a:lnTo>
                    <a:lnTo>
                      <a:pt x="43837" y="481910"/>
                    </a:lnTo>
                    <a:lnTo>
                      <a:pt x="12501" y="452474"/>
                    </a:lnTo>
                    <a:lnTo>
                      <a:pt x="0" y="425300"/>
                    </a:lnTo>
                    <a:lnTo>
                      <a:pt x="11121" y="399968"/>
                    </a:lnTo>
                    <a:lnTo>
                      <a:pt x="42997" y="375230"/>
                    </a:lnTo>
                    <a:lnTo>
                      <a:pt x="85733" y="353113"/>
                    </a:lnTo>
                    <a:lnTo>
                      <a:pt x="129438" y="335638"/>
                    </a:lnTo>
                    <a:lnTo>
                      <a:pt x="177047" y="324006"/>
                    </a:lnTo>
                    <a:lnTo>
                      <a:pt x="231990" y="316779"/>
                    </a:lnTo>
                    <a:lnTo>
                      <a:pt x="285029" y="312028"/>
                    </a:lnTo>
                    <a:lnTo>
                      <a:pt x="326923" y="307825"/>
                    </a:lnTo>
                    <a:lnTo>
                      <a:pt x="354883" y="304156"/>
                    </a:lnTo>
                    <a:lnTo>
                      <a:pt x="374580" y="301809"/>
                    </a:lnTo>
                    <a:lnTo>
                      <a:pt x="389181" y="299771"/>
                    </a:lnTo>
                    <a:lnTo>
                      <a:pt x="422173" y="278488"/>
                    </a:lnTo>
                    <a:lnTo>
                      <a:pt x="418409" y="270807"/>
                    </a:lnTo>
                    <a:lnTo>
                      <a:pt x="409870" y="262089"/>
                    </a:lnTo>
                    <a:lnTo>
                      <a:pt x="400688" y="252681"/>
                    </a:lnTo>
                    <a:lnTo>
                      <a:pt x="394995" y="242928"/>
                    </a:lnTo>
                    <a:lnTo>
                      <a:pt x="390673" y="232792"/>
                    </a:lnTo>
                    <a:lnTo>
                      <a:pt x="386041" y="222322"/>
                    </a:lnTo>
                    <a:lnTo>
                      <a:pt x="415698" y="190314"/>
                    </a:lnTo>
                    <a:lnTo>
                      <a:pt x="482631" y="168605"/>
                    </a:lnTo>
                    <a:lnTo>
                      <a:pt x="524408" y="159489"/>
                    </a:lnTo>
                    <a:lnTo>
                      <a:pt x="573424" y="151762"/>
                    </a:lnTo>
                    <a:lnTo>
                      <a:pt x="630405" y="145011"/>
                    </a:lnTo>
                    <a:lnTo>
                      <a:pt x="690554" y="139308"/>
                    </a:lnTo>
                    <a:lnTo>
                      <a:pt x="749071" y="134724"/>
                    </a:lnTo>
                    <a:lnTo>
                      <a:pt x="808144" y="131531"/>
                    </a:lnTo>
                    <a:lnTo>
                      <a:pt x="869134" y="129660"/>
                    </a:lnTo>
                    <a:lnTo>
                      <a:pt x="926289" y="128384"/>
                    </a:lnTo>
                    <a:lnTo>
                      <a:pt x="973861" y="126977"/>
                    </a:lnTo>
                    <a:lnTo>
                      <a:pt x="1035599" y="124580"/>
                    </a:lnTo>
                    <a:lnTo>
                      <a:pt x="1076147" y="113194"/>
                    </a:lnTo>
                    <a:lnTo>
                      <a:pt x="1076032" y="105228"/>
                    </a:lnTo>
                    <a:lnTo>
                      <a:pt x="1075917" y="96549"/>
                    </a:lnTo>
                    <a:lnTo>
                      <a:pt x="1121562" y="72018"/>
                    </a:lnTo>
                    <a:lnTo>
                      <a:pt x="1178204" y="57381"/>
                    </a:lnTo>
                    <a:lnTo>
                      <a:pt x="1247927" y="47983"/>
                    </a:lnTo>
                    <a:lnTo>
                      <a:pt x="1287289" y="44630"/>
                    </a:lnTo>
                    <a:lnTo>
                      <a:pt x="1327937" y="42014"/>
                    </a:lnTo>
                    <a:lnTo>
                      <a:pt x="1373441" y="40179"/>
                    </a:lnTo>
                    <a:lnTo>
                      <a:pt x="1423743" y="39236"/>
                    </a:lnTo>
                    <a:lnTo>
                      <a:pt x="1472116" y="38889"/>
                    </a:lnTo>
                    <a:lnTo>
                      <a:pt x="1511833" y="38839"/>
                    </a:lnTo>
                    <a:lnTo>
                      <a:pt x="1539846" y="39442"/>
                    </a:lnTo>
                    <a:lnTo>
                      <a:pt x="1559537" y="40712"/>
                    </a:lnTo>
                    <a:lnTo>
                      <a:pt x="1574109" y="41840"/>
                    </a:lnTo>
                    <a:lnTo>
                      <a:pt x="1586763" y="42014"/>
                    </a:lnTo>
                    <a:lnTo>
                      <a:pt x="1594744" y="40887"/>
                    </a:lnTo>
                    <a:lnTo>
                      <a:pt x="1596986" y="38807"/>
                    </a:lnTo>
                    <a:lnTo>
                      <a:pt x="1599229" y="36013"/>
                    </a:lnTo>
                    <a:lnTo>
                      <a:pt x="1607210" y="32743"/>
                    </a:lnTo>
                    <a:lnTo>
                      <a:pt x="1667039" y="17402"/>
                    </a:lnTo>
                    <a:lnTo>
                      <a:pt x="1727288" y="8899"/>
                    </a:lnTo>
                    <a:lnTo>
                      <a:pt x="1800599" y="3390"/>
                    </a:lnTo>
                    <a:lnTo>
                      <a:pt x="1845589" y="1755"/>
                    </a:lnTo>
                    <a:lnTo>
                      <a:pt x="1888656" y="877"/>
                    </a:lnTo>
                    <a:lnTo>
                      <a:pt x="1937783" y="219"/>
                    </a:lnTo>
                    <a:lnTo>
                      <a:pt x="1989214" y="0"/>
                    </a:lnTo>
                    <a:lnTo>
                      <a:pt x="2039194" y="438"/>
                    </a:lnTo>
                    <a:lnTo>
                      <a:pt x="2083968" y="1755"/>
                    </a:lnTo>
                    <a:lnTo>
                      <a:pt x="2131615" y="4771"/>
                    </a:lnTo>
                    <a:lnTo>
                      <a:pt x="2174154" y="8835"/>
                    </a:lnTo>
                    <a:lnTo>
                      <a:pt x="2214145" y="13614"/>
                    </a:lnTo>
                    <a:lnTo>
                      <a:pt x="2254148" y="18773"/>
                    </a:lnTo>
                    <a:lnTo>
                      <a:pt x="2297403" y="24310"/>
                    </a:lnTo>
                    <a:lnTo>
                      <a:pt x="2342254" y="30489"/>
                    </a:lnTo>
                    <a:lnTo>
                      <a:pt x="2383914" y="37383"/>
                    </a:lnTo>
                    <a:lnTo>
                      <a:pt x="2442128" y="54238"/>
                    </a:lnTo>
                    <a:lnTo>
                      <a:pt x="2474568" y="74923"/>
                    </a:lnTo>
                    <a:lnTo>
                      <a:pt x="2490723" y="90610"/>
                    </a:lnTo>
                    <a:lnTo>
                      <a:pt x="2490003" y="96323"/>
                    </a:lnTo>
                    <a:lnTo>
                      <a:pt x="2490545" y="100726"/>
                    </a:lnTo>
                    <a:lnTo>
                      <a:pt x="2499385" y="103736"/>
                    </a:lnTo>
                    <a:lnTo>
                      <a:pt x="2518804" y="104623"/>
                    </a:lnTo>
                    <a:lnTo>
                      <a:pt x="2544914" y="103593"/>
                    </a:lnTo>
                    <a:lnTo>
                      <a:pt x="2575502" y="102254"/>
                    </a:lnTo>
                    <a:lnTo>
                      <a:pt x="2608351" y="102212"/>
                    </a:lnTo>
                    <a:lnTo>
                      <a:pt x="2682789" y="105816"/>
                    </a:lnTo>
                    <a:lnTo>
                      <a:pt x="2723705" y="109338"/>
                    </a:lnTo>
                    <a:lnTo>
                      <a:pt x="2764942" y="114658"/>
                    </a:lnTo>
                    <a:lnTo>
                      <a:pt x="2807822" y="122316"/>
                    </a:lnTo>
                    <a:lnTo>
                      <a:pt x="2852620" y="131914"/>
                    </a:lnTo>
                    <a:lnTo>
                      <a:pt x="2896155" y="142537"/>
                    </a:lnTo>
                    <a:lnTo>
                      <a:pt x="2935249" y="153266"/>
                    </a:lnTo>
                    <a:lnTo>
                      <a:pt x="3005432" y="175825"/>
                    </a:lnTo>
                    <a:lnTo>
                      <a:pt x="3057804" y="199621"/>
                    </a:lnTo>
                    <a:lnTo>
                      <a:pt x="3084129" y="237322"/>
                    </a:lnTo>
                    <a:lnTo>
                      <a:pt x="3078251" y="249024"/>
                    </a:lnTo>
                    <a:lnTo>
                      <a:pt x="3055439" y="260202"/>
                    </a:lnTo>
                    <a:lnTo>
                      <a:pt x="3018624" y="271011"/>
                    </a:lnTo>
                    <a:lnTo>
                      <a:pt x="2984382" y="280510"/>
                    </a:lnTo>
                    <a:lnTo>
                      <a:pt x="2969285" y="287759"/>
                    </a:lnTo>
                    <a:lnTo>
                      <a:pt x="2980183" y="291414"/>
                    </a:lnTo>
                    <a:lnTo>
                      <a:pt x="3007988" y="292426"/>
                    </a:lnTo>
                    <a:lnTo>
                      <a:pt x="3045366" y="293010"/>
                    </a:lnTo>
                    <a:lnTo>
                      <a:pt x="3084982" y="295379"/>
                    </a:lnTo>
                    <a:lnTo>
                      <a:pt x="3128664" y="300011"/>
                    </a:lnTo>
                    <a:lnTo>
                      <a:pt x="3179073" y="305571"/>
                    </a:lnTo>
                    <a:lnTo>
                      <a:pt x="3230125" y="311845"/>
                    </a:lnTo>
                    <a:lnTo>
                      <a:pt x="3275736" y="318620"/>
                    </a:lnTo>
                    <a:lnTo>
                      <a:pt x="3316761" y="326099"/>
                    </a:lnTo>
                    <a:lnTo>
                      <a:pt x="3356190" y="334448"/>
                    </a:lnTo>
                    <a:lnTo>
                      <a:pt x="3418738" y="352656"/>
                    </a:lnTo>
                    <a:lnTo>
                      <a:pt x="3454473" y="371151"/>
                    </a:lnTo>
                    <a:lnTo>
                      <a:pt x="3461833" y="381713"/>
                    </a:lnTo>
                    <a:lnTo>
                      <a:pt x="3459632" y="394312"/>
                    </a:lnTo>
                    <a:lnTo>
                      <a:pt x="3418706" y="429205"/>
                    </a:lnTo>
                    <a:lnTo>
                      <a:pt x="3357397" y="462384"/>
                    </a:lnTo>
                    <a:lnTo>
                      <a:pt x="3299548" y="481815"/>
                    </a:lnTo>
                    <a:lnTo>
                      <a:pt x="3241700" y="493245"/>
                    </a:lnTo>
                    <a:lnTo>
                      <a:pt x="3183788" y="495960"/>
                    </a:lnTo>
                    <a:lnTo>
                      <a:pt x="3154510" y="495620"/>
                    </a:lnTo>
                    <a:lnTo>
                      <a:pt x="3125876" y="496293"/>
                    </a:lnTo>
                    <a:lnTo>
                      <a:pt x="3072250" y="500119"/>
                    </a:lnTo>
                    <a:lnTo>
                      <a:pt x="3023768" y="505564"/>
                    </a:lnTo>
                    <a:lnTo>
                      <a:pt x="2986255" y="514216"/>
                    </a:lnTo>
                    <a:lnTo>
                      <a:pt x="2969136" y="519619"/>
                    </a:lnTo>
                    <a:lnTo>
                      <a:pt x="2948838" y="525630"/>
                    </a:lnTo>
                    <a:lnTo>
                      <a:pt x="2925648" y="532627"/>
                    </a:lnTo>
                    <a:lnTo>
                      <a:pt x="2901530" y="540362"/>
                    </a:lnTo>
                    <a:lnTo>
                      <a:pt x="2875507" y="548097"/>
                    </a:lnTo>
                    <a:lnTo>
                      <a:pt x="2816169" y="561266"/>
                    </a:lnTo>
                    <a:lnTo>
                      <a:pt x="2747537" y="571560"/>
                    </a:lnTo>
                    <a:lnTo>
                      <a:pt x="2703601" y="575160"/>
                    </a:lnTo>
                    <a:lnTo>
                      <a:pt x="2659437" y="577001"/>
                    </a:lnTo>
                    <a:lnTo>
                      <a:pt x="2607575" y="578001"/>
                    </a:lnTo>
                    <a:lnTo>
                      <a:pt x="2552597" y="578233"/>
                    </a:lnTo>
                    <a:lnTo>
                      <a:pt x="2499088" y="577769"/>
                    </a:lnTo>
                    <a:lnTo>
                      <a:pt x="2451633" y="576684"/>
                    </a:lnTo>
                    <a:lnTo>
                      <a:pt x="2399557" y="573960"/>
                    </a:lnTo>
                    <a:lnTo>
                      <a:pt x="2351636" y="569842"/>
                    </a:lnTo>
                    <a:lnTo>
                      <a:pt x="2309454" y="565272"/>
                    </a:lnTo>
                    <a:lnTo>
                      <a:pt x="2250634" y="557527"/>
                    </a:lnTo>
                    <a:lnTo>
                      <a:pt x="2225714" y="550153"/>
                    </a:lnTo>
                    <a:lnTo>
                      <a:pt x="2213254" y="547347"/>
                    </a:lnTo>
                    <a:lnTo>
                      <a:pt x="2198097" y="545353"/>
                    </a:lnTo>
                    <a:lnTo>
                      <a:pt x="2183536" y="544061"/>
                    </a:lnTo>
                    <a:lnTo>
                      <a:pt x="2170213" y="543650"/>
                    </a:lnTo>
                    <a:lnTo>
                      <a:pt x="2158771" y="544299"/>
                    </a:lnTo>
                    <a:lnTo>
                      <a:pt x="2153096" y="545754"/>
                    </a:lnTo>
                    <a:lnTo>
                      <a:pt x="2151564" y="547935"/>
                    </a:lnTo>
                    <a:lnTo>
                      <a:pt x="2146841" y="550996"/>
                    </a:lnTo>
                    <a:lnTo>
                      <a:pt x="2105320" y="560444"/>
                    </a:lnTo>
                    <a:lnTo>
                      <a:pt x="2031009" y="573525"/>
                    </a:lnTo>
                    <a:lnTo>
                      <a:pt x="1981733" y="579732"/>
                    </a:lnTo>
                    <a:lnTo>
                      <a:pt x="1942344" y="583863"/>
                    </a:lnTo>
                    <a:lnTo>
                      <a:pt x="1897000" y="588269"/>
                    </a:lnTo>
                    <a:lnTo>
                      <a:pt x="1847684" y="592591"/>
                    </a:lnTo>
                    <a:lnTo>
                      <a:pt x="1796379" y="596468"/>
                    </a:lnTo>
                    <a:lnTo>
                      <a:pt x="1745066" y="599541"/>
                    </a:lnTo>
                    <a:lnTo>
                      <a:pt x="1695729" y="601449"/>
                    </a:lnTo>
                    <a:lnTo>
                      <a:pt x="1637912" y="602046"/>
                    </a:lnTo>
                    <a:lnTo>
                      <a:pt x="1579785" y="601343"/>
                    </a:lnTo>
                    <a:lnTo>
                      <a:pt x="1522651" y="599721"/>
                    </a:lnTo>
                    <a:lnTo>
                      <a:pt x="1467816" y="597556"/>
                    </a:lnTo>
                    <a:lnTo>
                      <a:pt x="1416583" y="595226"/>
                    </a:lnTo>
                    <a:lnTo>
                      <a:pt x="1357329" y="591752"/>
                    </a:lnTo>
                    <a:lnTo>
                      <a:pt x="1302886" y="587527"/>
                    </a:lnTo>
                    <a:lnTo>
                      <a:pt x="1254205" y="583278"/>
                    </a:lnTo>
                    <a:lnTo>
                      <a:pt x="1212240" y="579732"/>
                    </a:lnTo>
                    <a:lnTo>
                      <a:pt x="1184732" y="576438"/>
                    </a:lnTo>
                    <a:lnTo>
                      <a:pt x="1165821" y="572906"/>
                    </a:lnTo>
                    <a:lnTo>
                      <a:pt x="1136052" y="570088"/>
                    </a:lnTo>
                    <a:lnTo>
                      <a:pt x="1075969" y="568937"/>
                    </a:lnTo>
                    <a:close/>
                  </a:path>
                </a:pathLst>
              </a:custGeom>
              <a:ln w="12192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 sz="1385"/>
              </a:p>
            </p:txBody>
          </p:sp>
          <p:sp>
            <p:nvSpPr>
              <p:cNvPr id="69" name="object 29">
                <a:extLst>
                  <a:ext uri="{FF2B5EF4-FFF2-40B4-BE49-F238E27FC236}">
                    <a16:creationId xmlns:a16="http://schemas.microsoft.com/office/drawing/2014/main" id="{E6D2EC3A-14FC-4992-871E-8A69780236FB}"/>
                  </a:ext>
                </a:extLst>
              </p:cNvPr>
              <p:cNvSpPr txBox="1"/>
              <p:nvPr/>
            </p:nvSpPr>
            <p:spPr>
              <a:xfrm>
                <a:off x="2515251" y="4270375"/>
                <a:ext cx="761912" cy="319934"/>
              </a:xfrm>
              <a:prstGeom prst="rect">
                <a:avLst/>
              </a:prstGeom>
            </p:spPr>
            <p:txBody>
              <a:bodyPr vert="horz" wrap="square" lIns="0" tIns="9281" rIns="0" bIns="0" rtlCol="0">
                <a:spAutoFit/>
              </a:bodyPr>
              <a:lstStyle/>
              <a:p>
                <a:pPr marL="21980" algn="ctr">
                  <a:spcBef>
                    <a:spcPts val="73"/>
                  </a:spcBef>
                </a:pPr>
                <a:r>
                  <a:rPr lang="en-GB" sz="769" spc="-4" dirty="0">
                    <a:latin typeface="Calibri"/>
                    <a:cs typeface="Calibri"/>
                  </a:rPr>
                  <a:t>Packet Domain 1</a:t>
                </a:r>
                <a:endParaRPr sz="769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759D7C-DDCB-4513-AC84-378264A25F3E}"/>
                </a:ext>
              </a:extLst>
            </p:cNvPr>
            <p:cNvSpPr/>
            <p:nvPr/>
          </p:nvSpPr>
          <p:spPr>
            <a:xfrm>
              <a:off x="2093295" y="4013919"/>
              <a:ext cx="1000319" cy="3468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/>
                <a:t>Packet-PNC 1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6E2F9A-96BD-4A4E-B506-BC7CD167C40F}"/>
                </a:ext>
              </a:extLst>
            </p:cNvPr>
            <p:cNvSpPr/>
            <p:nvPr/>
          </p:nvSpPr>
          <p:spPr>
            <a:xfrm>
              <a:off x="3425416" y="4025271"/>
              <a:ext cx="909381" cy="346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/>
                <a:t>Optical-PNC 1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7B50A5-8269-410C-8137-D057A2404D8E}"/>
                </a:ext>
              </a:extLst>
            </p:cNvPr>
            <p:cNvSpPr/>
            <p:nvPr/>
          </p:nvSpPr>
          <p:spPr>
            <a:xfrm>
              <a:off x="5001025" y="4035500"/>
              <a:ext cx="909381" cy="346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/>
                <a:t>Optical-PNC 2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AFBCB5-E131-49DA-88AA-CC5E32478BD4}"/>
                </a:ext>
              </a:extLst>
            </p:cNvPr>
            <p:cNvSpPr/>
            <p:nvPr/>
          </p:nvSpPr>
          <p:spPr>
            <a:xfrm>
              <a:off x="6183333" y="4015260"/>
              <a:ext cx="909381" cy="3468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/>
                <a:t>Packet-PNC 2 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257485-D3DE-48CF-B941-6FCC34556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3091" y="3501443"/>
              <a:ext cx="1" cy="1757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6E281D9F-769C-4CB9-9735-D492407627B0}"/>
                </a:ext>
              </a:extLst>
            </p:cNvPr>
            <p:cNvSpPr/>
            <p:nvPr/>
          </p:nvSpPr>
          <p:spPr>
            <a:xfrm>
              <a:off x="3224357" y="3225906"/>
              <a:ext cx="2940571" cy="286053"/>
            </a:xfrm>
            <a:custGeom>
              <a:avLst/>
              <a:gdLst/>
              <a:ahLst/>
              <a:cxnLst/>
              <a:rect l="l" t="t" r="r" b="b"/>
              <a:pathLst>
                <a:path w="3967479" h="609600">
                  <a:moveTo>
                    <a:pt x="0" y="609600"/>
                  </a:moveTo>
                  <a:lnTo>
                    <a:pt x="3966972" y="609600"/>
                  </a:lnTo>
                  <a:lnTo>
                    <a:pt x="3966972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CCE8EA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GB" sz="1385" b="1" dirty="0"/>
                <a:t>MDSC</a:t>
              </a:r>
              <a:endParaRPr sz="1385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6B59D02-168C-4566-9EF0-5310BBC12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885" y="3671515"/>
              <a:ext cx="2117206" cy="113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865431-6821-4F3A-B18C-A1FEA3201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3091" y="3659702"/>
              <a:ext cx="2117206" cy="113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17430E-5C79-4828-954C-2F13689DA6A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85" y="3671061"/>
              <a:ext cx="0" cy="3353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3A2E1-8EFF-4FC0-8BD1-415438C400C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2" y="3648940"/>
              <a:ext cx="0" cy="35750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3205A6-6E1C-4E4A-A243-CE10B2EDFA8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880105" y="3671063"/>
              <a:ext cx="0" cy="3542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29BB3F-35A0-4AC1-8BAB-D5EA2F1BF28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453464" y="3666323"/>
              <a:ext cx="2250" cy="3691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210887-9592-4BB0-B11F-C251489788B7}"/>
                </a:ext>
              </a:extLst>
            </p:cNvPr>
            <p:cNvGrpSpPr/>
            <p:nvPr/>
          </p:nvGrpSpPr>
          <p:grpSpPr>
            <a:xfrm>
              <a:off x="5307057" y="4909280"/>
              <a:ext cx="2184706" cy="491572"/>
              <a:chOff x="1148956" y="4121900"/>
              <a:chExt cx="3499878" cy="639329"/>
            </a:xfrm>
          </p:grpSpPr>
          <p:sp>
            <p:nvSpPr>
              <p:cNvPr id="62" name="object 26">
                <a:extLst>
                  <a:ext uri="{FF2B5EF4-FFF2-40B4-BE49-F238E27FC236}">
                    <a16:creationId xmlns:a16="http://schemas.microsoft.com/office/drawing/2014/main" id="{78550D98-74C3-4766-9B14-5C32F41735B8}"/>
                  </a:ext>
                </a:extLst>
              </p:cNvPr>
              <p:cNvSpPr/>
              <p:nvPr/>
            </p:nvSpPr>
            <p:spPr>
              <a:xfrm>
                <a:off x="1148956" y="4121900"/>
                <a:ext cx="3499878" cy="639329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85"/>
              </a:p>
            </p:txBody>
          </p:sp>
          <p:sp>
            <p:nvSpPr>
              <p:cNvPr id="63" name="object 27">
                <a:extLst>
                  <a:ext uri="{FF2B5EF4-FFF2-40B4-BE49-F238E27FC236}">
                    <a16:creationId xmlns:a16="http://schemas.microsoft.com/office/drawing/2014/main" id="{FE1F341C-7D95-4245-8A53-A4FCC7255593}"/>
                  </a:ext>
                </a:extLst>
              </p:cNvPr>
              <p:cNvSpPr/>
              <p:nvPr/>
            </p:nvSpPr>
            <p:spPr>
              <a:xfrm>
                <a:off x="1167739" y="4140476"/>
                <a:ext cx="3461833" cy="60204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85" dirty="0"/>
              </a:p>
            </p:txBody>
          </p:sp>
          <p:sp>
            <p:nvSpPr>
              <p:cNvPr id="64" name="object 28">
                <a:extLst>
                  <a:ext uri="{FF2B5EF4-FFF2-40B4-BE49-F238E27FC236}">
                    <a16:creationId xmlns:a16="http://schemas.microsoft.com/office/drawing/2014/main" id="{235A7D6D-E7EC-4554-ACE1-BEBCD310F3A0}"/>
                  </a:ext>
                </a:extLst>
              </p:cNvPr>
              <p:cNvSpPr/>
              <p:nvPr/>
            </p:nvSpPr>
            <p:spPr>
              <a:xfrm>
                <a:off x="1167739" y="4140476"/>
                <a:ext cx="3462020" cy="602615"/>
              </a:xfrm>
              <a:custGeom>
                <a:avLst/>
                <a:gdLst/>
                <a:ahLst/>
                <a:cxnLst/>
                <a:rect l="l" t="t" r="r" b="b"/>
                <a:pathLst>
                  <a:path w="3462020" h="602614">
                    <a:moveTo>
                      <a:pt x="1075969" y="568937"/>
                    </a:moveTo>
                    <a:lnTo>
                      <a:pt x="1039327" y="569450"/>
                    </a:lnTo>
                    <a:lnTo>
                      <a:pt x="995720" y="570817"/>
                    </a:lnTo>
                    <a:lnTo>
                      <a:pt x="946558" y="572778"/>
                    </a:lnTo>
                    <a:lnTo>
                      <a:pt x="893251" y="575074"/>
                    </a:lnTo>
                    <a:lnTo>
                      <a:pt x="837209" y="577446"/>
                    </a:lnTo>
                    <a:lnTo>
                      <a:pt x="779840" y="579636"/>
                    </a:lnTo>
                    <a:lnTo>
                      <a:pt x="722556" y="581383"/>
                    </a:lnTo>
                    <a:lnTo>
                      <a:pt x="666765" y="582430"/>
                    </a:lnTo>
                    <a:lnTo>
                      <a:pt x="613877" y="582516"/>
                    </a:lnTo>
                    <a:lnTo>
                      <a:pt x="565302" y="581383"/>
                    </a:lnTo>
                    <a:lnTo>
                      <a:pt x="507642" y="578612"/>
                    </a:lnTo>
                    <a:lnTo>
                      <a:pt x="450188" y="574954"/>
                    </a:lnTo>
                    <a:lnTo>
                      <a:pt x="393776" y="570391"/>
                    </a:lnTo>
                    <a:lnTo>
                      <a:pt x="339242" y="564905"/>
                    </a:lnTo>
                    <a:lnTo>
                      <a:pt x="287422" y="558478"/>
                    </a:lnTo>
                    <a:lnTo>
                      <a:pt x="239154" y="551094"/>
                    </a:lnTo>
                    <a:lnTo>
                      <a:pt x="195273" y="542732"/>
                    </a:lnTo>
                    <a:lnTo>
                      <a:pt x="156616" y="533377"/>
                    </a:lnTo>
                    <a:lnTo>
                      <a:pt x="92407" y="510061"/>
                    </a:lnTo>
                    <a:lnTo>
                      <a:pt x="43837" y="481910"/>
                    </a:lnTo>
                    <a:lnTo>
                      <a:pt x="12501" y="452474"/>
                    </a:lnTo>
                    <a:lnTo>
                      <a:pt x="0" y="425300"/>
                    </a:lnTo>
                    <a:lnTo>
                      <a:pt x="11121" y="399968"/>
                    </a:lnTo>
                    <a:lnTo>
                      <a:pt x="42997" y="375230"/>
                    </a:lnTo>
                    <a:lnTo>
                      <a:pt x="85733" y="353113"/>
                    </a:lnTo>
                    <a:lnTo>
                      <a:pt x="129438" y="335638"/>
                    </a:lnTo>
                    <a:lnTo>
                      <a:pt x="177047" y="324006"/>
                    </a:lnTo>
                    <a:lnTo>
                      <a:pt x="231990" y="316779"/>
                    </a:lnTo>
                    <a:lnTo>
                      <a:pt x="285029" y="312028"/>
                    </a:lnTo>
                    <a:lnTo>
                      <a:pt x="326923" y="307825"/>
                    </a:lnTo>
                    <a:lnTo>
                      <a:pt x="354883" y="304156"/>
                    </a:lnTo>
                    <a:lnTo>
                      <a:pt x="374580" y="301809"/>
                    </a:lnTo>
                    <a:lnTo>
                      <a:pt x="389181" y="299771"/>
                    </a:lnTo>
                    <a:lnTo>
                      <a:pt x="422173" y="278488"/>
                    </a:lnTo>
                    <a:lnTo>
                      <a:pt x="418409" y="270807"/>
                    </a:lnTo>
                    <a:lnTo>
                      <a:pt x="409870" y="262089"/>
                    </a:lnTo>
                    <a:lnTo>
                      <a:pt x="400688" y="252681"/>
                    </a:lnTo>
                    <a:lnTo>
                      <a:pt x="394995" y="242928"/>
                    </a:lnTo>
                    <a:lnTo>
                      <a:pt x="390673" y="232792"/>
                    </a:lnTo>
                    <a:lnTo>
                      <a:pt x="386041" y="222322"/>
                    </a:lnTo>
                    <a:lnTo>
                      <a:pt x="415698" y="190314"/>
                    </a:lnTo>
                    <a:lnTo>
                      <a:pt x="482631" y="168605"/>
                    </a:lnTo>
                    <a:lnTo>
                      <a:pt x="524408" y="159489"/>
                    </a:lnTo>
                    <a:lnTo>
                      <a:pt x="573424" y="151762"/>
                    </a:lnTo>
                    <a:lnTo>
                      <a:pt x="630405" y="145011"/>
                    </a:lnTo>
                    <a:lnTo>
                      <a:pt x="690554" y="139308"/>
                    </a:lnTo>
                    <a:lnTo>
                      <a:pt x="749071" y="134724"/>
                    </a:lnTo>
                    <a:lnTo>
                      <a:pt x="808144" y="131531"/>
                    </a:lnTo>
                    <a:lnTo>
                      <a:pt x="869134" y="129660"/>
                    </a:lnTo>
                    <a:lnTo>
                      <a:pt x="926289" y="128384"/>
                    </a:lnTo>
                    <a:lnTo>
                      <a:pt x="973861" y="126977"/>
                    </a:lnTo>
                    <a:lnTo>
                      <a:pt x="1035599" y="124580"/>
                    </a:lnTo>
                    <a:lnTo>
                      <a:pt x="1076147" y="113194"/>
                    </a:lnTo>
                    <a:lnTo>
                      <a:pt x="1076032" y="105228"/>
                    </a:lnTo>
                    <a:lnTo>
                      <a:pt x="1075917" y="96549"/>
                    </a:lnTo>
                    <a:lnTo>
                      <a:pt x="1121562" y="72018"/>
                    </a:lnTo>
                    <a:lnTo>
                      <a:pt x="1178204" y="57381"/>
                    </a:lnTo>
                    <a:lnTo>
                      <a:pt x="1247927" y="47983"/>
                    </a:lnTo>
                    <a:lnTo>
                      <a:pt x="1287289" y="44630"/>
                    </a:lnTo>
                    <a:lnTo>
                      <a:pt x="1327937" y="42014"/>
                    </a:lnTo>
                    <a:lnTo>
                      <a:pt x="1373441" y="40179"/>
                    </a:lnTo>
                    <a:lnTo>
                      <a:pt x="1423743" y="39236"/>
                    </a:lnTo>
                    <a:lnTo>
                      <a:pt x="1472116" y="38889"/>
                    </a:lnTo>
                    <a:lnTo>
                      <a:pt x="1511833" y="38839"/>
                    </a:lnTo>
                    <a:lnTo>
                      <a:pt x="1539846" y="39442"/>
                    </a:lnTo>
                    <a:lnTo>
                      <a:pt x="1559537" y="40712"/>
                    </a:lnTo>
                    <a:lnTo>
                      <a:pt x="1574109" y="41840"/>
                    </a:lnTo>
                    <a:lnTo>
                      <a:pt x="1586763" y="42014"/>
                    </a:lnTo>
                    <a:lnTo>
                      <a:pt x="1594744" y="40887"/>
                    </a:lnTo>
                    <a:lnTo>
                      <a:pt x="1596986" y="38807"/>
                    </a:lnTo>
                    <a:lnTo>
                      <a:pt x="1599229" y="36013"/>
                    </a:lnTo>
                    <a:lnTo>
                      <a:pt x="1607210" y="32743"/>
                    </a:lnTo>
                    <a:lnTo>
                      <a:pt x="1667039" y="17402"/>
                    </a:lnTo>
                    <a:lnTo>
                      <a:pt x="1727288" y="8899"/>
                    </a:lnTo>
                    <a:lnTo>
                      <a:pt x="1800599" y="3390"/>
                    </a:lnTo>
                    <a:lnTo>
                      <a:pt x="1845589" y="1755"/>
                    </a:lnTo>
                    <a:lnTo>
                      <a:pt x="1888656" y="877"/>
                    </a:lnTo>
                    <a:lnTo>
                      <a:pt x="1937783" y="219"/>
                    </a:lnTo>
                    <a:lnTo>
                      <a:pt x="1989214" y="0"/>
                    </a:lnTo>
                    <a:lnTo>
                      <a:pt x="2039194" y="438"/>
                    </a:lnTo>
                    <a:lnTo>
                      <a:pt x="2083968" y="1755"/>
                    </a:lnTo>
                    <a:lnTo>
                      <a:pt x="2131615" y="4771"/>
                    </a:lnTo>
                    <a:lnTo>
                      <a:pt x="2174154" y="8835"/>
                    </a:lnTo>
                    <a:lnTo>
                      <a:pt x="2214145" y="13614"/>
                    </a:lnTo>
                    <a:lnTo>
                      <a:pt x="2254148" y="18773"/>
                    </a:lnTo>
                    <a:lnTo>
                      <a:pt x="2297403" y="24310"/>
                    </a:lnTo>
                    <a:lnTo>
                      <a:pt x="2342254" y="30489"/>
                    </a:lnTo>
                    <a:lnTo>
                      <a:pt x="2383914" y="37383"/>
                    </a:lnTo>
                    <a:lnTo>
                      <a:pt x="2442128" y="54238"/>
                    </a:lnTo>
                    <a:lnTo>
                      <a:pt x="2474568" y="74923"/>
                    </a:lnTo>
                    <a:lnTo>
                      <a:pt x="2490723" y="90610"/>
                    </a:lnTo>
                    <a:lnTo>
                      <a:pt x="2490003" y="96323"/>
                    </a:lnTo>
                    <a:lnTo>
                      <a:pt x="2490545" y="100726"/>
                    </a:lnTo>
                    <a:lnTo>
                      <a:pt x="2499385" y="103736"/>
                    </a:lnTo>
                    <a:lnTo>
                      <a:pt x="2518804" y="104623"/>
                    </a:lnTo>
                    <a:lnTo>
                      <a:pt x="2544914" y="103593"/>
                    </a:lnTo>
                    <a:lnTo>
                      <a:pt x="2575502" y="102254"/>
                    </a:lnTo>
                    <a:lnTo>
                      <a:pt x="2608351" y="102212"/>
                    </a:lnTo>
                    <a:lnTo>
                      <a:pt x="2682789" y="105816"/>
                    </a:lnTo>
                    <a:lnTo>
                      <a:pt x="2723705" y="109338"/>
                    </a:lnTo>
                    <a:lnTo>
                      <a:pt x="2764942" y="114658"/>
                    </a:lnTo>
                    <a:lnTo>
                      <a:pt x="2807822" y="122316"/>
                    </a:lnTo>
                    <a:lnTo>
                      <a:pt x="2852620" y="131914"/>
                    </a:lnTo>
                    <a:lnTo>
                      <a:pt x="2896155" y="142537"/>
                    </a:lnTo>
                    <a:lnTo>
                      <a:pt x="2935249" y="153266"/>
                    </a:lnTo>
                    <a:lnTo>
                      <a:pt x="3005432" y="175825"/>
                    </a:lnTo>
                    <a:lnTo>
                      <a:pt x="3057804" y="199621"/>
                    </a:lnTo>
                    <a:lnTo>
                      <a:pt x="3084129" y="237322"/>
                    </a:lnTo>
                    <a:lnTo>
                      <a:pt x="3078251" y="249024"/>
                    </a:lnTo>
                    <a:lnTo>
                      <a:pt x="3055439" y="260202"/>
                    </a:lnTo>
                    <a:lnTo>
                      <a:pt x="3018624" y="271011"/>
                    </a:lnTo>
                    <a:lnTo>
                      <a:pt x="2984382" y="280510"/>
                    </a:lnTo>
                    <a:lnTo>
                      <a:pt x="2969285" y="287759"/>
                    </a:lnTo>
                    <a:lnTo>
                      <a:pt x="2980183" y="291414"/>
                    </a:lnTo>
                    <a:lnTo>
                      <a:pt x="3007988" y="292426"/>
                    </a:lnTo>
                    <a:lnTo>
                      <a:pt x="3045366" y="293010"/>
                    </a:lnTo>
                    <a:lnTo>
                      <a:pt x="3084982" y="295379"/>
                    </a:lnTo>
                    <a:lnTo>
                      <a:pt x="3128664" y="300011"/>
                    </a:lnTo>
                    <a:lnTo>
                      <a:pt x="3179073" y="305571"/>
                    </a:lnTo>
                    <a:lnTo>
                      <a:pt x="3230125" y="311845"/>
                    </a:lnTo>
                    <a:lnTo>
                      <a:pt x="3275736" y="318620"/>
                    </a:lnTo>
                    <a:lnTo>
                      <a:pt x="3316761" y="326099"/>
                    </a:lnTo>
                    <a:lnTo>
                      <a:pt x="3356190" y="334448"/>
                    </a:lnTo>
                    <a:lnTo>
                      <a:pt x="3418738" y="352656"/>
                    </a:lnTo>
                    <a:lnTo>
                      <a:pt x="3454473" y="371151"/>
                    </a:lnTo>
                    <a:lnTo>
                      <a:pt x="3461833" y="381713"/>
                    </a:lnTo>
                    <a:lnTo>
                      <a:pt x="3459632" y="394312"/>
                    </a:lnTo>
                    <a:lnTo>
                      <a:pt x="3418706" y="429205"/>
                    </a:lnTo>
                    <a:lnTo>
                      <a:pt x="3357397" y="462384"/>
                    </a:lnTo>
                    <a:lnTo>
                      <a:pt x="3299548" y="481815"/>
                    </a:lnTo>
                    <a:lnTo>
                      <a:pt x="3241700" y="493245"/>
                    </a:lnTo>
                    <a:lnTo>
                      <a:pt x="3183788" y="495960"/>
                    </a:lnTo>
                    <a:lnTo>
                      <a:pt x="3154510" y="495620"/>
                    </a:lnTo>
                    <a:lnTo>
                      <a:pt x="3125876" y="496293"/>
                    </a:lnTo>
                    <a:lnTo>
                      <a:pt x="3072250" y="500119"/>
                    </a:lnTo>
                    <a:lnTo>
                      <a:pt x="3023768" y="505564"/>
                    </a:lnTo>
                    <a:lnTo>
                      <a:pt x="2986255" y="514216"/>
                    </a:lnTo>
                    <a:lnTo>
                      <a:pt x="2969136" y="519619"/>
                    </a:lnTo>
                    <a:lnTo>
                      <a:pt x="2948838" y="525630"/>
                    </a:lnTo>
                    <a:lnTo>
                      <a:pt x="2925648" y="532627"/>
                    </a:lnTo>
                    <a:lnTo>
                      <a:pt x="2901530" y="540362"/>
                    </a:lnTo>
                    <a:lnTo>
                      <a:pt x="2875507" y="548097"/>
                    </a:lnTo>
                    <a:lnTo>
                      <a:pt x="2816169" y="561266"/>
                    </a:lnTo>
                    <a:lnTo>
                      <a:pt x="2747537" y="571560"/>
                    </a:lnTo>
                    <a:lnTo>
                      <a:pt x="2703601" y="575160"/>
                    </a:lnTo>
                    <a:lnTo>
                      <a:pt x="2659437" y="577001"/>
                    </a:lnTo>
                    <a:lnTo>
                      <a:pt x="2607575" y="578001"/>
                    </a:lnTo>
                    <a:lnTo>
                      <a:pt x="2552597" y="578233"/>
                    </a:lnTo>
                    <a:lnTo>
                      <a:pt x="2499088" y="577769"/>
                    </a:lnTo>
                    <a:lnTo>
                      <a:pt x="2451633" y="576684"/>
                    </a:lnTo>
                    <a:lnTo>
                      <a:pt x="2399557" y="573960"/>
                    </a:lnTo>
                    <a:lnTo>
                      <a:pt x="2351636" y="569842"/>
                    </a:lnTo>
                    <a:lnTo>
                      <a:pt x="2309454" y="565272"/>
                    </a:lnTo>
                    <a:lnTo>
                      <a:pt x="2250634" y="557527"/>
                    </a:lnTo>
                    <a:lnTo>
                      <a:pt x="2225714" y="550153"/>
                    </a:lnTo>
                    <a:lnTo>
                      <a:pt x="2213254" y="547347"/>
                    </a:lnTo>
                    <a:lnTo>
                      <a:pt x="2198097" y="545353"/>
                    </a:lnTo>
                    <a:lnTo>
                      <a:pt x="2183536" y="544061"/>
                    </a:lnTo>
                    <a:lnTo>
                      <a:pt x="2170213" y="543650"/>
                    </a:lnTo>
                    <a:lnTo>
                      <a:pt x="2158771" y="544299"/>
                    </a:lnTo>
                    <a:lnTo>
                      <a:pt x="2153096" y="545754"/>
                    </a:lnTo>
                    <a:lnTo>
                      <a:pt x="2151564" y="547935"/>
                    </a:lnTo>
                    <a:lnTo>
                      <a:pt x="2146841" y="550996"/>
                    </a:lnTo>
                    <a:lnTo>
                      <a:pt x="2105320" y="560444"/>
                    </a:lnTo>
                    <a:lnTo>
                      <a:pt x="2031009" y="573525"/>
                    </a:lnTo>
                    <a:lnTo>
                      <a:pt x="1981733" y="579732"/>
                    </a:lnTo>
                    <a:lnTo>
                      <a:pt x="1942344" y="583863"/>
                    </a:lnTo>
                    <a:lnTo>
                      <a:pt x="1897000" y="588269"/>
                    </a:lnTo>
                    <a:lnTo>
                      <a:pt x="1847684" y="592591"/>
                    </a:lnTo>
                    <a:lnTo>
                      <a:pt x="1796379" y="596468"/>
                    </a:lnTo>
                    <a:lnTo>
                      <a:pt x="1745066" y="599541"/>
                    </a:lnTo>
                    <a:lnTo>
                      <a:pt x="1695729" y="601449"/>
                    </a:lnTo>
                    <a:lnTo>
                      <a:pt x="1637912" y="602046"/>
                    </a:lnTo>
                    <a:lnTo>
                      <a:pt x="1579785" y="601343"/>
                    </a:lnTo>
                    <a:lnTo>
                      <a:pt x="1522651" y="599721"/>
                    </a:lnTo>
                    <a:lnTo>
                      <a:pt x="1467816" y="597556"/>
                    </a:lnTo>
                    <a:lnTo>
                      <a:pt x="1416583" y="595226"/>
                    </a:lnTo>
                    <a:lnTo>
                      <a:pt x="1357329" y="591752"/>
                    </a:lnTo>
                    <a:lnTo>
                      <a:pt x="1302886" y="587527"/>
                    </a:lnTo>
                    <a:lnTo>
                      <a:pt x="1254205" y="583278"/>
                    </a:lnTo>
                    <a:lnTo>
                      <a:pt x="1212240" y="579732"/>
                    </a:lnTo>
                    <a:lnTo>
                      <a:pt x="1184732" y="576438"/>
                    </a:lnTo>
                    <a:lnTo>
                      <a:pt x="1165821" y="572906"/>
                    </a:lnTo>
                    <a:lnTo>
                      <a:pt x="1136052" y="570088"/>
                    </a:lnTo>
                    <a:lnTo>
                      <a:pt x="1075969" y="568937"/>
                    </a:lnTo>
                    <a:close/>
                  </a:path>
                </a:pathLst>
              </a:custGeom>
              <a:ln w="12192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 sz="1385"/>
              </a:p>
            </p:txBody>
          </p:sp>
          <p:sp>
            <p:nvSpPr>
              <p:cNvPr id="65" name="object 29">
                <a:extLst>
                  <a:ext uri="{FF2B5EF4-FFF2-40B4-BE49-F238E27FC236}">
                    <a16:creationId xmlns:a16="http://schemas.microsoft.com/office/drawing/2014/main" id="{BA42975C-EFD4-4FD8-8201-2A1CEFEDC9D5}"/>
                  </a:ext>
                </a:extLst>
              </p:cNvPr>
              <p:cNvSpPr txBox="1"/>
              <p:nvPr/>
            </p:nvSpPr>
            <p:spPr>
              <a:xfrm>
                <a:off x="2523259" y="4270375"/>
                <a:ext cx="949393" cy="319934"/>
              </a:xfrm>
              <a:prstGeom prst="rect">
                <a:avLst/>
              </a:prstGeom>
            </p:spPr>
            <p:txBody>
              <a:bodyPr vert="horz" wrap="square" lIns="0" tIns="9281" rIns="0" bIns="0" rtlCol="0">
                <a:spAutoFit/>
              </a:bodyPr>
              <a:lstStyle/>
              <a:p>
                <a:pPr marL="21980" algn="ctr">
                  <a:spcBef>
                    <a:spcPts val="73"/>
                  </a:spcBef>
                </a:pPr>
                <a:r>
                  <a:rPr lang="en-GB" sz="769" spc="-4" dirty="0">
                    <a:latin typeface="Calibri"/>
                    <a:cs typeface="Calibri"/>
                  </a:rPr>
                  <a:t>Packet </a:t>
                </a:r>
                <a:br>
                  <a:rPr lang="en-GB" sz="769" spc="-4" dirty="0">
                    <a:latin typeface="Calibri"/>
                    <a:cs typeface="Calibri"/>
                  </a:rPr>
                </a:br>
                <a:r>
                  <a:rPr lang="en-GB" sz="769" spc="-4" dirty="0">
                    <a:latin typeface="Calibri"/>
                    <a:cs typeface="Calibri"/>
                  </a:rPr>
                  <a:t>Domain 2</a:t>
                </a:r>
                <a:endParaRPr sz="769" dirty="0">
                  <a:latin typeface="Calibri"/>
                  <a:cs typeface="Calibri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D5CC18-E8ED-44B6-8DB5-A971DD6921A2}"/>
                </a:ext>
              </a:extLst>
            </p:cNvPr>
            <p:cNvCxnSpPr>
              <a:cxnSpLocks/>
            </p:cNvCxnSpPr>
            <p:nvPr/>
          </p:nvCxnSpPr>
          <p:spPr>
            <a:xfrm>
              <a:off x="4103140" y="4372120"/>
              <a:ext cx="0" cy="15768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D12DF7C-24B4-47C5-8F78-6C7C48B65EC5}"/>
                </a:ext>
              </a:extLst>
            </p:cNvPr>
            <p:cNvCxnSpPr>
              <a:cxnSpLocks/>
            </p:cNvCxnSpPr>
            <p:nvPr/>
          </p:nvCxnSpPr>
          <p:spPr>
            <a:xfrm>
              <a:off x="5176203" y="4396102"/>
              <a:ext cx="0" cy="14185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F1DDB11-EB1A-443F-AA15-C7E32E1E4FFA}"/>
                </a:ext>
              </a:extLst>
            </p:cNvPr>
            <p:cNvGrpSpPr/>
            <p:nvPr/>
          </p:nvGrpSpPr>
          <p:grpSpPr>
            <a:xfrm>
              <a:off x="1360788" y="5672726"/>
              <a:ext cx="3225043" cy="601180"/>
              <a:chOff x="93949" y="4899152"/>
              <a:chExt cx="4678837" cy="639317"/>
            </a:xfrm>
          </p:grpSpPr>
          <p:sp>
            <p:nvSpPr>
              <p:cNvPr id="58" name="object 18">
                <a:extLst>
                  <a:ext uri="{FF2B5EF4-FFF2-40B4-BE49-F238E27FC236}">
                    <a16:creationId xmlns:a16="http://schemas.microsoft.com/office/drawing/2014/main" id="{FFDD8213-CA4D-44F8-9EC7-42AA031BC9FD}"/>
                  </a:ext>
                </a:extLst>
              </p:cNvPr>
              <p:cNvSpPr/>
              <p:nvPr/>
            </p:nvSpPr>
            <p:spPr>
              <a:xfrm>
                <a:off x="93949" y="4899152"/>
                <a:ext cx="4678837" cy="63931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59" name="object 19">
                <a:extLst>
                  <a:ext uri="{FF2B5EF4-FFF2-40B4-BE49-F238E27FC236}">
                    <a16:creationId xmlns:a16="http://schemas.microsoft.com/office/drawing/2014/main" id="{1AE1C766-EA2F-4CC2-8B0B-38924DC95CFC}"/>
                  </a:ext>
                </a:extLst>
              </p:cNvPr>
              <p:cNvSpPr/>
              <p:nvPr/>
            </p:nvSpPr>
            <p:spPr>
              <a:xfrm>
                <a:off x="112768" y="4917761"/>
                <a:ext cx="4640541" cy="60198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60" name="object 20">
                <a:extLst>
                  <a:ext uri="{FF2B5EF4-FFF2-40B4-BE49-F238E27FC236}">
                    <a16:creationId xmlns:a16="http://schemas.microsoft.com/office/drawing/2014/main" id="{F932A87B-C3D7-4F08-812E-F7FF3E3C68DA}"/>
                  </a:ext>
                </a:extLst>
              </p:cNvPr>
              <p:cNvSpPr/>
              <p:nvPr/>
            </p:nvSpPr>
            <p:spPr>
              <a:xfrm>
                <a:off x="112768" y="4917757"/>
                <a:ext cx="4640580" cy="601980"/>
              </a:xfrm>
              <a:custGeom>
                <a:avLst/>
                <a:gdLst/>
                <a:ahLst/>
                <a:cxnLst/>
                <a:rect l="l" t="t" r="r" b="b"/>
                <a:pathLst>
                  <a:path w="4640580" h="601979">
                    <a:moveTo>
                      <a:pt x="1442346" y="568896"/>
                    </a:moveTo>
                    <a:lnTo>
                      <a:pt x="1362798" y="570055"/>
                    </a:lnTo>
                    <a:lnTo>
                      <a:pt x="1315208" y="571328"/>
                    </a:lnTo>
                    <a:lnTo>
                      <a:pt x="1263554" y="572905"/>
                    </a:lnTo>
                    <a:lnTo>
                      <a:pt x="1208697" y="574668"/>
                    </a:lnTo>
                    <a:lnTo>
                      <a:pt x="1151496" y="576500"/>
                    </a:lnTo>
                    <a:lnTo>
                      <a:pt x="1092812" y="578283"/>
                    </a:lnTo>
                    <a:lnTo>
                      <a:pt x="1033504" y="579899"/>
                    </a:lnTo>
                    <a:lnTo>
                      <a:pt x="974433" y="581229"/>
                    </a:lnTo>
                    <a:lnTo>
                      <a:pt x="916458" y="582157"/>
                    </a:lnTo>
                    <a:lnTo>
                      <a:pt x="860440" y="582563"/>
                    </a:lnTo>
                    <a:lnTo>
                      <a:pt x="807239" y="582331"/>
                    </a:lnTo>
                    <a:lnTo>
                      <a:pt x="757715" y="581342"/>
                    </a:lnTo>
                    <a:lnTo>
                      <a:pt x="701540" y="579414"/>
                    </a:lnTo>
                    <a:lnTo>
                      <a:pt x="645345" y="577019"/>
                    </a:lnTo>
                    <a:lnTo>
                      <a:pt x="589561" y="574151"/>
                    </a:lnTo>
                    <a:lnTo>
                      <a:pt x="534622" y="570802"/>
                    </a:lnTo>
                    <a:lnTo>
                      <a:pt x="480958" y="566966"/>
                    </a:lnTo>
                    <a:lnTo>
                      <a:pt x="429003" y="562637"/>
                    </a:lnTo>
                    <a:lnTo>
                      <a:pt x="379187" y="557806"/>
                    </a:lnTo>
                    <a:lnTo>
                      <a:pt x="331943" y="552467"/>
                    </a:lnTo>
                    <a:lnTo>
                      <a:pt x="287703" y="546614"/>
                    </a:lnTo>
                    <a:lnTo>
                      <a:pt x="246900" y="540239"/>
                    </a:lnTo>
                    <a:lnTo>
                      <a:pt x="139490" y="515183"/>
                    </a:lnTo>
                    <a:lnTo>
                      <a:pt x="82161" y="493482"/>
                    </a:lnTo>
                    <a:lnTo>
                      <a:pt x="39072" y="470050"/>
                    </a:lnTo>
                    <a:lnTo>
                      <a:pt x="0" y="425259"/>
                    </a:lnTo>
                    <a:lnTo>
                      <a:pt x="14905" y="399926"/>
                    </a:lnTo>
                    <a:lnTo>
                      <a:pt x="57624" y="375189"/>
                    </a:lnTo>
                    <a:lnTo>
                      <a:pt x="114895" y="353071"/>
                    </a:lnTo>
                    <a:lnTo>
                      <a:pt x="173451" y="335597"/>
                    </a:lnTo>
                    <a:lnTo>
                      <a:pt x="223335" y="325877"/>
                    </a:lnTo>
                    <a:lnTo>
                      <a:pt x="281105" y="319223"/>
                    </a:lnTo>
                    <a:lnTo>
                      <a:pt x="340408" y="314648"/>
                    </a:lnTo>
                    <a:lnTo>
                      <a:pt x="394889" y="311164"/>
                    </a:lnTo>
                    <a:lnTo>
                      <a:pt x="438195" y="307784"/>
                    </a:lnTo>
                    <a:lnTo>
                      <a:pt x="475708" y="304115"/>
                    </a:lnTo>
                    <a:lnTo>
                      <a:pt x="502097" y="301767"/>
                    </a:lnTo>
                    <a:lnTo>
                      <a:pt x="521640" y="299729"/>
                    </a:lnTo>
                    <a:lnTo>
                      <a:pt x="560863" y="289432"/>
                    </a:lnTo>
                    <a:lnTo>
                      <a:pt x="565995" y="278447"/>
                    </a:lnTo>
                    <a:lnTo>
                      <a:pt x="560933" y="270765"/>
                    </a:lnTo>
                    <a:lnTo>
                      <a:pt x="549454" y="262048"/>
                    </a:lnTo>
                    <a:lnTo>
                      <a:pt x="537117" y="252640"/>
                    </a:lnTo>
                    <a:lnTo>
                      <a:pt x="529483" y="242887"/>
                    </a:lnTo>
                    <a:lnTo>
                      <a:pt x="523709" y="232751"/>
                    </a:lnTo>
                    <a:lnTo>
                      <a:pt x="517505" y="222281"/>
                    </a:lnTo>
                    <a:lnTo>
                      <a:pt x="557230" y="190273"/>
                    </a:lnTo>
                    <a:lnTo>
                      <a:pt x="597385" y="179133"/>
                    </a:lnTo>
                    <a:lnTo>
                      <a:pt x="646953" y="168564"/>
                    </a:lnTo>
                    <a:lnTo>
                      <a:pt x="702939" y="159448"/>
                    </a:lnTo>
                    <a:lnTo>
                      <a:pt x="745225" y="154192"/>
                    </a:lnTo>
                    <a:lnTo>
                      <a:pt x="793215" y="149359"/>
                    </a:lnTo>
                    <a:lnTo>
                      <a:pt x="845010" y="144970"/>
                    </a:lnTo>
                    <a:lnTo>
                      <a:pt x="898706" y="141047"/>
                    </a:lnTo>
                    <a:lnTo>
                      <a:pt x="952402" y="137611"/>
                    </a:lnTo>
                    <a:lnTo>
                      <a:pt x="1004196" y="134683"/>
                    </a:lnTo>
                    <a:lnTo>
                      <a:pt x="1056307" y="132372"/>
                    </a:lnTo>
                    <a:lnTo>
                      <a:pt x="1110699" y="130755"/>
                    </a:lnTo>
                    <a:lnTo>
                      <a:pt x="1165091" y="129619"/>
                    </a:lnTo>
                    <a:lnTo>
                      <a:pt x="1217200" y="128747"/>
                    </a:lnTo>
                    <a:lnTo>
                      <a:pt x="1264743" y="127924"/>
                    </a:lnTo>
                    <a:lnTo>
                      <a:pt x="1305440" y="126936"/>
                    </a:lnTo>
                    <a:lnTo>
                      <a:pt x="1353014" y="125636"/>
                    </a:lnTo>
                    <a:lnTo>
                      <a:pt x="1413918" y="122703"/>
                    </a:lnTo>
                    <a:lnTo>
                      <a:pt x="1442507" y="113153"/>
                    </a:lnTo>
                    <a:lnTo>
                      <a:pt x="1442394" y="105187"/>
                    </a:lnTo>
                    <a:lnTo>
                      <a:pt x="1442257" y="96508"/>
                    </a:lnTo>
                    <a:lnTo>
                      <a:pt x="1451490" y="88328"/>
                    </a:lnTo>
                    <a:lnTo>
                      <a:pt x="1503433" y="71977"/>
                    </a:lnTo>
                    <a:lnTo>
                      <a:pt x="1579379" y="57340"/>
                    </a:lnTo>
                    <a:lnTo>
                      <a:pt x="1623575" y="52153"/>
                    </a:lnTo>
                    <a:lnTo>
                      <a:pt x="1672915" y="47942"/>
                    </a:lnTo>
                    <a:lnTo>
                      <a:pt x="1725683" y="44588"/>
                    </a:lnTo>
                    <a:lnTo>
                      <a:pt x="1780166" y="41973"/>
                    </a:lnTo>
                    <a:lnTo>
                      <a:pt x="1828151" y="40424"/>
                    </a:lnTo>
                    <a:lnTo>
                      <a:pt x="1881402" y="39484"/>
                    </a:lnTo>
                    <a:lnTo>
                      <a:pt x="1935312" y="39001"/>
                    </a:lnTo>
                    <a:lnTo>
                      <a:pt x="1985272" y="38823"/>
                    </a:lnTo>
                    <a:lnTo>
                      <a:pt x="2026673" y="38798"/>
                    </a:lnTo>
                    <a:lnTo>
                      <a:pt x="2064176" y="39401"/>
                    </a:lnTo>
                    <a:lnTo>
                      <a:pt x="2090570" y="40671"/>
                    </a:lnTo>
                    <a:lnTo>
                      <a:pt x="2110130" y="41798"/>
                    </a:lnTo>
                    <a:lnTo>
                      <a:pt x="2127130" y="41973"/>
                    </a:lnTo>
                    <a:lnTo>
                      <a:pt x="2137772" y="40846"/>
                    </a:lnTo>
                    <a:lnTo>
                      <a:pt x="2140735" y="38766"/>
                    </a:lnTo>
                    <a:lnTo>
                      <a:pt x="2143721" y="35972"/>
                    </a:lnTo>
                    <a:lnTo>
                      <a:pt x="2154435" y="32702"/>
                    </a:lnTo>
                    <a:lnTo>
                      <a:pt x="2201806" y="22907"/>
                    </a:lnTo>
                    <a:lnTo>
                      <a:pt x="2273180" y="12636"/>
                    </a:lnTo>
                    <a:lnTo>
                      <a:pt x="2315447" y="8858"/>
                    </a:lnTo>
                    <a:lnTo>
                      <a:pt x="2361572" y="5746"/>
                    </a:lnTo>
                    <a:lnTo>
                      <a:pt x="2413698" y="3349"/>
                    </a:lnTo>
                    <a:lnTo>
                      <a:pt x="2473967" y="1714"/>
                    </a:lnTo>
                    <a:lnTo>
                      <a:pt x="2521413" y="973"/>
                    </a:lnTo>
                    <a:lnTo>
                      <a:pt x="2575069" y="359"/>
                    </a:lnTo>
                    <a:lnTo>
                      <a:pt x="2632019" y="0"/>
                    </a:lnTo>
                    <a:lnTo>
                      <a:pt x="2689350" y="21"/>
                    </a:lnTo>
                    <a:lnTo>
                      <a:pt x="2744148" y="550"/>
                    </a:lnTo>
                    <a:lnTo>
                      <a:pt x="2793499" y="1714"/>
                    </a:lnTo>
                    <a:lnTo>
                      <a:pt x="2845288" y="4033"/>
                    </a:lnTo>
                    <a:lnTo>
                      <a:pt x="2892248" y="7064"/>
                    </a:lnTo>
                    <a:lnTo>
                      <a:pt x="2936136" y="10639"/>
                    </a:lnTo>
                    <a:lnTo>
                      <a:pt x="2978708" y="14585"/>
                    </a:lnTo>
                    <a:lnTo>
                      <a:pt x="3021718" y="18732"/>
                    </a:lnTo>
                    <a:lnTo>
                      <a:pt x="3079702" y="24268"/>
                    </a:lnTo>
                    <a:lnTo>
                      <a:pt x="3139828" y="30448"/>
                    </a:lnTo>
                    <a:lnTo>
                      <a:pt x="3195668" y="37341"/>
                    </a:lnTo>
                    <a:lnTo>
                      <a:pt x="3240793" y="45021"/>
                    </a:lnTo>
                    <a:lnTo>
                      <a:pt x="3298451" y="64611"/>
                    </a:lnTo>
                    <a:lnTo>
                      <a:pt x="3332106" y="83629"/>
                    </a:lnTo>
                    <a:lnTo>
                      <a:pt x="3338821" y="90568"/>
                    </a:lnTo>
                    <a:lnTo>
                      <a:pt x="3337821" y="96281"/>
                    </a:lnTo>
                    <a:lnTo>
                      <a:pt x="3338535" y="100685"/>
                    </a:lnTo>
                    <a:lnTo>
                      <a:pt x="3350394" y="103695"/>
                    </a:lnTo>
                    <a:lnTo>
                      <a:pt x="3376393" y="104582"/>
                    </a:lnTo>
                    <a:lnTo>
                      <a:pt x="3411418" y="103552"/>
                    </a:lnTo>
                    <a:lnTo>
                      <a:pt x="3452443" y="102213"/>
                    </a:lnTo>
                    <a:lnTo>
                      <a:pt x="3496444" y="102171"/>
                    </a:lnTo>
                    <a:lnTo>
                      <a:pt x="3543998" y="103562"/>
                    </a:lnTo>
                    <a:lnTo>
                      <a:pt x="3596266" y="105775"/>
                    </a:lnTo>
                    <a:lnTo>
                      <a:pt x="3651106" y="109297"/>
                    </a:lnTo>
                    <a:lnTo>
                      <a:pt x="3706375" y="114617"/>
                    </a:lnTo>
                    <a:lnTo>
                      <a:pt x="3752019" y="120559"/>
                    </a:lnTo>
                    <a:lnTo>
                      <a:pt x="3799857" y="127860"/>
                    </a:lnTo>
                    <a:lnTo>
                      <a:pt x="3847696" y="136051"/>
                    </a:lnTo>
                    <a:lnTo>
                      <a:pt x="3893339" y="144662"/>
                    </a:lnTo>
                    <a:lnTo>
                      <a:pt x="3934594" y="153225"/>
                    </a:lnTo>
                    <a:lnTo>
                      <a:pt x="3982739" y="164129"/>
                    </a:lnTo>
                    <a:lnTo>
                      <a:pt x="4028765" y="175783"/>
                    </a:lnTo>
                    <a:lnTo>
                      <a:pt x="4068789" y="187747"/>
                    </a:lnTo>
                    <a:lnTo>
                      <a:pt x="4119292" y="211782"/>
                    </a:lnTo>
                    <a:lnTo>
                      <a:pt x="4134294" y="237281"/>
                    </a:lnTo>
                    <a:lnTo>
                      <a:pt x="4126364" y="248983"/>
                    </a:lnTo>
                    <a:lnTo>
                      <a:pt x="4095829" y="260161"/>
                    </a:lnTo>
                    <a:lnTo>
                      <a:pt x="4046481" y="270970"/>
                    </a:lnTo>
                    <a:lnTo>
                      <a:pt x="4000563" y="280469"/>
                    </a:lnTo>
                    <a:lnTo>
                      <a:pt x="3980314" y="287718"/>
                    </a:lnTo>
                    <a:lnTo>
                      <a:pt x="3994937" y="291373"/>
                    </a:lnTo>
                    <a:lnTo>
                      <a:pt x="4032241" y="292385"/>
                    </a:lnTo>
                    <a:lnTo>
                      <a:pt x="4082380" y="292969"/>
                    </a:lnTo>
                    <a:lnTo>
                      <a:pt x="4135508" y="295338"/>
                    </a:lnTo>
                    <a:lnTo>
                      <a:pt x="4181358" y="298962"/>
                    </a:lnTo>
                    <a:lnTo>
                      <a:pt x="4233993" y="303208"/>
                    </a:lnTo>
                    <a:lnTo>
                      <a:pt x="4289255" y="307966"/>
                    </a:lnTo>
                    <a:lnTo>
                      <a:pt x="4342988" y="313126"/>
                    </a:lnTo>
                    <a:lnTo>
                      <a:pt x="4391032" y="318579"/>
                    </a:lnTo>
                    <a:lnTo>
                      <a:pt x="4446017" y="326058"/>
                    </a:lnTo>
                    <a:lnTo>
                      <a:pt x="4498871" y="334406"/>
                    </a:lnTo>
                    <a:lnTo>
                      <a:pt x="4545748" y="343350"/>
                    </a:lnTo>
                    <a:lnTo>
                      <a:pt x="4582802" y="352615"/>
                    </a:lnTo>
                    <a:lnTo>
                      <a:pt x="4630697" y="371109"/>
                    </a:lnTo>
                    <a:lnTo>
                      <a:pt x="4640541" y="381672"/>
                    </a:lnTo>
                    <a:lnTo>
                      <a:pt x="4637539" y="394271"/>
                    </a:lnTo>
                    <a:lnTo>
                      <a:pt x="4582754" y="429164"/>
                    </a:lnTo>
                    <a:lnTo>
                      <a:pt x="4541259" y="447456"/>
                    </a:lnTo>
                    <a:lnTo>
                      <a:pt x="4500633" y="462343"/>
                    </a:lnTo>
                    <a:lnTo>
                      <a:pt x="4462275" y="473201"/>
                    </a:lnTo>
                    <a:lnTo>
                      <a:pt x="4423036" y="481774"/>
                    </a:lnTo>
                    <a:lnTo>
                      <a:pt x="4383797" y="488346"/>
                    </a:lnTo>
                    <a:lnTo>
                      <a:pt x="4345439" y="493204"/>
                    </a:lnTo>
                    <a:lnTo>
                      <a:pt x="4307081" y="495663"/>
                    </a:lnTo>
                    <a:lnTo>
                      <a:pt x="4267842" y="495919"/>
                    </a:lnTo>
                    <a:lnTo>
                      <a:pt x="4228603" y="495579"/>
                    </a:lnTo>
                    <a:lnTo>
                      <a:pt x="4190245" y="496252"/>
                    </a:lnTo>
                    <a:lnTo>
                      <a:pt x="4118363" y="500078"/>
                    </a:lnTo>
                    <a:lnTo>
                      <a:pt x="4053339" y="505523"/>
                    </a:lnTo>
                    <a:lnTo>
                      <a:pt x="4003063" y="514175"/>
                    </a:lnTo>
                    <a:lnTo>
                      <a:pt x="3980098" y="519578"/>
                    </a:lnTo>
                    <a:lnTo>
                      <a:pt x="3952882" y="525589"/>
                    </a:lnTo>
                    <a:lnTo>
                      <a:pt x="3921882" y="532586"/>
                    </a:lnTo>
                    <a:lnTo>
                      <a:pt x="3889573" y="540321"/>
                    </a:lnTo>
                    <a:lnTo>
                      <a:pt x="3854691" y="548056"/>
                    </a:lnTo>
                    <a:lnTo>
                      <a:pt x="3815976" y="555053"/>
                    </a:lnTo>
                    <a:lnTo>
                      <a:pt x="3775064" y="561224"/>
                    </a:lnTo>
                    <a:lnTo>
                      <a:pt x="3732045" y="566800"/>
                    </a:lnTo>
                    <a:lnTo>
                      <a:pt x="3683049" y="571519"/>
                    </a:lnTo>
                    <a:lnTo>
                      <a:pt x="3624206" y="575119"/>
                    </a:lnTo>
                    <a:lnTo>
                      <a:pt x="3583213" y="576523"/>
                    </a:lnTo>
                    <a:lnTo>
                      <a:pt x="3536076" y="577487"/>
                    </a:lnTo>
                    <a:lnTo>
                      <a:pt x="3485030" y="578038"/>
                    </a:lnTo>
                    <a:lnTo>
                      <a:pt x="3432314" y="578203"/>
                    </a:lnTo>
                    <a:lnTo>
                      <a:pt x="3380164" y="578007"/>
                    </a:lnTo>
                    <a:lnTo>
                      <a:pt x="3330818" y="577478"/>
                    </a:lnTo>
                    <a:lnTo>
                      <a:pt x="3286513" y="576643"/>
                    </a:lnTo>
                    <a:lnTo>
                      <a:pt x="3230262" y="574605"/>
                    </a:lnTo>
                    <a:lnTo>
                      <a:pt x="3177303" y="571555"/>
                    </a:lnTo>
                    <a:lnTo>
                      <a:pt x="3128733" y="567974"/>
                    </a:lnTo>
                    <a:lnTo>
                      <a:pt x="3085650" y="564345"/>
                    </a:lnTo>
                    <a:lnTo>
                      <a:pt x="3017005" y="557486"/>
                    </a:lnTo>
                    <a:lnTo>
                      <a:pt x="2983624" y="550112"/>
                    </a:lnTo>
                    <a:lnTo>
                      <a:pt x="2966981" y="547306"/>
                    </a:lnTo>
                    <a:lnTo>
                      <a:pt x="2946552" y="545312"/>
                    </a:lnTo>
                    <a:lnTo>
                      <a:pt x="2926992" y="544020"/>
                    </a:lnTo>
                    <a:lnTo>
                      <a:pt x="2909170" y="543609"/>
                    </a:lnTo>
                    <a:lnTo>
                      <a:pt x="2893956" y="544258"/>
                    </a:lnTo>
                    <a:lnTo>
                      <a:pt x="2886312" y="545713"/>
                    </a:lnTo>
                    <a:lnTo>
                      <a:pt x="2884241" y="547893"/>
                    </a:lnTo>
                    <a:lnTo>
                      <a:pt x="2877883" y="550955"/>
                    </a:lnTo>
                    <a:lnTo>
                      <a:pt x="2822167" y="560403"/>
                    </a:lnTo>
                    <a:lnTo>
                      <a:pt x="2777513" y="566800"/>
                    </a:lnTo>
                    <a:lnTo>
                      <a:pt x="2722595" y="573484"/>
                    </a:lnTo>
                    <a:lnTo>
                      <a:pt x="2656593" y="579691"/>
                    </a:lnTo>
                    <a:lnTo>
                      <a:pt x="2617829" y="582749"/>
                    </a:lnTo>
                    <a:lnTo>
                      <a:pt x="2574200" y="586013"/>
                    </a:lnTo>
                    <a:lnTo>
                      <a:pt x="2526829" y="589331"/>
                    </a:lnTo>
                    <a:lnTo>
                      <a:pt x="2476840" y="592550"/>
                    </a:lnTo>
                    <a:lnTo>
                      <a:pt x="2425358" y="595519"/>
                    </a:lnTo>
                    <a:lnTo>
                      <a:pt x="2373504" y="598086"/>
                    </a:lnTo>
                    <a:lnTo>
                      <a:pt x="2322404" y="600100"/>
                    </a:lnTo>
                    <a:lnTo>
                      <a:pt x="2273180" y="601408"/>
                    </a:lnTo>
                    <a:lnTo>
                      <a:pt x="2217924" y="601983"/>
                    </a:lnTo>
                    <a:lnTo>
                      <a:pt x="2162200" y="601840"/>
                    </a:lnTo>
                    <a:lnTo>
                      <a:pt x="2106642" y="601118"/>
                    </a:lnTo>
                    <a:lnTo>
                      <a:pt x="2051886" y="599954"/>
                    </a:lnTo>
                    <a:lnTo>
                      <a:pt x="1998568" y="598485"/>
                    </a:lnTo>
                    <a:lnTo>
                      <a:pt x="1947322" y="596849"/>
                    </a:lnTo>
                    <a:lnTo>
                      <a:pt x="1898784" y="595185"/>
                    </a:lnTo>
                    <a:lnTo>
                      <a:pt x="1834841" y="592489"/>
                    </a:lnTo>
                    <a:lnTo>
                      <a:pt x="1774824" y="589219"/>
                    </a:lnTo>
                    <a:lnTo>
                      <a:pt x="1719397" y="585748"/>
                    </a:lnTo>
                    <a:lnTo>
                      <a:pt x="1669225" y="582448"/>
                    </a:lnTo>
                    <a:lnTo>
                      <a:pt x="1624972" y="579691"/>
                    </a:lnTo>
                    <a:lnTo>
                      <a:pt x="1593714" y="577105"/>
                    </a:lnTo>
                    <a:lnTo>
                      <a:pt x="1573178" y="574245"/>
                    </a:lnTo>
                    <a:lnTo>
                      <a:pt x="1550010" y="571599"/>
                    </a:lnTo>
                    <a:lnTo>
                      <a:pt x="1510851" y="569653"/>
                    </a:lnTo>
                    <a:lnTo>
                      <a:pt x="1442346" y="568896"/>
                    </a:lnTo>
                    <a:close/>
                  </a:path>
                </a:pathLst>
              </a:custGeom>
              <a:ln w="12191"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61" name="object 21">
                <a:extLst>
                  <a:ext uri="{FF2B5EF4-FFF2-40B4-BE49-F238E27FC236}">
                    <a16:creationId xmlns:a16="http://schemas.microsoft.com/office/drawing/2014/main" id="{C464D8C0-E1E8-4EC8-B63E-AED64900783C}"/>
                  </a:ext>
                </a:extLst>
              </p:cNvPr>
              <p:cNvSpPr txBox="1"/>
              <p:nvPr/>
            </p:nvSpPr>
            <p:spPr>
              <a:xfrm>
                <a:off x="2014135" y="5047309"/>
                <a:ext cx="685631" cy="236380"/>
              </a:xfrm>
              <a:prstGeom prst="rect">
                <a:avLst/>
              </a:prstGeom>
            </p:spPr>
            <p:txBody>
              <a:bodyPr vert="horz" wrap="square" lIns="0" tIns="9281" rIns="0" bIns="0" rtlCol="0">
                <a:spAutoFit/>
              </a:bodyPr>
              <a:lstStyle/>
              <a:p>
                <a:pPr marL="9769" marR="3908" indent="42006">
                  <a:spcBef>
                    <a:spcPts val="73"/>
                  </a:spcBef>
                </a:pPr>
                <a:r>
                  <a:rPr sz="692" b="1" spc="-4" dirty="0">
                    <a:latin typeface="Calibri"/>
                    <a:cs typeface="Calibri"/>
                  </a:rPr>
                  <a:t>Optical  </a:t>
                </a:r>
                <a:r>
                  <a:rPr lang="en-GB" sz="692" b="1" spc="-12" dirty="0">
                    <a:latin typeface="Calibri"/>
                    <a:cs typeface="Calibri"/>
                  </a:rPr>
                  <a:t>Domain 1</a:t>
                </a:r>
                <a:endParaRPr sz="692" b="1" dirty="0">
                  <a:latin typeface="Calibri"/>
                  <a:cs typeface="Calibri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FC6095-636C-489B-878B-1D66D66AA4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8149" y="5204013"/>
              <a:ext cx="564771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025C9D-B8A0-4290-816D-F5F6A8502DA2}"/>
                </a:ext>
              </a:extLst>
            </p:cNvPr>
            <p:cNvSpPr/>
            <p:nvPr/>
          </p:nvSpPr>
          <p:spPr>
            <a:xfrm>
              <a:off x="1517704" y="5143021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DCF97B-3F1C-476F-94D1-D0D023E54B9A}"/>
                </a:ext>
              </a:extLst>
            </p:cNvPr>
            <p:cNvSpPr/>
            <p:nvPr/>
          </p:nvSpPr>
          <p:spPr>
            <a:xfrm>
              <a:off x="2068265" y="5143021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FD664E-2354-4CCC-AA99-0BFBABCF9C4C}"/>
                </a:ext>
              </a:extLst>
            </p:cNvPr>
            <p:cNvSpPr/>
            <p:nvPr/>
          </p:nvSpPr>
          <p:spPr>
            <a:xfrm>
              <a:off x="2069967" y="5989378"/>
              <a:ext cx="137597" cy="121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A068B7F-9FAF-44E9-AB2B-DB1536DB8035}"/>
                </a:ext>
              </a:extLst>
            </p:cNvPr>
            <p:cNvGrpSpPr/>
            <p:nvPr/>
          </p:nvGrpSpPr>
          <p:grpSpPr>
            <a:xfrm>
              <a:off x="4699429" y="5651038"/>
              <a:ext cx="3225043" cy="601180"/>
              <a:chOff x="93949" y="4899152"/>
              <a:chExt cx="4678837" cy="639317"/>
            </a:xfrm>
          </p:grpSpPr>
          <p:sp>
            <p:nvSpPr>
              <p:cNvPr id="54" name="object 18">
                <a:extLst>
                  <a:ext uri="{FF2B5EF4-FFF2-40B4-BE49-F238E27FC236}">
                    <a16:creationId xmlns:a16="http://schemas.microsoft.com/office/drawing/2014/main" id="{DAD91A2B-1A14-4C20-85C6-8055D8F34961}"/>
                  </a:ext>
                </a:extLst>
              </p:cNvPr>
              <p:cNvSpPr/>
              <p:nvPr/>
            </p:nvSpPr>
            <p:spPr>
              <a:xfrm>
                <a:off x="93949" y="4899152"/>
                <a:ext cx="4678837" cy="63931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55" name="object 19">
                <a:extLst>
                  <a:ext uri="{FF2B5EF4-FFF2-40B4-BE49-F238E27FC236}">
                    <a16:creationId xmlns:a16="http://schemas.microsoft.com/office/drawing/2014/main" id="{FE9CB572-7EBA-4C19-BB66-F3147967B0AB}"/>
                  </a:ext>
                </a:extLst>
              </p:cNvPr>
              <p:cNvSpPr/>
              <p:nvPr/>
            </p:nvSpPr>
            <p:spPr>
              <a:xfrm>
                <a:off x="112768" y="4917761"/>
                <a:ext cx="4640541" cy="60198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56" name="object 20">
                <a:extLst>
                  <a:ext uri="{FF2B5EF4-FFF2-40B4-BE49-F238E27FC236}">
                    <a16:creationId xmlns:a16="http://schemas.microsoft.com/office/drawing/2014/main" id="{A7D67ED9-6257-490D-B1C4-597407593D9B}"/>
                  </a:ext>
                </a:extLst>
              </p:cNvPr>
              <p:cNvSpPr/>
              <p:nvPr/>
            </p:nvSpPr>
            <p:spPr>
              <a:xfrm>
                <a:off x="112768" y="4917757"/>
                <a:ext cx="4640580" cy="601980"/>
              </a:xfrm>
              <a:custGeom>
                <a:avLst/>
                <a:gdLst/>
                <a:ahLst/>
                <a:cxnLst/>
                <a:rect l="l" t="t" r="r" b="b"/>
                <a:pathLst>
                  <a:path w="4640580" h="601979">
                    <a:moveTo>
                      <a:pt x="1442346" y="568896"/>
                    </a:moveTo>
                    <a:lnTo>
                      <a:pt x="1362798" y="570055"/>
                    </a:lnTo>
                    <a:lnTo>
                      <a:pt x="1315208" y="571328"/>
                    </a:lnTo>
                    <a:lnTo>
                      <a:pt x="1263554" y="572905"/>
                    </a:lnTo>
                    <a:lnTo>
                      <a:pt x="1208697" y="574668"/>
                    </a:lnTo>
                    <a:lnTo>
                      <a:pt x="1151496" y="576500"/>
                    </a:lnTo>
                    <a:lnTo>
                      <a:pt x="1092812" y="578283"/>
                    </a:lnTo>
                    <a:lnTo>
                      <a:pt x="1033504" y="579899"/>
                    </a:lnTo>
                    <a:lnTo>
                      <a:pt x="974433" y="581229"/>
                    </a:lnTo>
                    <a:lnTo>
                      <a:pt x="916458" y="582157"/>
                    </a:lnTo>
                    <a:lnTo>
                      <a:pt x="860440" y="582563"/>
                    </a:lnTo>
                    <a:lnTo>
                      <a:pt x="807239" y="582331"/>
                    </a:lnTo>
                    <a:lnTo>
                      <a:pt x="757715" y="581342"/>
                    </a:lnTo>
                    <a:lnTo>
                      <a:pt x="701540" y="579414"/>
                    </a:lnTo>
                    <a:lnTo>
                      <a:pt x="645345" y="577019"/>
                    </a:lnTo>
                    <a:lnTo>
                      <a:pt x="589561" y="574151"/>
                    </a:lnTo>
                    <a:lnTo>
                      <a:pt x="534622" y="570802"/>
                    </a:lnTo>
                    <a:lnTo>
                      <a:pt x="480958" y="566966"/>
                    </a:lnTo>
                    <a:lnTo>
                      <a:pt x="429003" y="562637"/>
                    </a:lnTo>
                    <a:lnTo>
                      <a:pt x="379187" y="557806"/>
                    </a:lnTo>
                    <a:lnTo>
                      <a:pt x="331943" y="552467"/>
                    </a:lnTo>
                    <a:lnTo>
                      <a:pt x="287703" y="546614"/>
                    </a:lnTo>
                    <a:lnTo>
                      <a:pt x="246900" y="540239"/>
                    </a:lnTo>
                    <a:lnTo>
                      <a:pt x="139490" y="515183"/>
                    </a:lnTo>
                    <a:lnTo>
                      <a:pt x="82161" y="493482"/>
                    </a:lnTo>
                    <a:lnTo>
                      <a:pt x="39072" y="470050"/>
                    </a:lnTo>
                    <a:lnTo>
                      <a:pt x="0" y="425259"/>
                    </a:lnTo>
                    <a:lnTo>
                      <a:pt x="14905" y="399926"/>
                    </a:lnTo>
                    <a:lnTo>
                      <a:pt x="57624" y="375189"/>
                    </a:lnTo>
                    <a:lnTo>
                      <a:pt x="114895" y="353071"/>
                    </a:lnTo>
                    <a:lnTo>
                      <a:pt x="173451" y="335597"/>
                    </a:lnTo>
                    <a:lnTo>
                      <a:pt x="223335" y="325877"/>
                    </a:lnTo>
                    <a:lnTo>
                      <a:pt x="281105" y="319223"/>
                    </a:lnTo>
                    <a:lnTo>
                      <a:pt x="340408" y="314648"/>
                    </a:lnTo>
                    <a:lnTo>
                      <a:pt x="394889" y="311164"/>
                    </a:lnTo>
                    <a:lnTo>
                      <a:pt x="438195" y="307784"/>
                    </a:lnTo>
                    <a:lnTo>
                      <a:pt x="475708" y="304115"/>
                    </a:lnTo>
                    <a:lnTo>
                      <a:pt x="502097" y="301767"/>
                    </a:lnTo>
                    <a:lnTo>
                      <a:pt x="521640" y="299729"/>
                    </a:lnTo>
                    <a:lnTo>
                      <a:pt x="560863" y="289432"/>
                    </a:lnTo>
                    <a:lnTo>
                      <a:pt x="565995" y="278447"/>
                    </a:lnTo>
                    <a:lnTo>
                      <a:pt x="560933" y="270765"/>
                    </a:lnTo>
                    <a:lnTo>
                      <a:pt x="549454" y="262048"/>
                    </a:lnTo>
                    <a:lnTo>
                      <a:pt x="537117" y="252640"/>
                    </a:lnTo>
                    <a:lnTo>
                      <a:pt x="529483" y="242887"/>
                    </a:lnTo>
                    <a:lnTo>
                      <a:pt x="523709" y="232751"/>
                    </a:lnTo>
                    <a:lnTo>
                      <a:pt x="517505" y="222281"/>
                    </a:lnTo>
                    <a:lnTo>
                      <a:pt x="557230" y="190273"/>
                    </a:lnTo>
                    <a:lnTo>
                      <a:pt x="597385" y="179133"/>
                    </a:lnTo>
                    <a:lnTo>
                      <a:pt x="646953" y="168564"/>
                    </a:lnTo>
                    <a:lnTo>
                      <a:pt x="702939" y="159448"/>
                    </a:lnTo>
                    <a:lnTo>
                      <a:pt x="745225" y="154192"/>
                    </a:lnTo>
                    <a:lnTo>
                      <a:pt x="793215" y="149359"/>
                    </a:lnTo>
                    <a:lnTo>
                      <a:pt x="845010" y="144970"/>
                    </a:lnTo>
                    <a:lnTo>
                      <a:pt x="898706" y="141047"/>
                    </a:lnTo>
                    <a:lnTo>
                      <a:pt x="952402" y="137611"/>
                    </a:lnTo>
                    <a:lnTo>
                      <a:pt x="1004196" y="134683"/>
                    </a:lnTo>
                    <a:lnTo>
                      <a:pt x="1056307" y="132372"/>
                    </a:lnTo>
                    <a:lnTo>
                      <a:pt x="1110699" y="130755"/>
                    </a:lnTo>
                    <a:lnTo>
                      <a:pt x="1165091" y="129619"/>
                    </a:lnTo>
                    <a:lnTo>
                      <a:pt x="1217200" y="128747"/>
                    </a:lnTo>
                    <a:lnTo>
                      <a:pt x="1264743" y="127924"/>
                    </a:lnTo>
                    <a:lnTo>
                      <a:pt x="1305440" y="126936"/>
                    </a:lnTo>
                    <a:lnTo>
                      <a:pt x="1353014" y="125636"/>
                    </a:lnTo>
                    <a:lnTo>
                      <a:pt x="1413918" y="122703"/>
                    </a:lnTo>
                    <a:lnTo>
                      <a:pt x="1442507" y="113153"/>
                    </a:lnTo>
                    <a:lnTo>
                      <a:pt x="1442394" y="105187"/>
                    </a:lnTo>
                    <a:lnTo>
                      <a:pt x="1442257" y="96508"/>
                    </a:lnTo>
                    <a:lnTo>
                      <a:pt x="1451490" y="88328"/>
                    </a:lnTo>
                    <a:lnTo>
                      <a:pt x="1503433" y="71977"/>
                    </a:lnTo>
                    <a:lnTo>
                      <a:pt x="1579379" y="57340"/>
                    </a:lnTo>
                    <a:lnTo>
                      <a:pt x="1623575" y="52153"/>
                    </a:lnTo>
                    <a:lnTo>
                      <a:pt x="1672915" y="47942"/>
                    </a:lnTo>
                    <a:lnTo>
                      <a:pt x="1725683" y="44588"/>
                    </a:lnTo>
                    <a:lnTo>
                      <a:pt x="1780166" y="41973"/>
                    </a:lnTo>
                    <a:lnTo>
                      <a:pt x="1828151" y="40424"/>
                    </a:lnTo>
                    <a:lnTo>
                      <a:pt x="1881402" y="39484"/>
                    </a:lnTo>
                    <a:lnTo>
                      <a:pt x="1935312" y="39001"/>
                    </a:lnTo>
                    <a:lnTo>
                      <a:pt x="1985272" y="38823"/>
                    </a:lnTo>
                    <a:lnTo>
                      <a:pt x="2026673" y="38798"/>
                    </a:lnTo>
                    <a:lnTo>
                      <a:pt x="2064176" y="39401"/>
                    </a:lnTo>
                    <a:lnTo>
                      <a:pt x="2090570" y="40671"/>
                    </a:lnTo>
                    <a:lnTo>
                      <a:pt x="2110130" y="41798"/>
                    </a:lnTo>
                    <a:lnTo>
                      <a:pt x="2127130" y="41973"/>
                    </a:lnTo>
                    <a:lnTo>
                      <a:pt x="2137772" y="40846"/>
                    </a:lnTo>
                    <a:lnTo>
                      <a:pt x="2140735" y="38766"/>
                    </a:lnTo>
                    <a:lnTo>
                      <a:pt x="2143721" y="35972"/>
                    </a:lnTo>
                    <a:lnTo>
                      <a:pt x="2154435" y="32702"/>
                    </a:lnTo>
                    <a:lnTo>
                      <a:pt x="2201806" y="22907"/>
                    </a:lnTo>
                    <a:lnTo>
                      <a:pt x="2273180" y="12636"/>
                    </a:lnTo>
                    <a:lnTo>
                      <a:pt x="2315447" y="8858"/>
                    </a:lnTo>
                    <a:lnTo>
                      <a:pt x="2361572" y="5746"/>
                    </a:lnTo>
                    <a:lnTo>
                      <a:pt x="2413698" y="3349"/>
                    </a:lnTo>
                    <a:lnTo>
                      <a:pt x="2473967" y="1714"/>
                    </a:lnTo>
                    <a:lnTo>
                      <a:pt x="2521413" y="973"/>
                    </a:lnTo>
                    <a:lnTo>
                      <a:pt x="2575069" y="359"/>
                    </a:lnTo>
                    <a:lnTo>
                      <a:pt x="2632019" y="0"/>
                    </a:lnTo>
                    <a:lnTo>
                      <a:pt x="2689350" y="21"/>
                    </a:lnTo>
                    <a:lnTo>
                      <a:pt x="2744148" y="550"/>
                    </a:lnTo>
                    <a:lnTo>
                      <a:pt x="2793499" y="1714"/>
                    </a:lnTo>
                    <a:lnTo>
                      <a:pt x="2845288" y="4033"/>
                    </a:lnTo>
                    <a:lnTo>
                      <a:pt x="2892248" y="7064"/>
                    </a:lnTo>
                    <a:lnTo>
                      <a:pt x="2936136" y="10639"/>
                    </a:lnTo>
                    <a:lnTo>
                      <a:pt x="2978708" y="14585"/>
                    </a:lnTo>
                    <a:lnTo>
                      <a:pt x="3021718" y="18732"/>
                    </a:lnTo>
                    <a:lnTo>
                      <a:pt x="3079702" y="24268"/>
                    </a:lnTo>
                    <a:lnTo>
                      <a:pt x="3139828" y="30448"/>
                    </a:lnTo>
                    <a:lnTo>
                      <a:pt x="3195668" y="37341"/>
                    </a:lnTo>
                    <a:lnTo>
                      <a:pt x="3240793" y="45021"/>
                    </a:lnTo>
                    <a:lnTo>
                      <a:pt x="3298451" y="64611"/>
                    </a:lnTo>
                    <a:lnTo>
                      <a:pt x="3332106" y="83629"/>
                    </a:lnTo>
                    <a:lnTo>
                      <a:pt x="3338821" y="90568"/>
                    </a:lnTo>
                    <a:lnTo>
                      <a:pt x="3337821" y="96281"/>
                    </a:lnTo>
                    <a:lnTo>
                      <a:pt x="3338535" y="100685"/>
                    </a:lnTo>
                    <a:lnTo>
                      <a:pt x="3350394" y="103695"/>
                    </a:lnTo>
                    <a:lnTo>
                      <a:pt x="3376393" y="104582"/>
                    </a:lnTo>
                    <a:lnTo>
                      <a:pt x="3411418" y="103552"/>
                    </a:lnTo>
                    <a:lnTo>
                      <a:pt x="3452443" y="102213"/>
                    </a:lnTo>
                    <a:lnTo>
                      <a:pt x="3496444" y="102171"/>
                    </a:lnTo>
                    <a:lnTo>
                      <a:pt x="3543998" y="103562"/>
                    </a:lnTo>
                    <a:lnTo>
                      <a:pt x="3596266" y="105775"/>
                    </a:lnTo>
                    <a:lnTo>
                      <a:pt x="3651106" y="109297"/>
                    </a:lnTo>
                    <a:lnTo>
                      <a:pt x="3706375" y="114617"/>
                    </a:lnTo>
                    <a:lnTo>
                      <a:pt x="3752019" y="120559"/>
                    </a:lnTo>
                    <a:lnTo>
                      <a:pt x="3799857" y="127860"/>
                    </a:lnTo>
                    <a:lnTo>
                      <a:pt x="3847696" y="136051"/>
                    </a:lnTo>
                    <a:lnTo>
                      <a:pt x="3893339" y="144662"/>
                    </a:lnTo>
                    <a:lnTo>
                      <a:pt x="3934594" y="153225"/>
                    </a:lnTo>
                    <a:lnTo>
                      <a:pt x="3982739" y="164129"/>
                    </a:lnTo>
                    <a:lnTo>
                      <a:pt x="4028765" y="175783"/>
                    </a:lnTo>
                    <a:lnTo>
                      <a:pt x="4068789" y="187747"/>
                    </a:lnTo>
                    <a:lnTo>
                      <a:pt x="4119292" y="211782"/>
                    </a:lnTo>
                    <a:lnTo>
                      <a:pt x="4134294" y="237281"/>
                    </a:lnTo>
                    <a:lnTo>
                      <a:pt x="4126364" y="248983"/>
                    </a:lnTo>
                    <a:lnTo>
                      <a:pt x="4095829" y="260161"/>
                    </a:lnTo>
                    <a:lnTo>
                      <a:pt x="4046481" y="270970"/>
                    </a:lnTo>
                    <a:lnTo>
                      <a:pt x="4000563" y="280469"/>
                    </a:lnTo>
                    <a:lnTo>
                      <a:pt x="3980314" y="287718"/>
                    </a:lnTo>
                    <a:lnTo>
                      <a:pt x="3994937" y="291373"/>
                    </a:lnTo>
                    <a:lnTo>
                      <a:pt x="4032241" y="292385"/>
                    </a:lnTo>
                    <a:lnTo>
                      <a:pt x="4082380" y="292969"/>
                    </a:lnTo>
                    <a:lnTo>
                      <a:pt x="4135508" y="295338"/>
                    </a:lnTo>
                    <a:lnTo>
                      <a:pt x="4181358" y="298962"/>
                    </a:lnTo>
                    <a:lnTo>
                      <a:pt x="4233993" y="303208"/>
                    </a:lnTo>
                    <a:lnTo>
                      <a:pt x="4289255" y="307966"/>
                    </a:lnTo>
                    <a:lnTo>
                      <a:pt x="4342988" y="313126"/>
                    </a:lnTo>
                    <a:lnTo>
                      <a:pt x="4391032" y="318579"/>
                    </a:lnTo>
                    <a:lnTo>
                      <a:pt x="4446017" y="326058"/>
                    </a:lnTo>
                    <a:lnTo>
                      <a:pt x="4498871" y="334406"/>
                    </a:lnTo>
                    <a:lnTo>
                      <a:pt x="4545748" y="343350"/>
                    </a:lnTo>
                    <a:lnTo>
                      <a:pt x="4582802" y="352615"/>
                    </a:lnTo>
                    <a:lnTo>
                      <a:pt x="4630697" y="371109"/>
                    </a:lnTo>
                    <a:lnTo>
                      <a:pt x="4640541" y="381672"/>
                    </a:lnTo>
                    <a:lnTo>
                      <a:pt x="4637539" y="394271"/>
                    </a:lnTo>
                    <a:lnTo>
                      <a:pt x="4582754" y="429164"/>
                    </a:lnTo>
                    <a:lnTo>
                      <a:pt x="4541259" y="447456"/>
                    </a:lnTo>
                    <a:lnTo>
                      <a:pt x="4500633" y="462343"/>
                    </a:lnTo>
                    <a:lnTo>
                      <a:pt x="4462275" y="473201"/>
                    </a:lnTo>
                    <a:lnTo>
                      <a:pt x="4423036" y="481774"/>
                    </a:lnTo>
                    <a:lnTo>
                      <a:pt x="4383797" y="488346"/>
                    </a:lnTo>
                    <a:lnTo>
                      <a:pt x="4345439" y="493204"/>
                    </a:lnTo>
                    <a:lnTo>
                      <a:pt x="4307081" y="495663"/>
                    </a:lnTo>
                    <a:lnTo>
                      <a:pt x="4267842" y="495919"/>
                    </a:lnTo>
                    <a:lnTo>
                      <a:pt x="4228603" y="495579"/>
                    </a:lnTo>
                    <a:lnTo>
                      <a:pt x="4190245" y="496252"/>
                    </a:lnTo>
                    <a:lnTo>
                      <a:pt x="4118363" y="500078"/>
                    </a:lnTo>
                    <a:lnTo>
                      <a:pt x="4053339" y="505523"/>
                    </a:lnTo>
                    <a:lnTo>
                      <a:pt x="4003063" y="514175"/>
                    </a:lnTo>
                    <a:lnTo>
                      <a:pt x="3980098" y="519578"/>
                    </a:lnTo>
                    <a:lnTo>
                      <a:pt x="3952882" y="525589"/>
                    </a:lnTo>
                    <a:lnTo>
                      <a:pt x="3921882" y="532586"/>
                    </a:lnTo>
                    <a:lnTo>
                      <a:pt x="3889573" y="540321"/>
                    </a:lnTo>
                    <a:lnTo>
                      <a:pt x="3854691" y="548056"/>
                    </a:lnTo>
                    <a:lnTo>
                      <a:pt x="3815976" y="555053"/>
                    </a:lnTo>
                    <a:lnTo>
                      <a:pt x="3775064" y="561224"/>
                    </a:lnTo>
                    <a:lnTo>
                      <a:pt x="3732045" y="566800"/>
                    </a:lnTo>
                    <a:lnTo>
                      <a:pt x="3683049" y="571519"/>
                    </a:lnTo>
                    <a:lnTo>
                      <a:pt x="3624206" y="575119"/>
                    </a:lnTo>
                    <a:lnTo>
                      <a:pt x="3583213" y="576523"/>
                    </a:lnTo>
                    <a:lnTo>
                      <a:pt x="3536076" y="577487"/>
                    </a:lnTo>
                    <a:lnTo>
                      <a:pt x="3485030" y="578038"/>
                    </a:lnTo>
                    <a:lnTo>
                      <a:pt x="3432314" y="578203"/>
                    </a:lnTo>
                    <a:lnTo>
                      <a:pt x="3380164" y="578007"/>
                    </a:lnTo>
                    <a:lnTo>
                      <a:pt x="3330818" y="577478"/>
                    </a:lnTo>
                    <a:lnTo>
                      <a:pt x="3286513" y="576643"/>
                    </a:lnTo>
                    <a:lnTo>
                      <a:pt x="3230262" y="574605"/>
                    </a:lnTo>
                    <a:lnTo>
                      <a:pt x="3177303" y="571555"/>
                    </a:lnTo>
                    <a:lnTo>
                      <a:pt x="3128733" y="567974"/>
                    </a:lnTo>
                    <a:lnTo>
                      <a:pt x="3085650" y="564345"/>
                    </a:lnTo>
                    <a:lnTo>
                      <a:pt x="3017005" y="557486"/>
                    </a:lnTo>
                    <a:lnTo>
                      <a:pt x="2983624" y="550112"/>
                    </a:lnTo>
                    <a:lnTo>
                      <a:pt x="2966981" y="547306"/>
                    </a:lnTo>
                    <a:lnTo>
                      <a:pt x="2946552" y="545312"/>
                    </a:lnTo>
                    <a:lnTo>
                      <a:pt x="2926992" y="544020"/>
                    </a:lnTo>
                    <a:lnTo>
                      <a:pt x="2909170" y="543609"/>
                    </a:lnTo>
                    <a:lnTo>
                      <a:pt x="2893956" y="544258"/>
                    </a:lnTo>
                    <a:lnTo>
                      <a:pt x="2886312" y="545713"/>
                    </a:lnTo>
                    <a:lnTo>
                      <a:pt x="2884241" y="547893"/>
                    </a:lnTo>
                    <a:lnTo>
                      <a:pt x="2877883" y="550955"/>
                    </a:lnTo>
                    <a:lnTo>
                      <a:pt x="2822167" y="560403"/>
                    </a:lnTo>
                    <a:lnTo>
                      <a:pt x="2777513" y="566800"/>
                    </a:lnTo>
                    <a:lnTo>
                      <a:pt x="2722595" y="573484"/>
                    </a:lnTo>
                    <a:lnTo>
                      <a:pt x="2656593" y="579691"/>
                    </a:lnTo>
                    <a:lnTo>
                      <a:pt x="2617829" y="582749"/>
                    </a:lnTo>
                    <a:lnTo>
                      <a:pt x="2574200" y="586013"/>
                    </a:lnTo>
                    <a:lnTo>
                      <a:pt x="2526829" y="589331"/>
                    </a:lnTo>
                    <a:lnTo>
                      <a:pt x="2476840" y="592550"/>
                    </a:lnTo>
                    <a:lnTo>
                      <a:pt x="2425358" y="595519"/>
                    </a:lnTo>
                    <a:lnTo>
                      <a:pt x="2373504" y="598086"/>
                    </a:lnTo>
                    <a:lnTo>
                      <a:pt x="2322404" y="600100"/>
                    </a:lnTo>
                    <a:lnTo>
                      <a:pt x="2273180" y="601408"/>
                    </a:lnTo>
                    <a:lnTo>
                      <a:pt x="2217924" y="601983"/>
                    </a:lnTo>
                    <a:lnTo>
                      <a:pt x="2162200" y="601840"/>
                    </a:lnTo>
                    <a:lnTo>
                      <a:pt x="2106642" y="601118"/>
                    </a:lnTo>
                    <a:lnTo>
                      <a:pt x="2051886" y="599954"/>
                    </a:lnTo>
                    <a:lnTo>
                      <a:pt x="1998568" y="598485"/>
                    </a:lnTo>
                    <a:lnTo>
                      <a:pt x="1947322" y="596849"/>
                    </a:lnTo>
                    <a:lnTo>
                      <a:pt x="1898784" y="595185"/>
                    </a:lnTo>
                    <a:lnTo>
                      <a:pt x="1834841" y="592489"/>
                    </a:lnTo>
                    <a:lnTo>
                      <a:pt x="1774824" y="589219"/>
                    </a:lnTo>
                    <a:lnTo>
                      <a:pt x="1719397" y="585748"/>
                    </a:lnTo>
                    <a:lnTo>
                      <a:pt x="1669225" y="582448"/>
                    </a:lnTo>
                    <a:lnTo>
                      <a:pt x="1624972" y="579691"/>
                    </a:lnTo>
                    <a:lnTo>
                      <a:pt x="1593714" y="577105"/>
                    </a:lnTo>
                    <a:lnTo>
                      <a:pt x="1573178" y="574245"/>
                    </a:lnTo>
                    <a:lnTo>
                      <a:pt x="1550010" y="571599"/>
                    </a:lnTo>
                    <a:lnTo>
                      <a:pt x="1510851" y="569653"/>
                    </a:lnTo>
                    <a:lnTo>
                      <a:pt x="1442346" y="568896"/>
                    </a:lnTo>
                    <a:close/>
                  </a:path>
                </a:pathLst>
              </a:custGeom>
              <a:ln w="12191">
                <a:solidFill>
                  <a:schemeClr val="tx2">
                    <a:lumMod val="75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 sz="1231" b="1"/>
              </a:p>
            </p:txBody>
          </p:sp>
          <p:sp>
            <p:nvSpPr>
              <p:cNvPr id="57" name="object 21">
                <a:extLst>
                  <a:ext uri="{FF2B5EF4-FFF2-40B4-BE49-F238E27FC236}">
                    <a16:creationId xmlns:a16="http://schemas.microsoft.com/office/drawing/2014/main" id="{5CBCD39A-FFF7-4F37-B0D0-9FD282C70B01}"/>
                  </a:ext>
                </a:extLst>
              </p:cNvPr>
              <p:cNvSpPr txBox="1"/>
              <p:nvPr/>
            </p:nvSpPr>
            <p:spPr>
              <a:xfrm>
                <a:off x="2171445" y="5047309"/>
                <a:ext cx="528320" cy="236380"/>
              </a:xfrm>
              <a:prstGeom prst="rect">
                <a:avLst/>
              </a:prstGeom>
            </p:spPr>
            <p:txBody>
              <a:bodyPr vert="horz" wrap="square" lIns="0" tIns="9281" rIns="0" bIns="0" rtlCol="0">
                <a:spAutoFit/>
              </a:bodyPr>
              <a:lstStyle/>
              <a:p>
                <a:pPr marL="9769" marR="3908" indent="42006">
                  <a:spcBef>
                    <a:spcPts val="73"/>
                  </a:spcBef>
                </a:pPr>
                <a:r>
                  <a:rPr lang="en-GB" sz="692" b="1" spc="-4" dirty="0">
                    <a:latin typeface="Calibri"/>
                    <a:cs typeface="Calibri"/>
                  </a:rPr>
                  <a:t>Optical  </a:t>
                </a:r>
                <a:r>
                  <a:rPr lang="en-GB" sz="692" b="1" spc="-12" dirty="0">
                    <a:latin typeface="Calibri"/>
                    <a:cs typeface="Calibri"/>
                  </a:rPr>
                  <a:t>Domain 2</a:t>
                </a:r>
                <a:endParaRPr lang="en-GB" sz="692" b="1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A79350-6339-4444-A0CD-B094CC9C05B9}"/>
                </a:ext>
              </a:extLst>
            </p:cNvPr>
            <p:cNvSpPr/>
            <p:nvPr/>
          </p:nvSpPr>
          <p:spPr>
            <a:xfrm>
              <a:off x="3400773" y="5989378"/>
              <a:ext cx="137597" cy="121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42D891-6425-48C0-BB7D-4DFCD410B113}"/>
                </a:ext>
              </a:extLst>
            </p:cNvPr>
            <p:cNvSpPr/>
            <p:nvPr/>
          </p:nvSpPr>
          <p:spPr>
            <a:xfrm>
              <a:off x="3395921" y="5120069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C589AB-AB62-455B-BE3F-F33F3B0716A0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>
              <a:off x="2137062" y="5265006"/>
              <a:ext cx="1702" cy="7243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B18F9B4-0F38-4A02-9DE5-117C3057E8FB}"/>
                </a:ext>
              </a:extLst>
            </p:cNvPr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3464720" y="5242053"/>
              <a:ext cx="4851" cy="7473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5D61C1-1EEC-4823-8351-78325130AB9F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3525121" y="5166384"/>
              <a:ext cx="2116401" cy="15659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4456FE8-75A8-4976-93C4-BEB33A4D8B58}"/>
                </a:ext>
              </a:extLst>
            </p:cNvPr>
            <p:cNvSpPr/>
            <p:nvPr/>
          </p:nvSpPr>
          <p:spPr>
            <a:xfrm>
              <a:off x="5641522" y="5105391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E5BD09-B19E-4539-9651-6C138F5C36CB}"/>
                </a:ext>
              </a:extLst>
            </p:cNvPr>
            <p:cNvCxnSpPr>
              <a:cxnSpLocks/>
              <a:stCxn id="33" idx="2"/>
              <a:endCxn id="31" idx="6"/>
            </p:cNvCxnSpPr>
            <p:nvPr/>
          </p:nvCxnSpPr>
          <p:spPr>
            <a:xfrm flipH="1">
              <a:off x="2207563" y="6050370"/>
              <a:ext cx="11932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298FA8-B863-4B56-9B43-2D5B1FE4FD56}"/>
                </a:ext>
              </a:extLst>
            </p:cNvPr>
            <p:cNvSpPr/>
            <p:nvPr/>
          </p:nvSpPr>
          <p:spPr>
            <a:xfrm>
              <a:off x="5656259" y="5972547"/>
              <a:ext cx="137597" cy="121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AB6E1D-AF03-4332-A6D7-98B6BFE8EE01}"/>
                </a:ext>
              </a:extLst>
            </p:cNvPr>
            <p:cNvSpPr/>
            <p:nvPr/>
          </p:nvSpPr>
          <p:spPr>
            <a:xfrm>
              <a:off x="6987065" y="5972547"/>
              <a:ext cx="137597" cy="121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F47D9A-0D98-4A88-8878-B3F713A1C878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051013" y="5225221"/>
              <a:ext cx="4851" cy="7473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D0B605-4C4F-4198-A75A-4D35CA750C02}"/>
                </a:ext>
              </a:extLst>
            </p:cNvPr>
            <p:cNvCxnSpPr>
              <a:cxnSpLocks/>
              <a:stCxn id="41" idx="2"/>
              <a:endCxn id="40" idx="6"/>
            </p:cNvCxnSpPr>
            <p:nvPr/>
          </p:nvCxnSpPr>
          <p:spPr>
            <a:xfrm flipH="1">
              <a:off x="5793855" y="6033539"/>
              <a:ext cx="11932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E6E406-C38E-4E29-AFE7-13EE5540B26A}"/>
                </a:ext>
              </a:extLst>
            </p:cNvPr>
            <p:cNvCxnSpPr>
              <a:cxnSpLocks/>
            </p:cNvCxnSpPr>
            <p:nvPr/>
          </p:nvCxnSpPr>
          <p:spPr>
            <a:xfrm>
              <a:off x="5712620" y="5227376"/>
              <a:ext cx="4851" cy="7473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85A06BD-1E42-4252-BFB1-535DAE71481E}"/>
                </a:ext>
              </a:extLst>
            </p:cNvPr>
            <p:cNvSpPr/>
            <p:nvPr/>
          </p:nvSpPr>
          <p:spPr>
            <a:xfrm>
              <a:off x="6981053" y="5120069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584D342-3AA8-4325-8221-5C9BCE386096}"/>
                </a:ext>
              </a:extLst>
            </p:cNvPr>
            <p:cNvSpPr/>
            <p:nvPr/>
          </p:nvSpPr>
          <p:spPr>
            <a:xfrm>
              <a:off x="7684363" y="5113222"/>
              <a:ext cx="137597" cy="1219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85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01C6DFE-085B-4F0C-B449-9A0A8F75BE3A}"/>
                </a:ext>
              </a:extLst>
            </p:cNvPr>
            <p:cNvCxnSpPr>
              <a:cxnSpLocks/>
            </p:cNvCxnSpPr>
            <p:nvPr/>
          </p:nvCxnSpPr>
          <p:spPr>
            <a:xfrm>
              <a:off x="7124661" y="5181060"/>
              <a:ext cx="564771" cy="0"/>
            </a:xfrm>
            <a:prstGeom prst="lin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5BCB6A-367D-4DF8-B0D8-5C98A8C4DC18}"/>
                </a:ext>
              </a:extLst>
            </p:cNvPr>
            <p:cNvSpPr/>
            <p:nvPr/>
          </p:nvSpPr>
          <p:spPr>
            <a:xfrm>
              <a:off x="1243989" y="4773795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728709-E3B8-4213-87D0-5BAF0134530F}"/>
                </a:ext>
              </a:extLst>
            </p:cNvPr>
            <p:cNvSpPr/>
            <p:nvPr/>
          </p:nvSpPr>
          <p:spPr>
            <a:xfrm>
              <a:off x="7414298" y="4743824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D4B4C88-01EB-4FBE-B279-F289242DFA39}"/>
                </a:ext>
              </a:extLst>
            </p:cNvPr>
            <p:cNvSpPr/>
            <p:nvPr/>
          </p:nvSpPr>
          <p:spPr>
            <a:xfrm>
              <a:off x="1808526" y="4773795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E0D996-6BC7-4EF3-8644-FAF74694C08E}"/>
                </a:ext>
              </a:extLst>
            </p:cNvPr>
            <p:cNvSpPr/>
            <p:nvPr/>
          </p:nvSpPr>
          <p:spPr>
            <a:xfrm>
              <a:off x="3129080" y="4754966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E6E42F-9D52-4630-B473-C5E6167427BB}"/>
                </a:ext>
              </a:extLst>
            </p:cNvPr>
            <p:cNvSpPr/>
            <p:nvPr/>
          </p:nvSpPr>
          <p:spPr>
            <a:xfrm>
              <a:off x="5376181" y="4739501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F86321-F5FC-402B-9141-8C5159B354E3}"/>
                </a:ext>
              </a:extLst>
            </p:cNvPr>
            <p:cNvSpPr/>
            <p:nvPr/>
          </p:nvSpPr>
          <p:spPr>
            <a:xfrm>
              <a:off x="6708334" y="4760415"/>
              <a:ext cx="677725" cy="601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23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</a:t>
              </a:r>
            </a:p>
          </p:txBody>
        </p:sp>
      </p:grpSp>
      <p:sp>
        <p:nvSpPr>
          <p:cNvPr id="70" name="Rectangle 1">
            <a:extLst>
              <a:ext uri="{FF2B5EF4-FFF2-40B4-BE49-F238E27FC236}">
                <a16:creationId xmlns:a16="http://schemas.microsoft.com/office/drawing/2014/main" id="{05AD3F50-3536-4508-A88F-69250C39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039" y="6524819"/>
            <a:ext cx="29899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/>
                <a:cs typeface="Arial"/>
              </a:rPr>
              <a:t>Figure 1 - Reference Scenario </a:t>
            </a:r>
          </a:p>
        </p:txBody>
      </p:sp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BCB24B9F-690E-40A0-9369-10B2CBF7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8"/>
            <a:ext cx="2133600" cy="365125"/>
          </a:xfrm>
        </p:spPr>
        <p:txBody>
          <a:bodyPr/>
          <a:lstStyle/>
          <a:p>
            <a:pPr>
              <a:defRPr/>
            </a:pPr>
            <a:fld id="{2ACC5BA2-0ECC-4DD3-8EAC-EBBDFCB3A0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6F7E-30C0-4A45-B1FF-0226E803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806-0615-46CF-91CF-85D72121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Updates in version 08</a:t>
            </a:r>
          </a:p>
          <a:p>
            <a:pPr lvl="1"/>
            <a:r>
              <a:rPr lang="en-GB" dirty="0"/>
              <a:t>Generalized description of SR-TE path discovery, setup and update: applicable to any technology to which IETF TE Tunnel model can be used at the MPI </a:t>
            </a:r>
          </a:p>
          <a:p>
            <a:pPr lvl="2"/>
            <a:r>
              <a:rPr lang="en-GB" dirty="0"/>
              <a:t>MPLS-TE and SR-TE are just examples of technology-specific augmentations</a:t>
            </a:r>
          </a:p>
          <a:p>
            <a:pPr lvl="2"/>
            <a:r>
              <a:rPr lang="en-GB" dirty="0"/>
              <a:t>SR-TE covers both SR-MPLS and SRv6</a:t>
            </a:r>
          </a:p>
          <a:p>
            <a:pPr lvl="2"/>
            <a:r>
              <a:rPr lang="en-GB" dirty="0"/>
              <a:t>BGP-LU inter-domain option (RFC3107) outside the scope</a:t>
            </a:r>
          </a:p>
          <a:p>
            <a:pPr lvl="1"/>
            <a:r>
              <a:rPr lang="en-GB" dirty="0"/>
              <a:t>Editorial updates</a:t>
            </a:r>
          </a:p>
          <a:p>
            <a:r>
              <a:rPr lang="en-GB" dirty="0"/>
              <a:t>Issue tracking and current version available on Git</a:t>
            </a:r>
          </a:p>
          <a:p>
            <a:pPr lvl="1"/>
            <a:r>
              <a:rPr lang="en-GB" dirty="0">
                <a:hlinkClick r:id="rId2"/>
              </a:rPr>
              <a:t>https://github.com/FabioPeruzzini/actn-poi/issues</a:t>
            </a:r>
            <a:endParaRPr lang="en-GB" dirty="0"/>
          </a:p>
          <a:p>
            <a:pPr lvl="1"/>
            <a:r>
              <a:rPr lang="en-GB" dirty="0"/>
              <a:t>Most of them just requires writing text</a:t>
            </a:r>
          </a:p>
          <a:p>
            <a:pPr lvl="1"/>
            <a:r>
              <a:rPr lang="en-GB" dirty="0"/>
              <a:t>Few requires feedbacks from TEAS WG: see next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666B4-523B-472D-B250-5353AF80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116 - TEAS Working Group – March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E0CD-C47B-4C17-9115-897509FC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5BA2-0ECC-4DD3-8EAC-EBBDFCB3A0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8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Issue #45 – </a:t>
            </a:r>
            <a:r>
              <a:rPr lang="en-US" dirty="0"/>
              <a:t>SRLGs</a:t>
            </a:r>
            <a:endParaRPr lang="en-GB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SRLG value does not provide information about the type of risk (e.g., Conduit SRLG, Transponder SRLG, ROADM degree SRLG or ROADM node SRLG)</a:t>
            </a:r>
          </a:p>
          <a:p>
            <a:pPr lvl="1"/>
            <a:r>
              <a:rPr lang="en-US" dirty="0"/>
              <a:t>Not an issue for the SRLG </a:t>
            </a:r>
            <a:r>
              <a:rPr lang="en-US" dirty="0" err="1"/>
              <a:t>disjointness</a:t>
            </a:r>
            <a:r>
              <a:rPr lang="en-US" dirty="0"/>
              <a:t> path computation </a:t>
            </a:r>
          </a:p>
          <a:p>
            <a:pPr lvl="1"/>
            <a:r>
              <a:rPr lang="en-US" dirty="0"/>
              <a:t>But there are cases where the operator is willing to know the type of SRLG for other management purposes</a:t>
            </a:r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ietf-te</a:t>
            </a:r>
            <a:r>
              <a:rPr lang="en-GB" dirty="0"/>
              <a:t> YANG model defines named SRLGs</a:t>
            </a:r>
          </a:p>
          <a:p>
            <a:pPr lvl="1"/>
            <a:r>
              <a:rPr lang="en-GB" dirty="0"/>
              <a:t>Could this construct be used to address the issue?</a:t>
            </a:r>
          </a:p>
          <a:p>
            <a:pPr lvl="1"/>
            <a:r>
              <a:rPr lang="en-GB" dirty="0"/>
              <a:t>Not clear the definition of the cost associated with a named SRLG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Proposal: describe this as a gap to be addressed in another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C9CB5-8D6B-46A4-8E97-CB8BE61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59EDD-0D07-4745-AA0C-B0C5A86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5BA2-0ECC-4DD3-8EAC-EBBDFCB3A0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Issue #36 – Optical </a:t>
            </a:r>
            <a:r>
              <a:rPr lang="en-US" dirty="0"/>
              <a:t>Transparent Services</a:t>
            </a:r>
            <a:endParaRPr lang="en-GB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Current draft text assumes that the Optical Network provides Ethernet frame-based service</a:t>
            </a:r>
            <a:endParaRPr lang="en-US" dirty="0"/>
          </a:p>
          <a:p>
            <a:pPr lvl="1"/>
            <a:r>
              <a:rPr lang="it-IT" dirty="0"/>
              <a:t>In most of the existing deployments the Optical Network provides Transparent CBR services</a:t>
            </a:r>
          </a:p>
          <a:p>
            <a:r>
              <a:rPr lang="it-IT" dirty="0"/>
              <a:t>Not sure the description can be generalized to cover both frame-based and transparent services (see next slide)</a:t>
            </a:r>
            <a:endParaRPr lang="en-US" dirty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Proposal: try to generalize the description, if possible, otherwise describe the transparent services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C9CB5-8D6B-46A4-8E97-CB8BE61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59EDD-0D07-4745-AA0C-B0C5A86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5BA2-0ECC-4DD3-8EAC-EBBDFCB3A0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64460" y="3781108"/>
            <a:ext cx="5917175" cy="1694681"/>
          </a:xfrm>
          <a:prstGeom prst="parallelogram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350" dirty="0">
                <a:solidFill>
                  <a:schemeClr val="tx1"/>
                </a:solidFill>
              </a:rPr>
              <a:t>Optical Topology (O-PNC 1)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0088" y="4055723"/>
            <a:ext cx="781849" cy="1091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b">
            <a:noAutofit/>
          </a:bodyPr>
          <a:lstStyle/>
          <a:p>
            <a:pPr algn="ctr"/>
            <a:r>
              <a:rPr lang="it-IT" sz="1350" dirty="0"/>
              <a:t>NE11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6879" y="4055723"/>
            <a:ext cx="781849" cy="1091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b">
            <a:noAutofit/>
          </a:bodyPr>
          <a:lstStyle/>
          <a:p>
            <a:pPr algn="ctr"/>
            <a:r>
              <a:rPr lang="it-IT" sz="1350" dirty="0"/>
              <a:t>NE14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64460" y="2293854"/>
            <a:ext cx="5917175" cy="1163905"/>
          </a:xfrm>
          <a:prstGeom prst="parallelogram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350" dirty="0">
                <a:solidFill>
                  <a:schemeClr val="tx1"/>
                </a:solidFill>
              </a:rPr>
              <a:t>Ethernet Topology (P-PNC 1)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3435" y="2976069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Supporting LTP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857344" y="2574903"/>
            <a:ext cx="781849" cy="571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sz="1350" dirty="0"/>
              <a:t>PE13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6879" y="2574903"/>
            <a:ext cx="781849" cy="571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sz="1350" dirty="0"/>
              <a:t>BR11</a:t>
            </a:r>
          </a:p>
        </p:txBody>
      </p:sp>
      <p:sp>
        <p:nvSpPr>
          <p:cNvPr id="9" name="Oval 8"/>
          <p:cNvSpPr/>
          <p:nvPr/>
        </p:nvSpPr>
        <p:spPr>
          <a:xfrm rot="16200000" flipH="1">
            <a:off x="1165498" y="3061358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rot="16200000" flipH="1">
            <a:off x="1179658" y="3960272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3" name="Straight Connector 12"/>
          <p:cNvCxnSpPr>
            <a:stCxn id="9" idx="6"/>
            <a:endCxn id="12" idx="2"/>
          </p:cNvCxnSpPr>
          <p:nvPr/>
        </p:nvCxnSpPr>
        <p:spPr>
          <a:xfrm>
            <a:off x="1248268" y="3246049"/>
            <a:ext cx="14160" cy="733375"/>
          </a:xfrm>
          <a:prstGeom prst="line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rot="16200000" flipH="1">
            <a:off x="4957852" y="3061359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 rot="16200000" flipH="1">
            <a:off x="4960611" y="3960272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19" name="Straight Connector 18"/>
          <p:cNvCxnSpPr>
            <a:stCxn id="15" idx="6"/>
            <a:endCxn id="18" idx="2"/>
          </p:cNvCxnSpPr>
          <p:nvPr/>
        </p:nvCxnSpPr>
        <p:spPr>
          <a:xfrm>
            <a:off x="5040622" y="3246050"/>
            <a:ext cx="2759" cy="733374"/>
          </a:xfrm>
          <a:prstGeom prst="line">
            <a:avLst/>
          </a:prstGeom>
          <a:ln w="19050"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556423" y="2758891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Oval 21"/>
          <p:cNvSpPr/>
          <p:nvPr/>
        </p:nvSpPr>
        <p:spPr>
          <a:xfrm>
            <a:off x="4541372" y="2758891"/>
            <a:ext cx="165539" cy="203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cxnSp>
        <p:nvCxnSpPr>
          <p:cNvPr id="23" name="Elbow Connector 22"/>
          <p:cNvCxnSpPr>
            <a:stCxn id="21" idx="5"/>
            <a:endCxn id="9" idx="5"/>
          </p:cNvCxnSpPr>
          <p:nvPr/>
        </p:nvCxnSpPr>
        <p:spPr>
          <a:xfrm rot="5400000">
            <a:off x="1364566" y="2888652"/>
            <a:ext cx="288926" cy="377383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1262429" y="4147257"/>
            <a:ext cx="3780951" cy="101220"/>
          </a:xfrm>
          <a:custGeom>
            <a:avLst/>
            <a:gdLst>
              <a:gd name="connsiteX0" fmla="*/ 0 w 340518"/>
              <a:gd name="connsiteY0" fmla="*/ 0 h 316706"/>
              <a:gd name="connsiteX1" fmla="*/ 0 w 340518"/>
              <a:gd name="connsiteY1" fmla="*/ 0 h 316706"/>
              <a:gd name="connsiteX2" fmla="*/ 0 w 340518"/>
              <a:gd name="connsiteY2" fmla="*/ 316706 h 316706"/>
              <a:gd name="connsiteX3" fmla="*/ 340518 w 340518"/>
              <a:gd name="connsiteY3" fmla="*/ 316706 h 316706"/>
              <a:gd name="connsiteX4" fmla="*/ 340518 w 340518"/>
              <a:gd name="connsiteY4" fmla="*/ 5953 h 3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8" h="316706">
                <a:moveTo>
                  <a:pt x="0" y="0"/>
                </a:moveTo>
                <a:lnTo>
                  <a:pt x="0" y="0"/>
                </a:lnTo>
                <a:lnTo>
                  <a:pt x="0" y="316706"/>
                </a:lnTo>
                <a:lnTo>
                  <a:pt x="340518" y="316706"/>
                </a:lnTo>
                <a:lnTo>
                  <a:pt x="340518" y="595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1663435" y="4023888"/>
            <a:ext cx="2959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rgbClr val="FF0000"/>
                </a:solidFill>
              </a:rPr>
              <a:t>Transparent</a:t>
            </a:r>
            <a:r>
              <a:rPr lang="it-IT" sz="900" dirty="0"/>
              <a:t> Client Signal</a:t>
            </a:r>
            <a:endParaRPr lang="en-US" sz="900" dirty="0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134920" y="4462576"/>
            <a:ext cx="278386" cy="23998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4890295" y="4462576"/>
            <a:ext cx="278386" cy="23998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1643553" y="4752894"/>
            <a:ext cx="2998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Optical Tunnel</a:t>
            </a:r>
            <a:endParaRPr lang="en-US" sz="900" dirty="0"/>
          </a:p>
        </p:txBody>
      </p:sp>
      <p:sp>
        <p:nvSpPr>
          <p:cNvPr id="31" name="Freeform 30"/>
          <p:cNvSpPr/>
          <p:nvPr/>
        </p:nvSpPr>
        <p:spPr>
          <a:xfrm>
            <a:off x="1274112" y="4702563"/>
            <a:ext cx="3755108" cy="75647"/>
          </a:xfrm>
          <a:custGeom>
            <a:avLst/>
            <a:gdLst>
              <a:gd name="connsiteX0" fmla="*/ 0 w 340518"/>
              <a:gd name="connsiteY0" fmla="*/ 0 h 316706"/>
              <a:gd name="connsiteX1" fmla="*/ 0 w 340518"/>
              <a:gd name="connsiteY1" fmla="*/ 0 h 316706"/>
              <a:gd name="connsiteX2" fmla="*/ 0 w 340518"/>
              <a:gd name="connsiteY2" fmla="*/ 316706 h 316706"/>
              <a:gd name="connsiteX3" fmla="*/ 340518 w 340518"/>
              <a:gd name="connsiteY3" fmla="*/ 316706 h 316706"/>
              <a:gd name="connsiteX4" fmla="*/ 340518 w 340518"/>
              <a:gd name="connsiteY4" fmla="*/ 5953 h 3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8" h="316706">
                <a:moveTo>
                  <a:pt x="0" y="0"/>
                </a:moveTo>
                <a:lnTo>
                  <a:pt x="0" y="0"/>
                </a:lnTo>
                <a:lnTo>
                  <a:pt x="0" y="316706"/>
                </a:lnTo>
                <a:lnTo>
                  <a:pt x="340518" y="316706"/>
                </a:lnTo>
                <a:lnTo>
                  <a:pt x="340518" y="5953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2" name="Straight Arrow Connector 31"/>
          <p:cNvCxnSpPr>
            <a:cxnSpLocks/>
            <a:stCxn id="25" idx="2"/>
            <a:endCxn id="30" idx="0"/>
          </p:cNvCxnSpPr>
          <p:nvPr/>
        </p:nvCxnSpPr>
        <p:spPr>
          <a:xfrm flipH="1">
            <a:off x="3143042" y="4254720"/>
            <a:ext cx="1" cy="498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4284" y="4410520"/>
            <a:ext cx="904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Undelay tunnel</a:t>
            </a:r>
            <a:endParaRPr lang="en-US" sz="900" dirty="0"/>
          </a:p>
        </p:txBody>
      </p: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>
            <a:off x="1721962" y="2860812"/>
            <a:ext cx="2819411" cy="0"/>
          </a:xfrm>
          <a:prstGeom prst="line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arallelogram 46"/>
          <p:cNvSpPr/>
          <p:nvPr/>
        </p:nvSpPr>
        <p:spPr>
          <a:xfrm>
            <a:off x="364460" y="1037955"/>
            <a:ext cx="5917175" cy="1163905"/>
          </a:xfrm>
          <a:prstGeom prst="parallelogram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350" dirty="0">
                <a:solidFill>
                  <a:schemeClr val="tx1"/>
                </a:solidFill>
              </a:rPr>
              <a:t>IP Topology (P-PNC 1)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3293" y="1910723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it-IT" sz="900" dirty="0"/>
              <a:t>Supporting LTP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857344" y="1319004"/>
            <a:ext cx="781849" cy="571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sz="1350" dirty="0"/>
              <a:t>PE13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26879" y="1319004"/>
            <a:ext cx="781849" cy="571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it-IT" sz="1350" dirty="0"/>
              <a:t>BR11</a:t>
            </a:r>
          </a:p>
        </p:txBody>
      </p:sp>
      <p:sp>
        <p:nvSpPr>
          <p:cNvPr id="55" name="Oval 54"/>
          <p:cNvSpPr/>
          <p:nvPr/>
        </p:nvSpPr>
        <p:spPr>
          <a:xfrm>
            <a:off x="1556423" y="1502992"/>
            <a:ext cx="165539" cy="2038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41372" y="1502992"/>
            <a:ext cx="165539" cy="2038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5" idx="6"/>
            <a:endCxn id="56" idx="2"/>
          </p:cNvCxnSpPr>
          <p:nvPr/>
        </p:nvCxnSpPr>
        <p:spPr>
          <a:xfrm>
            <a:off x="1721962" y="1604913"/>
            <a:ext cx="2819411" cy="0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21" idx="7"/>
          </p:cNvCxnSpPr>
          <p:nvPr/>
        </p:nvCxnSpPr>
        <p:spPr>
          <a:xfrm>
            <a:off x="1697720" y="1676982"/>
            <a:ext cx="0" cy="111176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2" idx="3"/>
            <a:endCxn id="15" idx="7"/>
          </p:cNvCxnSpPr>
          <p:nvPr/>
        </p:nvCxnSpPr>
        <p:spPr>
          <a:xfrm rot="16200000" flipH="1">
            <a:off x="4622622" y="2875874"/>
            <a:ext cx="288926" cy="402939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3"/>
            <a:endCxn id="22" idx="1"/>
          </p:cNvCxnSpPr>
          <p:nvPr/>
        </p:nvCxnSpPr>
        <p:spPr>
          <a:xfrm>
            <a:off x="4565615" y="1676982"/>
            <a:ext cx="0" cy="111176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31059" y="1910723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it-IT" sz="900" dirty="0"/>
              <a:t>Supporting LTP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3746579" y="2952455"/>
            <a:ext cx="8915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Supporting LTP</a:t>
            </a:r>
            <a:endParaRPr lang="en-US" sz="900" dirty="0"/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F8A05AFD-495C-4C5B-BEE3-18EA83C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68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51" name="Title 4">
            <a:extLst>
              <a:ext uri="{FF2B5EF4-FFF2-40B4-BE49-F238E27FC236}">
                <a16:creationId xmlns:a16="http://schemas.microsoft.com/office/drawing/2014/main" id="{C6620DFE-9252-4BAA-98DD-6E70B3E38ABA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351678" rtl="0" eaLnBrk="1" latinLnBrk="0" hangingPunct="1">
              <a:spcBef>
                <a:spcPct val="0"/>
              </a:spcBef>
              <a:buNone/>
              <a:defRPr sz="338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Multi-layer Intra-domain IP Link setup</a:t>
            </a:r>
            <a:endParaRPr lang="en-US" dirty="0"/>
          </a:p>
        </p:txBody>
      </p:sp>
      <p:sp>
        <p:nvSpPr>
          <p:cNvPr id="52" name="Slide Number Placeholder 4">
            <a:extLst>
              <a:ext uri="{FF2B5EF4-FFF2-40B4-BE49-F238E27FC236}">
                <a16:creationId xmlns:a16="http://schemas.microsoft.com/office/drawing/2014/main" id="{7DE9405B-7BB3-41D2-9E08-597E5A7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68"/>
            <a:ext cx="2133600" cy="365125"/>
          </a:xfrm>
        </p:spPr>
        <p:txBody>
          <a:bodyPr/>
          <a:lstStyle/>
          <a:p>
            <a:pPr>
              <a:defRPr/>
            </a:pPr>
            <a:fld id="{2ACC5BA2-0ECC-4DD3-8EAC-EBBDFCB3A0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211FE-AB96-4B0A-AAAE-829360933B78}"/>
              </a:ext>
            </a:extLst>
          </p:cNvPr>
          <p:cNvSpPr txBox="1"/>
          <p:nvPr/>
        </p:nvSpPr>
        <p:spPr>
          <a:xfrm>
            <a:off x="6379446" y="2536956"/>
            <a:ext cx="259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3) The multi-layer ETH link is either discovered by P-PNC1 or configured by the MDSC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3B70BA-3655-43D2-9181-A0DBDA4FA35E}"/>
              </a:ext>
            </a:extLst>
          </p:cNvPr>
          <p:cNvSpPr txBox="1"/>
          <p:nvPr/>
        </p:nvSpPr>
        <p:spPr>
          <a:xfrm>
            <a:off x="6305878" y="1289046"/>
            <a:ext cx="2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4) The IP link is created by the MDSC but fully configured by P-PNC1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81F72C-D40E-42C6-81C9-DCA8D7C5AD39}"/>
              </a:ext>
            </a:extLst>
          </p:cNvPr>
          <p:cNvSpPr txBox="1"/>
          <p:nvPr/>
        </p:nvSpPr>
        <p:spPr>
          <a:xfrm>
            <a:off x="6349328" y="5099635"/>
            <a:ext cx="2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1) The Optical Tunnel is configured by the MDSC and setup by O-PNC1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4629CC-DB64-4E50-8D5B-C8427B177183}"/>
              </a:ext>
            </a:extLst>
          </p:cNvPr>
          <p:cNvSpPr txBox="1"/>
          <p:nvPr/>
        </p:nvSpPr>
        <p:spPr>
          <a:xfrm>
            <a:off x="6383558" y="3601401"/>
            <a:ext cx="2570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2) The </a:t>
            </a:r>
            <a:r>
              <a:rPr lang="it-IT" sz="1600" dirty="0">
                <a:solidFill>
                  <a:srgbClr val="FF0000"/>
                </a:solidFill>
              </a:rPr>
              <a:t>Transparent</a:t>
            </a:r>
            <a:r>
              <a:rPr lang="it-IT" sz="1600" dirty="0"/>
              <a:t> Client Signal is configured by the MDSC and NEs are properly configured by O-PNC1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9D163F-5A23-4E96-A554-2A8918352342}"/>
              </a:ext>
            </a:extLst>
          </p:cNvPr>
          <p:cNvSpPr txBox="1"/>
          <p:nvPr/>
        </p:nvSpPr>
        <p:spPr>
          <a:xfrm>
            <a:off x="1242762" y="5715539"/>
            <a:ext cx="400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 Ethernet Topology exposed by O-PNC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1B00BB-E481-413F-9D4B-1E2BE5C8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ACTN POI Next Steps - Overview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CC9B8-F85A-4EEB-AAD2-A78DD6DA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C701F-9E60-4B89-A741-CF6C825B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C5BA2-0ECC-4DD3-8EAC-EBBDFCB3A0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66ADD-C1F9-4688-B775-130442B230AC}"/>
              </a:ext>
            </a:extLst>
          </p:cNvPr>
          <p:cNvSpPr txBox="1"/>
          <p:nvPr/>
        </p:nvSpPr>
        <p:spPr>
          <a:xfrm>
            <a:off x="1981200" y="1417638"/>
            <a:ext cx="54765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ACTN POI (step 1)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Inventory, Service and Topology Discovery</a:t>
            </a:r>
          </a:p>
          <a:p>
            <a:pPr marL="285750" indent="-285750">
              <a:buFontTx/>
              <a:buChar char="-"/>
            </a:pPr>
            <a:r>
              <a:rPr lang="en-US" dirty="0"/>
              <a:t>Establishment of L2VPN/L3VPN with TE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A299-A118-4BFD-BCB2-B8F906D77994}"/>
              </a:ext>
            </a:extLst>
          </p:cNvPr>
          <p:cNvSpPr txBox="1"/>
          <p:nvPr/>
        </p:nvSpPr>
        <p:spPr>
          <a:xfrm>
            <a:off x="238570" y="4506348"/>
            <a:ext cx="43334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ACTN POI (step 2a) – service assurance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Optical Network failures and degradation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IP/Optical Edge failures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C231C-82FA-4DBF-B5C0-DF123019532F}"/>
              </a:ext>
            </a:extLst>
          </p:cNvPr>
          <p:cNvSpPr txBox="1"/>
          <p:nvPr/>
        </p:nvSpPr>
        <p:spPr>
          <a:xfrm>
            <a:off x="5029200" y="4506348"/>
            <a:ext cx="39815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ACTN POI (step 2b) – pluggable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it-IT" dirty="0"/>
              <a:t>Pluggable WDM interfaces on routers</a:t>
            </a:r>
          </a:p>
          <a:p>
            <a:pPr marL="285750" indent="-285750">
              <a:buFontTx/>
              <a:buChar char="-"/>
            </a:pPr>
            <a:r>
              <a:rPr lang="it-IT" dirty="0"/>
              <a:t>Same scenarios as in step 1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4B6F9-280B-43A2-B0C8-7CCF4352F4F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405285" y="2340968"/>
            <a:ext cx="2314197" cy="216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178E62-54AA-4CAA-A3AB-ADC754374EA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719482" y="2340968"/>
            <a:ext cx="2300488" cy="216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D2900-BF49-485B-8A26-ED159F28DADC}"/>
              </a:ext>
            </a:extLst>
          </p:cNvPr>
          <p:cNvSpPr txBox="1"/>
          <p:nvPr/>
        </p:nvSpPr>
        <p:spPr>
          <a:xfrm>
            <a:off x="1676400" y="5487781"/>
            <a:ext cx="104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TEAS WG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375EB-CBA1-4AF2-AD4B-C4908C6ED2D0}"/>
              </a:ext>
            </a:extLst>
          </p:cNvPr>
          <p:cNvSpPr txBox="1"/>
          <p:nvPr/>
        </p:nvSpPr>
        <p:spPr>
          <a:xfrm>
            <a:off x="6553200" y="5487781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CCAMP 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7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this draft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Planned updates to the document</a:t>
            </a:r>
          </a:p>
          <a:p>
            <a:pPr lvl="1"/>
            <a:r>
              <a:rPr lang="it-IT" dirty="0"/>
              <a:t>Update the text to address all the open issues</a:t>
            </a:r>
            <a:endParaRPr lang="en-US" dirty="0"/>
          </a:p>
          <a:p>
            <a:pPr lvl="1"/>
            <a:r>
              <a:rPr lang="en-US" dirty="0"/>
              <a:t>Editorial and terminology clean-up</a:t>
            </a:r>
          </a:p>
          <a:p>
            <a:pPr lvl="1"/>
            <a:r>
              <a:rPr lang="en-US" dirty="0"/>
              <a:t>Improve Security section</a:t>
            </a:r>
          </a:p>
          <a:p>
            <a:endParaRPr lang="en-GB" dirty="0"/>
          </a:p>
          <a:p>
            <a:r>
              <a:rPr lang="en-GB" dirty="0"/>
              <a:t>Resuming weekly ACTN POI calls after IETF 116</a:t>
            </a:r>
          </a:p>
          <a:p>
            <a:pPr lvl="1"/>
            <a:r>
              <a:rPr lang="en-GB" dirty="0"/>
              <a:t>Starting from April 4 (slot 2)</a:t>
            </a:r>
          </a:p>
          <a:p>
            <a:pPr lvl="1"/>
            <a:r>
              <a:rPr lang="en-GB" dirty="0"/>
              <a:t>Working also in parallel on steps 2a and 2b</a:t>
            </a:r>
          </a:p>
          <a:p>
            <a:pPr lvl="1"/>
            <a:endParaRPr lang="en-GB" dirty="0"/>
          </a:p>
          <a:p>
            <a:r>
              <a:rPr lang="en-GB" dirty="0"/>
              <a:t>Be ready for WG Last Call before IETF 117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C9CB5-8D6B-46A4-8E97-CB8BE61B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IETF 116 - TEAS Working Group – March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59EDD-0D07-4745-AA0C-B0C5A86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5BA2-0ECC-4DD3-8EAC-EBBDFCB3A0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14013</TotalTime>
  <Words>852</Words>
  <Application>Microsoft Office PowerPoint</Application>
  <PresentationFormat>On-screen Show (4:3)</PresentationFormat>
  <Paragraphs>140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DejaVu Sans</vt:lpstr>
      <vt:lpstr>Arial</vt:lpstr>
      <vt:lpstr>Calibri</vt:lpstr>
      <vt:lpstr>Times New Roman</vt:lpstr>
      <vt:lpstr>Office Theme</vt:lpstr>
      <vt:lpstr>Applicability of Abstraction and Control of Traffic Engineered             Networks (ACTN) to Packet Optical Integration (POI)  draft-ietf-teas-actn-poi-applicability-08 </vt:lpstr>
      <vt:lpstr>I-D Use Cases</vt:lpstr>
      <vt:lpstr>Status</vt:lpstr>
      <vt:lpstr>Open Issue #45 – SRLGs</vt:lpstr>
      <vt:lpstr>Open Issue #36 – Optical Transparent Services</vt:lpstr>
      <vt:lpstr>PowerPoint Presentation</vt:lpstr>
      <vt:lpstr>ACTN POI Next Steps - Overview</vt:lpstr>
      <vt:lpstr>Next Steps for this draft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Document Status</dc:title>
  <dc:creator>Lou Berger</dc:creator>
  <cp:lastModifiedBy>Italo Busi</cp:lastModifiedBy>
  <cp:revision>380</cp:revision>
  <dcterms:created xsi:type="dcterms:W3CDTF">2014-10-27T17:48:00Z</dcterms:created>
  <dcterms:modified xsi:type="dcterms:W3CDTF">2023-03-21T15:45:44Z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6ee314-308e-4f40-a474-5b984ee7b7ff_Enabled">
    <vt:lpwstr>true</vt:lpwstr>
  </property>
  <property fmtid="{D5CDD505-2E9C-101B-9397-08002B2CF9AE}" pid="3" name="MSIP_Label_106ee314-308e-4f40-a474-5b984ee7b7ff_SetDate">
    <vt:lpwstr>2021-03-07T12:55:23Z</vt:lpwstr>
  </property>
  <property fmtid="{D5CDD505-2E9C-101B-9397-08002B2CF9AE}" pid="4" name="MSIP_Label_106ee314-308e-4f40-a474-5b984ee7b7ff_Method">
    <vt:lpwstr>Privileged</vt:lpwstr>
  </property>
  <property fmtid="{D5CDD505-2E9C-101B-9397-08002B2CF9AE}" pid="5" name="MSIP_Label_106ee314-308e-4f40-a474-5b984ee7b7ff_Name">
    <vt:lpwstr>106ee314-308e-4f40-a474-5b984ee7b7ff</vt:lpwstr>
  </property>
  <property fmtid="{D5CDD505-2E9C-101B-9397-08002B2CF9AE}" pid="6" name="MSIP_Label_106ee314-308e-4f40-a474-5b984ee7b7ff_SiteId">
    <vt:lpwstr>bea78b3c-4cdb-4130-854a-1d193232e5f4</vt:lpwstr>
  </property>
  <property fmtid="{D5CDD505-2E9C-101B-9397-08002B2CF9AE}" pid="7" name="MSIP_Label_106ee314-308e-4f40-a474-5b984ee7b7ff_ActionId">
    <vt:lpwstr>9eaca20f-bd4e-422f-a22c-a285aa1d4d31</vt:lpwstr>
  </property>
  <property fmtid="{D5CDD505-2E9C-101B-9397-08002B2CF9AE}" pid="8" name="MSIP_Label_106ee314-308e-4f40-a474-5b984ee7b7f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Non-Juniper</vt:lpwstr>
  </property>
</Properties>
</file>