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0" r:id="rId2"/>
    <p:sldId id="257" r:id="rId3"/>
    <p:sldId id="288" r:id="rId4"/>
    <p:sldId id="289" r:id="rId5"/>
    <p:sldId id="292" r:id="rId6"/>
    <p:sldId id="293" r:id="rId7"/>
    <p:sldId id="294" r:id="rId8"/>
    <p:sldId id="297" r:id="rId9"/>
    <p:sldId id="298" r:id="rId10"/>
    <p:sldId id="299" r:id="rId11"/>
    <p:sldId id="300" r:id="rId12"/>
    <p:sldId id="301" r:id="rId13"/>
    <p:sldId id="291" r:id="rId14"/>
    <p:sldId id="295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39E22-D640-1E47-8943-A6C731421B5E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3B307-37FA-3440-BB88-9F46BC7E26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0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reservation based on network planning (</a:t>
            </a:r>
            <a:r>
              <a:rPr lang="en-US" dirty="0" err="1"/>
              <a:t>forcast</a:t>
            </a:r>
            <a:r>
              <a:rPr lang="en-US" dirty="0"/>
              <a:t> of the demand traffic matrix)</a:t>
            </a:r>
          </a:p>
          <a:p>
            <a:r>
              <a:rPr lang="en-US" dirty="0"/>
              <a:t> - points of SAP (service access point)   -- APs in ACTN VN</a:t>
            </a:r>
          </a:p>
          <a:p>
            <a:r>
              <a:rPr lang="en-US" dirty="0"/>
              <a:t> - customer has a </a:t>
            </a:r>
            <a:r>
              <a:rPr lang="en-US" dirty="0" err="1"/>
              <a:t>forcast</a:t>
            </a:r>
            <a:r>
              <a:rPr lang="en-US" dirty="0"/>
              <a:t> of demand traffic matrix between the SAPs to which the customer can be connected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51EF1-D334-6B4E-9540-90BEBCE086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0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reservation based on network planning (</a:t>
            </a:r>
            <a:r>
              <a:rPr lang="en-US" dirty="0" err="1"/>
              <a:t>forcast</a:t>
            </a:r>
            <a:r>
              <a:rPr lang="en-US" dirty="0"/>
              <a:t> of the demand traffic matrix)</a:t>
            </a:r>
          </a:p>
          <a:p>
            <a:r>
              <a:rPr lang="en-US" dirty="0"/>
              <a:t> - points of SAP (service access point)   -- APs in ACTN VN</a:t>
            </a:r>
          </a:p>
          <a:p>
            <a:r>
              <a:rPr lang="en-US" dirty="0"/>
              <a:t> - customer has a </a:t>
            </a:r>
            <a:r>
              <a:rPr lang="en-US" dirty="0" err="1"/>
              <a:t>forcast</a:t>
            </a:r>
            <a:r>
              <a:rPr lang="en-US" dirty="0"/>
              <a:t> of demand traffic matrix between the SAPs to which the customer can be connected</a:t>
            </a:r>
          </a:p>
          <a:p>
            <a:r>
              <a:rPr lang="en-US" dirty="0"/>
              <a:t> - schedule is not known a prior </a:t>
            </a:r>
          </a:p>
          <a:p>
            <a:endParaRPr lang="en-US" dirty="0"/>
          </a:p>
          <a:p>
            <a:r>
              <a:rPr lang="en-US" dirty="0"/>
              <a:t>Using topologies to express customer constraints on: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Resiliency </a:t>
            </a:r>
          </a:p>
          <a:p>
            <a:pPr marL="171450" indent="-171450">
              <a:buFontTx/>
              <a:buChar char="-"/>
            </a:pPr>
            <a:r>
              <a:rPr lang="en-US" dirty="0"/>
              <a:t>Load-balancing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51EF1-D334-6B4E-9540-90BEBCE086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8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A2101-3BF7-D697-2213-9072930B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9643AD-AD9F-E4AB-9C22-9E9EBEB24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B5EF89-5A52-7A42-D39A-E86C6983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22A-9460-4F2A-9D7D-8F6E2895BF9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4DB9E4-145D-79CF-85B5-F4242B35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8EE47E-E442-5218-E5EE-66AAD836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499C-660A-46E6-8D0B-0B7818C9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2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CB1662-4524-BE5A-93FD-42538B38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5C78BB-0B3C-2E56-DA58-3452C8FDA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B04614-D692-CC03-B8FA-8F441761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22A-9460-4F2A-9D7D-8F6E2895BF9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51D07-9288-8765-A342-B76AC209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3F8AB-F482-D4B2-796F-38631729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499C-660A-46E6-8D0B-0B7818C9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22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18485BE-6CD2-9B4F-A73B-96BCDC73A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BAD014-F04C-AF75-B544-0D6998D0C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A454AC-BCCD-1F56-8E09-86AF60EC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22A-9460-4F2A-9D7D-8F6E2895BF9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A984C8-9D45-0E7F-BDF5-D793B51F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DFF6D0-C056-4050-5B62-9501C82B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499C-660A-46E6-8D0B-0B7818C9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35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2" y="609644"/>
            <a:ext cx="11259303" cy="800944"/>
          </a:xfrm>
        </p:spPr>
        <p:txBody>
          <a:bodyPr/>
          <a:lstStyle/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Here</a:t>
            </a:r>
            <a:br>
              <a:rPr lang="es-ES" dirty="0"/>
            </a:br>
            <a:r>
              <a:rPr lang="es-ES" dirty="0"/>
              <a:t>Max 2 </a:t>
            </a:r>
            <a:r>
              <a:rPr lang="es-ES" dirty="0" err="1"/>
              <a:t>lines</a:t>
            </a:r>
            <a:endParaRPr lang="es-ES" dirty="0"/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0" y="366676"/>
            <a:ext cx="1125930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latin typeface="+mn-lt"/>
              </a:defRPr>
            </a:lvl1pPr>
          </a:lstStyle>
          <a:p>
            <a:pPr lvl="0"/>
            <a:r>
              <a:rPr lang="es-ES" dirty="0"/>
              <a:t>INSERT SUBHEADING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19B682D-98C8-6142-85E9-8149CBD195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8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AB4D6-D81C-366C-3440-2D41FDF0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42637D-9557-2A19-A718-2B59C99C2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DDC2A-A862-A851-0F65-C9DC434A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22A-9460-4F2A-9D7D-8F6E2895BF9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EF74AB-2F93-2D32-8E80-6253D389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72BF9B-FAC4-6FCE-B685-1DAC7478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499C-660A-46E6-8D0B-0B7818C9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7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D4BB8-556B-3E93-1840-828A06BA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B8CDF8-9890-C7D7-8985-1A3067042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65032E-AC86-19FE-B6DE-E8AD3CE7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22A-9460-4F2A-9D7D-8F6E2895BF9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49164-EE0D-6A2A-B9CC-D996A602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D1153E-5CFE-F455-EB02-A1928E9C8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499C-660A-46E6-8D0B-0B7818C9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6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5B59A-5893-4289-45A8-66E76236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52CB57-D6BD-2E6B-2EC9-F276BC0A9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3A0133-5403-68B3-7DDB-4295350EC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914069-52BA-24FA-0C28-3357CA21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22A-9460-4F2A-9D7D-8F6E2895BF9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58B512-C6DC-3533-C4A2-A89EAD12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AE59B2-9664-9024-D015-D3BB004E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499C-660A-46E6-8D0B-0B7818C9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7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3EA0A-651A-9060-1215-B912D9A05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BDD70E-469C-E4FF-5393-9698C54B9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77A24C-5DC4-CF1F-1F4F-4CD036758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C9290D-11BB-31A6-41E9-9185B9158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4F7EF2-37DE-9B7D-9DAA-B71BB5220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CECD2A-787F-A688-E7A4-66E4E014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22A-9460-4F2A-9D7D-8F6E2895BF9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D362D4-6256-761C-BBB3-1BA804FE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2F0200-7CC3-EE49-5210-7B3465BB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499C-660A-46E6-8D0B-0B7818C9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6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90BA7B-8FB7-A82C-1371-066EC37F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94966D-A4A3-6E19-F6BE-8C9144C8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22A-9460-4F2A-9D7D-8F6E2895BF9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DC2D9A-9CCD-A476-690A-3CE8CA265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C0995A-F710-9BD4-60A1-4792F3F9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499C-660A-46E6-8D0B-0B7818C9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2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8B30551-3FE2-0CA6-FCDC-FC90EC7A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22A-9460-4F2A-9D7D-8F6E2895BF9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E65118-C53E-9DA2-FE5F-C7EA1AC33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A74543-3005-2919-9BF0-8930E9D7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499C-660A-46E6-8D0B-0B7818C9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8B599-6960-2D42-BF9D-1A3B64B6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6C60D2-2975-3C52-1CCA-A525247D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20AE10-2EAB-BF75-04D9-9F02FED68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8CBF73-DBB2-42CA-FF3B-C21CAD6D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22A-9460-4F2A-9D7D-8F6E2895BF9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9EDF96-E5D0-30C6-B36E-BCC4FB90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18FAB7-0E67-5439-C476-221F5273E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499C-660A-46E6-8D0B-0B7818C9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5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02739-A9E5-5E02-628D-09284BB9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2929FC9-88D6-9CDD-F401-27BEB1572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627C48-4B24-BF58-1579-DD4C29725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1F4610-40FB-30E4-FBB6-55EBF22F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22A-9460-4F2A-9D7D-8F6E2895BF9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79DDD-EF6A-A2E7-EF6D-73BDFED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D66592-BB48-7FCF-49B9-536B00C0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8499C-660A-46E6-8D0B-0B7818C9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6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414550-9D05-97D8-ECD0-B7D08C487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C73409-7E05-1C88-41A8-96E6D5D21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A4DAEF-1F8C-8657-A62E-576B5C803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E722A-9460-4F2A-9D7D-8F6E2895BF91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1607C-EC32-577F-8AA8-32C7F53B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E42EA1-8F18-3100-5BA8-AA2DBFC71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8499C-660A-46E6-8D0B-0B7818C93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8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C70B1-2AF5-0FC4-9D20-234953CD3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topology use case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F3E39B-3C5F-6DC0-417E-652F37999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83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506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 3 : Customized Topology with Edge Virtual Node and Shared Bandwidth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49255-FB03-2E5A-919A-E8FB7CC93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1617"/>
            <a:ext cx="10872676" cy="1899920"/>
          </a:xfrm>
        </p:spPr>
        <p:txBody>
          <a:bodyPr>
            <a:normAutofit/>
          </a:bodyPr>
          <a:lstStyle/>
          <a:p>
            <a:r>
              <a:rPr lang="en-US" sz="2000" dirty="0"/>
              <a:t>Customized topology with a single virtual node representing DU1-DU3, and a shared link between DU1/DU2/DU3 and CU for resource reservation</a:t>
            </a:r>
          </a:p>
          <a:p>
            <a:r>
              <a:rPr lang="en-US" sz="2000" dirty="0"/>
              <a:t>Bandwidth is shared between (DU1, DU2, DU3) with less bandwidth (20G vs. 30G) reserved</a:t>
            </a:r>
          </a:p>
          <a:p>
            <a:r>
              <a:rPr lang="en-US" sz="2000" dirty="0"/>
              <a:t>Connection 1 and 2 can be created subsequently</a:t>
            </a:r>
          </a:p>
          <a:p>
            <a:r>
              <a:rPr lang="en-US" sz="2000" dirty="0"/>
              <a:t>Connection 3 may be added later on demand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2DB753-DC49-BF44-970A-78F765755CEB}"/>
              </a:ext>
            </a:extLst>
          </p:cNvPr>
          <p:cNvGrpSpPr/>
          <p:nvPr/>
        </p:nvGrpSpPr>
        <p:grpSpPr>
          <a:xfrm>
            <a:off x="1312262" y="1508774"/>
            <a:ext cx="3640661" cy="3159650"/>
            <a:chOff x="3438775" y="1499594"/>
            <a:chExt cx="3640661" cy="3159650"/>
          </a:xfrm>
        </p:grpSpPr>
        <p:sp>
          <p:nvSpPr>
            <p:cNvPr id="5" name="Nube 46">
              <a:extLst>
                <a:ext uri="{FF2B5EF4-FFF2-40B4-BE49-F238E27FC236}">
                  <a16:creationId xmlns:a16="http://schemas.microsoft.com/office/drawing/2014/main" id="{5D273A68-D785-F9A5-16B2-F5178669C676}"/>
                </a:ext>
              </a:extLst>
            </p:cNvPr>
            <p:cNvSpPr/>
            <p:nvPr/>
          </p:nvSpPr>
          <p:spPr>
            <a:xfrm>
              <a:off x="3990796" y="2269174"/>
              <a:ext cx="3088640" cy="1899920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Elipse 47">
              <a:extLst>
                <a:ext uri="{FF2B5EF4-FFF2-40B4-BE49-F238E27FC236}">
                  <a16:creationId xmlns:a16="http://schemas.microsoft.com/office/drawing/2014/main" id="{E78C454D-E071-2D5E-6129-BF8CA6AAC95C}"/>
                </a:ext>
              </a:extLst>
            </p:cNvPr>
            <p:cNvSpPr/>
            <p:nvPr/>
          </p:nvSpPr>
          <p:spPr>
            <a:xfrm>
              <a:off x="3438775" y="2817814"/>
              <a:ext cx="829930" cy="80264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DU1</a:t>
              </a:r>
            </a:p>
          </p:txBody>
        </p:sp>
        <p:sp>
          <p:nvSpPr>
            <p:cNvPr id="7" name="Elipse 48">
              <a:extLst>
                <a:ext uri="{FF2B5EF4-FFF2-40B4-BE49-F238E27FC236}">
                  <a16:creationId xmlns:a16="http://schemas.microsoft.com/office/drawing/2014/main" id="{2AD10699-4317-E85C-CA01-40813F05C6F2}"/>
                </a:ext>
              </a:extLst>
            </p:cNvPr>
            <p:cNvSpPr/>
            <p:nvPr/>
          </p:nvSpPr>
          <p:spPr>
            <a:xfrm>
              <a:off x="5065866" y="1867854"/>
              <a:ext cx="829930" cy="80264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</a:t>
              </a:r>
            </a:p>
          </p:txBody>
        </p:sp>
        <p:sp>
          <p:nvSpPr>
            <p:cNvPr id="9" name="Forma libre: forma 50">
              <a:extLst>
                <a:ext uri="{FF2B5EF4-FFF2-40B4-BE49-F238E27FC236}">
                  <a16:creationId xmlns:a16="http://schemas.microsoft.com/office/drawing/2014/main" id="{08114288-1155-0123-629F-86740035D948}"/>
                </a:ext>
              </a:extLst>
            </p:cNvPr>
            <p:cNvSpPr/>
            <p:nvPr/>
          </p:nvSpPr>
          <p:spPr>
            <a:xfrm>
              <a:off x="4133036" y="2645094"/>
              <a:ext cx="1320800" cy="808197"/>
            </a:xfrm>
            <a:custGeom>
              <a:avLst/>
              <a:gdLst>
                <a:gd name="connsiteX0" fmla="*/ 0 w 1320800"/>
                <a:gd name="connsiteY0" fmla="*/ 609600 h 808197"/>
                <a:gd name="connsiteX1" fmla="*/ 792480 w 1320800"/>
                <a:gd name="connsiteY1" fmla="*/ 772160 h 808197"/>
                <a:gd name="connsiteX2" fmla="*/ 1320800 w 1320800"/>
                <a:gd name="connsiteY2" fmla="*/ 0 h 808197"/>
                <a:gd name="connsiteX3" fmla="*/ 1320800 w 1320800"/>
                <a:gd name="connsiteY3" fmla="*/ 0 h 808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0800" h="808197">
                  <a:moveTo>
                    <a:pt x="0" y="609600"/>
                  </a:moveTo>
                  <a:cubicBezTo>
                    <a:pt x="286173" y="741680"/>
                    <a:pt x="572347" y="873760"/>
                    <a:pt x="792480" y="772160"/>
                  </a:cubicBezTo>
                  <a:cubicBezTo>
                    <a:pt x="1012613" y="670560"/>
                    <a:pt x="1320800" y="0"/>
                    <a:pt x="1320800" y="0"/>
                  </a:cubicBezTo>
                  <a:lnTo>
                    <a:pt x="1320800" y="0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Elipse 52">
              <a:extLst>
                <a:ext uri="{FF2B5EF4-FFF2-40B4-BE49-F238E27FC236}">
                  <a16:creationId xmlns:a16="http://schemas.microsoft.com/office/drawing/2014/main" id="{C4A965A1-8195-3825-B4DC-DAB8B6009725}"/>
                </a:ext>
              </a:extLst>
            </p:cNvPr>
            <p:cNvSpPr/>
            <p:nvPr/>
          </p:nvSpPr>
          <p:spPr>
            <a:xfrm>
              <a:off x="4054946" y="3783014"/>
              <a:ext cx="829930" cy="80264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DU2</a:t>
              </a:r>
            </a:p>
          </p:txBody>
        </p:sp>
        <p:sp>
          <p:nvSpPr>
            <p:cNvPr id="12" name="Forma libre: forma 53">
              <a:extLst>
                <a:ext uri="{FF2B5EF4-FFF2-40B4-BE49-F238E27FC236}">
                  <a16:creationId xmlns:a16="http://schemas.microsoft.com/office/drawing/2014/main" id="{5FE7271E-DDB5-5904-C5F2-012F6DE4B176}"/>
                </a:ext>
              </a:extLst>
            </p:cNvPr>
            <p:cNvSpPr/>
            <p:nvPr/>
          </p:nvSpPr>
          <p:spPr>
            <a:xfrm>
              <a:off x="4722316" y="2706054"/>
              <a:ext cx="741680" cy="1209040"/>
            </a:xfrm>
            <a:custGeom>
              <a:avLst/>
              <a:gdLst>
                <a:gd name="connsiteX0" fmla="*/ 0 w 741680"/>
                <a:gd name="connsiteY0" fmla="*/ 1209040 h 1209040"/>
                <a:gd name="connsiteX1" fmla="*/ 487680 w 741680"/>
                <a:gd name="connsiteY1" fmla="*/ 934720 h 1209040"/>
                <a:gd name="connsiteX2" fmla="*/ 741680 w 741680"/>
                <a:gd name="connsiteY2" fmla="*/ 0 h 1209040"/>
                <a:gd name="connsiteX3" fmla="*/ 741680 w 741680"/>
                <a:gd name="connsiteY3" fmla="*/ 0 h 120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680" h="1209040">
                  <a:moveTo>
                    <a:pt x="0" y="1209040"/>
                  </a:moveTo>
                  <a:cubicBezTo>
                    <a:pt x="182033" y="1172633"/>
                    <a:pt x="364067" y="1136227"/>
                    <a:pt x="487680" y="934720"/>
                  </a:cubicBezTo>
                  <a:cubicBezTo>
                    <a:pt x="611293" y="733213"/>
                    <a:pt x="741680" y="0"/>
                    <a:pt x="741680" y="0"/>
                  </a:cubicBezTo>
                  <a:lnTo>
                    <a:pt x="741680" y="0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Group 36">
              <a:extLst>
                <a:ext uri="{FF2B5EF4-FFF2-40B4-BE49-F238E27FC236}">
                  <a16:creationId xmlns:a16="http://schemas.microsoft.com/office/drawing/2014/main" id="{9BB96707-94A7-BAEA-19E1-2C5194E1EF82}"/>
                </a:ext>
              </a:extLst>
            </p:cNvPr>
            <p:cNvGrpSpPr/>
            <p:nvPr/>
          </p:nvGrpSpPr>
          <p:grpSpPr>
            <a:xfrm>
              <a:off x="3487039" y="2573294"/>
              <a:ext cx="607887" cy="331169"/>
              <a:chOff x="1691443" y="3600408"/>
              <a:chExt cx="607887" cy="331169"/>
            </a:xfrm>
          </p:grpSpPr>
          <p:sp>
            <p:nvSpPr>
              <p:cNvPr id="28" name="Oval 34">
                <a:extLst>
                  <a:ext uri="{FF2B5EF4-FFF2-40B4-BE49-F238E27FC236}">
                    <a16:creationId xmlns:a16="http://schemas.microsoft.com/office/drawing/2014/main" id="{55417C30-E460-4DD7-5E68-ADF70AB99006}"/>
                  </a:ext>
                </a:extLst>
              </p:cNvPr>
              <p:cNvSpPr/>
              <p:nvPr/>
            </p:nvSpPr>
            <p:spPr>
              <a:xfrm>
                <a:off x="2145218" y="3787738"/>
                <a:ext cx="154112" cy="143839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TextBox 35">
                <a:extLst>
                  <a:ext uri="{FF2B5EF4-FFF2-40B4-BE49-F238E27FC236}">
                    <a16:creationId xmlns:a16="http://schemas.microsoft.com/office/drawing/2014/main" id="{EA948E5F-F9CE-69D8-2CFA-CDFBEB4092EB}"/>
                  </a:ext>
                </a:extLst>
              </p:cNvPr>
              <p:cNvSpPr txBox="1"/>
              <p:nvPr/>
            </p:nvSpPr>
            <p:spPr>
              <a:xfrm>
                <a:off x="1691443" y="3600408"/>
                <a:ext cx="5308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SDP</a:t>
                </a:r>
                <a:r>
                  <a:rPr kumimoji="0" 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4" name="Group 36">
              <a:extLst>
                <a:ext uri="{FF2B5EF4-FFF2-40B4-BE49-F238E27FC236}">
                  <a16:creationId xmlns:a16="http://schemas.microsoft.com/office/drawing/2014/main" id="{33346382-A5F2-54CD-5063-B2C8BA451DFA}"/>
                </a:ext>
              </a:extLst>
            </p:cNvPr>
            <p:cNvGrpSpPr/>
            <p:nvPr/>
          </p:nvGrpSpPr>
          <p:grpSpPr>
            <a:xfrm>
              <a:off x="4757983" y="4351467"/>
              <a:ext cx="707204" cy="307777"/>
              <a:chOff x="1590782" y="3428368"/>
              <a:chExt cx="707204" cy="307777"/>
            </a:xfrm>
          </p:grpSpPr>
          <p:sp>
            <p:nvSpPr>
              <p:cNvPr id="26" name="Oval 34">
                <a:extLst>
                  <a:ext uri="{FF2B5EF4-FFF2-40B4-BE49-F238E27FC236}">
                    <a16:creationId xmlns:a16="http://schemas.microsoft.com/office/drawing/2014/main" id="{1C5EE4DB-1F02-26BD-DA2F-6352C55F656C}"/>
                  </a:ext>
                </a:extLst>
              </p:cNvPr>
              <p:cNvSpPr/>
              <p:nvPr/>
            </p:nvSpPr>
            <p:spPr>
              <a:xfrm>
                <a:off x="2143874" y="3529329"/>
                <a:ext cx="154112" cy="143839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35">
                <a:extLst>
                  <a:ext uri="{FF2B5EF4-FFF2-40B4-BE49-F238E27FC236}">
                    <a16:creationId xmlns:a16="http://schemas.microsoft.com/office/drawing/2014/main" id="{A58E61EB-DBD4-07BC-5394-EA597E2D6E20}"/>
                  </a:ext>
                </a:extLst>
              </p:cNvPr>
              <p:cNvSpPr txBox="1"/>
              <p:nvPr/>
            </p:nvSpPr>
            <p:spPr>
              <a:xfrm>
                <a:off x="1590782" y="3428368"/>
                <a:ext cx="5308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SDP</a:t>
                </a:r>
                <a:r>
                  <a:rPr kumimoji="0" 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15" name="Group 46">
              <a:extLst>
                <a:ext uri="{FF2B5EF4-FFF2-40B4-BE49-F238E27FC236}">
                  <a16:creationId xmlns:a16="http://schemas.microsoft.com/office/drawing/2014/main" id="{5E03BF98-47CB-6350-12DB-1694FEB78298}"/>
                </a:ext>
              </a:extLst>
            </p:cNvPr>
            <p:cNvGrpSpPr/>
            <p:nvPr/>
          </p:nvGrpSpPr>
          <p:grpSpPr>
            <a:xfrm>
              <a:off x="4773394" y="1499594"/>
              <a:ext cx="1030839" cy="307777"/>
              <a:chOff x="2143874" y="3436507"/>
              <a:chExt cx="1030839" cy="307777"/>
            </a:xfrm>
          </p:grpSpPr>
          <p:sp>
            <p:nvSpPr>
              <p:cNvPr id="24" name="Oval 47">
                <a:extLst>
                  <a:ext uri="{FF2B5EF4-FFF2-40B4-BE49-F238E27FC236}">
                    <a16:creationId xmlns:a16="http://schemas.microsoft.com/office/drawing/2014/main" id="{11E9D3D0-4450-7014-808F-220539E83C9D}"/>
                  </a:ext>
                </a:extLst>
              </p:cNvPr>
              <p:cNvSpPr/>
              <p:nvPr/>
            </p:nvSpPr>
            <p:spPr>
              <a:xfrm>
                <a:off x="2143874" y="3529329"/>
                <a:ext cx="154112" cy="143839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TextBox 48">
                <a:extLst>
                  <a:ext uri="{FF2B5EF4-FFF2-40B4-BE49-F238E27FC236}">
                    <a16:creationId xmlns:a16="http://schemas.microsoft.com/office/drawing/2014/main" id="{14A625BD-4A48-5698-2D16-75585472DD16}"/>
                  </a:ext>
                </a:extLst>
              </p:cNvPr>
              <p:cNvSpPr txBox="1"/>
              <p:nvPr/>
            </p:nvSpPr>
            <p:spPr>
              <a:xfrm>
                <a:off x="2373329" y="3436507"/>
                <a:ext cx="8013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SDP</a:t>
                </a:r>
                <a:r>
                  <a:rPr kumimoji="0" 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</p:grpSp>
        <p:sp>
          <p:nvSpPr>
            <p:cNvPr id="19" name="Elipse 47">
              <a:extLst>
                <a:ext uri="{FF2B5EF4-FFF2-40B4-BE49-F238E27FC236}">
                  <a16:creationId xmlns:a16="http://schemas.microsoft.com/office/drawing/2014/main" id="{9BDEC153-F4A5-9986-2342-369CEDAD13BB}"/>
                </a:ext>
              </a:extLst>
            </p:cNvPr>
            <p:cNvSpPr/>
            <p:nvPr/>
          </p:nvSpPr>
          <p:spPr>
            <a:xfrm>
              <a:off x="3823885" y="1882430"/>
              <a:ext cx="829930" cy="802640"/>
            </a:xfrm>
            <a:prstGeom prst="ellipse">
              <a:avLst/>
            </a:prstGeom>
            <a:solidFill>
              <a:schemeClr val="bg2"/>
            </a:solidFill>
            <a:ln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DU3</a:t>
              </a:r>
            </a:p>
          </p:txBody>
        </p:sp>
        <p:sp>
          <p:nvSpPr>
            <p:cNvPr id="30" name="TextBox 35">
              <a:extLst>
                <a:ext uri="{FF2B5EF4-FFF2-40B4-BE49-F238E27FC236}">
                  <a16:creationId xmlns:a16="http://schemas.microsoft.com/office/drawing/2014/main" id="{4CCD2D05-D51F-0E04-9B01-3D63D341E0FB}"/>
                </a:ext>
              </a:extLst>
            </p:cNvPr>
            <p:cNvSpPr txBox="1"/>
            <p:nvPr/>
          </p:nvSpPr>
          <p:spPr>
            <a:xfrm>
              <a:off x="3666299" y="1632671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3" name="Oval 47">
              <a:extLst>
                <a:ext uri="{FF2B5EF4-FFF2-40B4-BE49-F238E27FC236}">
                  <a16:creationId xmlns:a16="http://schemas.microsoft.com/office/drawing/2014/main" id="{22A2CBE6-2EB7-33DB-777A-7F41D74703C2}"/>
                </a:ext>
              </a:extLst>
            </p:cNvPr>
            <p:cNvSpPr/>
            <p:nvPr/>
          </p:nvSpPr>
          <p:spPr>
            <a:xfrm>
              <a:off x="4102529" y="1724015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orma libre: forma 50">
              <a:extLst>
                <a:ext uri="{FF2B5EF4-FFF2-40B4-BE49-F238E27FC236}">
                  <a16:creationId xmlns:a16="http://schemas.microsoft.com/office/drawing/2014/main" id="{13D1FC50-81D3-44F1-6F9E-3FC441A2D8B4}"/>
                </a:ext>
              </a:extLst>
            </p:cNvPr>
            <p:cNvSpPr/>
            <p:nvPr/>
          </p:nvSpPr>
          <p:spPr>
            <a:xfrm rot="986145">
              <a:off x="4418583" y="2488692"/>
              <a:ext cx="943578" cy="399784"/>
            </a:xfrm>
            <a:custGeom>
              <a:avLst/>
              <a:gdLst>
                <a:gd name="connsiteX0" fmla="*/ 0 w 1320800"/>
                <a:gd name="connsiteY0" fmla="*/ 609600 h 808197"/>
                <a:gd name="connsiteX1" fmla="*/ 792480 w 1320800"/>
                <a:gd name="connsiteY1" fmla="*/ 772160 h 808197"/>
                <a:gd name="connsiteX2" fmla="*/ 1320800 w 1320800"/>
                <a:gd name="connsiteY2" fmla="*/ 0 h 808197"/>
                <a:gd name="connsiteX3" fmla="*/ 1320800 w 1320800"/>
                <a:gd name="connsiteY3" fmla="*/ 0 h 808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0800" h="808197">
                  <a:moveTo>
                    <a:pt x="0" y="609600"/>
                  </a:moveTo>
                  <a:cubicBezTo>
                    <a:pt x="286173" y="741680"/>
                    <a:pt x="572347" y="873760"/>
                    <a:pt x="792480" y="772160"/>
                  </a:cubicBezTo>
                  <a:cubicBezTo>
                    <a:pt x="1012613" y="670560"/>
                    <a:pt x="1320800" y="0"/>
                    <a:pt x="1320800" y="0"/>
                  </a:cubicBezTo>
                  <a:lnTo>
                    <a:pt x="1320800" y="0"/>
                  </a:lnTo>
                </a:path>
              </a:pathLst>
            </a:custGeom>
            <a:noFill/>
            <a:ln w="571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Elipse 47">
            <a:extLst>
              <a:ext uri="{FF2B5EF4-FFF2-40B4-BE49-F238E27FC236}">
                <a16:creationId xmlns:a16="http://schemas.microsoft.com/office/drawing/2014/main" id="{2B2890F1-3CF4-2B4F-6B7D-8E6B18D47364}"/>
              </a:ext>
            </a:extLst>
          </p:cNvPr>
          <p:cNvSpPr/>
          <p:nvPr/>
        </p:nvSpPr>
        <p:spPr>
          <a:xfrm>
            <a:off x="6881179" y="1852495"/>
            <a:ext cx="1543665" cy="11255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DU1-3 Virtual Node</a:t>
            </a:r>
          </a:p>
        </p:txBody>
      </p:sp>
      <p:sp>
        <p:nvSpPr>
          <p:cNvPr id="16" name="Elipse 47">
            <a:extLst>
              <a:ext uri="{FF2B5EF4-FFF2-40B4-BE49-F238E27FC236}">
                <a16:creationId xmlns:a16="http://schemas.microsoft.com/office/drawing/2014/main" id="{1D04E158-9542-4D94-D1C9-C418DC50F722}"/>
              </a:ext>
            </a:extLst>
          </p:cNvPr>
          <p:cNvSpPr/>
          <p:nvPr/>
        </p:nvSpPr>
        <p:spPr>
          <a:xfrm>
            <a:off x="6954057" y="1872286"/>
            <a:ext cx="362781" cy="2930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Elipse 47">
            <a:extLst>
              <a:ext uri="{FF2B5EF4-FFF2-40B4-BE49-F238E27FC236}">
                <a16:creationId xmlns:a16="http://schemas.microsoft.com/office/drawing/2014/main" id="{12052036-935B-41F4-7288-7D7AE97CCFEA}"/>
              </a:ext>
            </a:extLst>
          </p:cNvPr>
          <p:cNvSpPr/>
          <p:nvPr/>
        </p:nvSpPr>
        <p:spPr>
          <a:xfrm>
            <a:off x="6733265" y="2243313"/>
            <a:ext cx="327430" cy="2930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Elipse 47">
            <a:extLst>
              <a:ext uri="{FF2B5EF4-FFF2-40B4-BE49-F238E27FC236}">
                <a16:creationId xmlns:a16="http://schemas.microsoft.com/office/drawing/2014/main" id="{DB2B960C-A7EC-62C8-335E-A06CBC2970DC}"/>
              </a:ext>
            </a:extLst>
          </p:cNvPr>
          <p:cNvSpPr/>
          <p:nvPr/>
        </p:nvSpPr>
        <p:spPr>
          <a:xfrm>
            <a:off x="6841026" y="2634131"/>
            <a:ext cx="362781" cy="2930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Elipse 47">
            <a:extLst>
              <a:ext uri="{FF2B5EF4-FFF2-40B4-BE49-F238E27FC236}">
                <a16:creationId xmlns:a16="http://schemas.microsoft.com/office/drawing/2014/main" id="{430969D7-4015-AFC3-FE1C-B626569545E2}"/>
              </a:ext>
            </a:extLst>
          </p:cNvPr>
          <p:cNvSpPr/>
          <p:nvPr/>
        </p:nvSpPr>
        <p:spPr>
          <a:xfrm>
            <a:off x="10264489" y="2115447"/>
            <a:ext cx="942883" cy="62951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FEE58A-2149-0B85-49DF-408C88D53490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>
            <a:off x="8424844" y="2415265"/>
            <a:ext cx="1839645" cy="14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8A87BF7-07F8-FFC5-F3AF-433D51C6D7F5}"/>
              </a:ext>
            </a:extLst>
          </p:cNvPr>
          <p:cNvSpPr txBox="1"/>
          <p:nvPr/>
        </p:nvSpPr>
        <p:spPr>
          <a:xfrm>
            <a:off x="8984304" y="20608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20G</a:t>
            </a:r>
          </a:p>
        </p:txBody>
      </p:sp>
      <p:cxnSp>
        <p:nvCxnSpPr>
          <p:cNvPr id="23" name="Straight Connector 54">
            <a:extLst>
              <a:ext uri="{FF2B5EF4-FFF2-40B4-BE49-F238E27FC236}">
                <a16:creationId xmlns:a16="http://schemas.microsoft.com/office/drawing/2014/main" id="{8AF54FD9-A4A3-FA0E-A58C-F93F2B08443A}"/>
              </a:ext>
            </a:extLst>
          </p:cNvPr>
          <p:cNvCxnSpPr>
            <a:cxnSpLocks/>
          </p:cNvCxnSpPr>
          <p:nvPr/>
        </p:nvCxnSpPr>
        <p:spPr>
          <a:xfrm>
            <a:off x="7060695" y="2278354"/>
            <a:ext cx="3202872" cy="9419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50A2496-C370-0059-3580-F0B8C32537B0}"/>
              </a:ext>
            </a:extLst>
          </p:cNvPr>
          <p:cNvSpPr txBox="1"/>
          <p:nvPr/>
        </p:nvSpPr>
        <p:spPr>
          <a:xfrm>
            <a:off x="8197530" y="200992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Conn. 1</a:t>
            </a:r>
          </a:p>
        </p:txBody>
      </p:sp>
      <p:cxnSp>
        <p:nvCxnSpPr>
          <p:cNvPr id="35" name="Straight Connector 54">
            <a:extLst>
              <a:ext uri="{FF2B5EF4-FFF2-40B4-BE49-F238E27FC236}">
                <a16:creationId xmlns:a16="http://schemas.microsoft.com/office/drawing/2014/main" id="{631AB330-9E82-4EDB-556A-E994C60DAFFF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7203807" y="2582474"/>
            <a:ext cx="3059760" cy="19816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3D715E3-8806-8BAC-B0D4-F89AB90099E6}"/>
              </a:ext>
            </a:extLst>
          </p:cNvPr>
          <p:cNvSpPr txBox="1"/>
          <p:nvPr/>
        </p:nvSpPr>
        <p:spPr>
          <a:xfrm>
            <a:off x="8197530" y="2384523"/>
            <a:ext cx="9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Conn. 2</a:t>
            </a:r>
          </a:p>
        </p:txBody>
      </p:sp>
      <p:cxnSp>
        <p:nvCxnSpPr>
          <p:cNvPr id="40" name="Straight Connector 54">
            <a:extLst>
              <a:ext uri="{FF2B5EF4-FFF2-40B4-BE49-F238E27FC236}">
                <a16:creationId xmlns:a16="http://schemas.microsoft.com/office/drawing/2014/main" id="{7DDB4934-68A0-7B4C-C786-391B1C343FED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>
            <a:off x="7316838" y="2018795"/>
            <a:ext cx="3085733" cy="188843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892279C-0F5D-41F8-3194-3755B938D4B8}"/>
              </a:ext>
            </a:extLst>
          </p:cNvPr>
          <p:cNvSpPr txBox="1"/>
          <p:nvPr/>
        </p:nvSpPr>
        <p:spPr>
          <a:xfrm>
            <a:off x="8182584" y="1703317"/>
            <a:ext cx="9012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Conn. 3</a:t>
            </a:r>
          </a:p>
        </p:txBody>
      </p:sp>
    </p:spTree>
    <p:extLst>
      <p:ext uri="{BB962C8B-B14F-4D97-AF65-F5344CB8AC3E}">
        <p14:creationId xmlns:p14="http://schemas.microsoft.com/office/powerpoint/2010/main" val="289223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506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 3 : Customized Topology with Intermediate Node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49255-FB03-2E5A-919A-E8FB7CC93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1617"/>
            <a:ext cx="10872676" cy="1899920"/>
          </a:xfrm>
        </p:spPr>
        <p:txBody>
          <a:bodyPr>
            <a:normAutofit/>
          </a:bodyPr>
          <a:lstStyle/>
          <a:p>
            <a:r>
              <a:rPr lang="en-US" sz="2000" dirty="0"/>
              <a:t>Customized topology with edge nodes representing DU1-DU3, two P nodes to express load balancing and protection between each DU and CU</a:t>
            </a:r>
          </a:p>
          <a:p>
            <a:r>
              <a:rPr lang="en-US" sz="2000" dirty="0"/>
              <a:t>Bandwidth is shared between (DU1, DU2, DU3) with less bandwidth (20G vs. 30G) reserved</a:t>
            </a:r>
          </a:p>
          <a:p>
            <a:r>
              <a:rPr lang="en-US" sz="2000" dirty="0"/>
              <a:t>Connection 1 and 2 can be created subsequently</a:t>
            </a:r>
          </a:p>
          <a:p>
            <a:r>
              <a:rPr lang="en-US" sz="2000" dirty="0"/>
              <a:t>Connection 3 may be added later on demand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2DB753-DC49-BF44-970A-78F765755CEB}"/>
              </a:ext>
            </a:extLst>
          </p:cNvPr>
          <p:cNvGrpSpPr/>
          <p:nvPr/>
        </p:nvGrpSpPr>
        <p:grpSpPr>
          <a:xfrm>
            <a:off x="1312262" y="1508774"/>
            <a:ext cx="3640661" cy="3159650"/>
            <a:chOff x="3438775" y="1499594"/>
            <a:chExt cx="3640661" cy="3159650"/>
          </a:xfrm>
        </p:grpSpPr>
        <p:sp>
          <p:nvSpPr>
            <p:cNvPr id="5" name="Nube 46">
              <a:extLst>
                <a:ext uri="{FF2B5EF4-FFF2-40B4-BE49-F238E27FC236}">
                  <a16:creationId xmlns:a16="http://schemas.microsoft.com/office/drawing/2014/main" id="{5D273A68-D785-F9A5-16B2-F5178669C676}"/>
                </a:ext>
              </a:extLst>
            </p:cNvPr>
            <p:cNvSpPr/>
            <p:nvPr/>
          </p:nvSpPr>
          <p:spPr>
            <a:xfrm>
              <a:off x="3990796" y="2269174"/>
              <a:ext cx="3088640" cy="1899920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Elipse 47">
              <a:extLst>
                <a:ext uri="{FF2B5EF4-FFF2-40B4-BE49-F238E27FC236}">
                  <a16:creationId xmlns:a16="http://schemas.microsoft.com/office/drawing/2014/main" id="{E78C454D-E071-2D5E-6129-BF8CA6AAC95C}"/>
                </a:ext>
              </a:extLst>
            </p:cNvPr>
            <p:cNvSpPr/>
            <p:nvPr/>
          </p:nvSpPr>
          <p:spPr>
            <a:xfrm>
              <a:off x="3438775" y="2817814"/>
              <a:ext cx="829930" cy="80264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DU1</a:t>
              </a:r>
            </a:p>
          </p:txBody>
        </p:sp>
        <p:sp>
          <p:nvSpPr>
            <p:cNvPr id="7" name="Elipse 48">
              <a:extLst>
                <a:ext uri="{FF2B5EF4-FFF2-40B4-BE49-F238E27FC236}">
                  <a16:creationId xmlns:a16="http://schemas.microsoft.com/office/drawing/2014/main" id="{2AD10699-4317-E85C-CA01-40813F05C6F2}"/>
                </a:ext>
              </a:extLst>
            </p:cNvPr>
            <p:cNvSpPr/>
            <p:nvPr/>
          </p:nvSpPr>
          <p:spPr>
            <a:xfrm>
              <a:off x="5065866" y="1867854"/>
              <a:ext cx="829930" cy="80264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</a:t>
              </a:r>
            </a:p>
          </p:txBody>
        </p:sp>
        <p:sp>
          <p:nvSpPr>
            <p:cNvPr id="9" name="Forma libre: forma 50">
              <a:extLst>
                <a:ext uri="{FF2B5EF4-FFF2-40B4-BE49-F238E27FC236}">
                  <a16:creationId xmlns:a16="http://schemas.microsoft.com/office/drawing/2014/main" id="{08114288-1155-0123-629F-86740035D948}"/>
                </a:ext>
              </a:extLst>
            </p:cNvPr>
            <p:cNvSpPr/>
            <p:nvPr/>
          </p:nvSpPr>
          <p:spPr>
            <a:xfrm>
              <a:off x="4133036" y="2645094"/>
              <a:ext cx="1320800" cy="808197"/>
            </a:xfrm>
            <a:custGeom>
              <a:avLst/>
              <a:gdLst>
                <a:gd name="connsiteX0" fmla="*/ 0 w 1320800"/>
                <a:gd name="connsiteY0" fmla="*/ 609600 h 808197"/>
                <a:gd name="connsiteX1" fmla="*/ 792480 w 1320800"/>
                <a:gd name="connsiteY1" fmla="*/ 772160 h 808197"/>
                <a:gd name="connsiteX2" fmla="*/ 1320800 w 1320800"/>
                <a:gd name="connsiteY2" fmla="*/ 0 h 808197"/>
                <a:gd name="connsiteX3" fmla="*/ 1320800 w 1320800"/>
                <a:gd name="connsiteY3" fmla="*/ 0 h 808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0800" h="808197">
                  <a:moveTo>
                    <a:pt x="0" y="609600"/>
                  </a:moveTo>
                  <a:cubicBezTo>
                    <a:pt x="286173" y="741680"/>
                    <a:pt x="572347" y="873760"/>
                    <a:pt x="792480" y="772160"/>
                  </a:cubicBezTo>
                  <a:cubicBezTo>
                    <a:pt x="1012613" y="670560"/>
                    <a:pt x="1320800" y="0"/>
                    <a:pt x="1320800" y="0"/>
                  </a:cubicBezTo>
                  <a:lnTo>
                    <a:pt x="1320800" y="0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Elipse 52">
              <a:extLst>
                <a:ext uri="{FF2B5EF4-FFF2-40B4-BE49-F238E27FC236}">
                  <a16:creationId xmlns:a16="http://schemas.microsoft.com/office/drawing/2014/main" id="{C4A965A1-8195-3825-B4DC-DAB8B6009725}"/>
                </a:ext>
              </a:extLst>
            </p:cNvPr>
            <p:cNvSpPr/>
            <p:nvPr/>
          </p:nvSpPr>
          <p:spPr>
            <a:xfrm>
              <a:off x="4054946" y="3783014"/>
              <a:ext cx="829930" cy="80264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DU2</a:t>
              </a:r>
            </a:p>
          </p:txBody>
        </p:sp>
        <p:sp>
          <p:nvSpPr>
            <p:cNvPr id="12" name="Forma libre: forma 53">
              <a:extLst>
                <a:ext uri="{FF2B5EF4-FFF2-40B4-BE49-F238E27FC236}">
                  <a16:creationId xmlns:a16="http://schemas.microsoft.com/office/drawing/2014/main" id="{5FE7271E-DDB5-5904-C5F2-012F6DE4B176}"/>
                </a:ext>
              </a:extLst>
            </p:cNvPr>
            <p:cNvSpPr/>
            <p:nvPr/>
          </p:nvSpPr>
          <p:spPr>
            <a:xfrm>
              <a:off x="4722316" y="2706054"/>
              <a:ext cx="741680" cy="1209040"/>
            </a:xfrm>
            <a:custGeom>
              <a:avLst/>
              <a:gdLst>
                <a:gd name="connsiteX0" fmla="*/ 0 w 741680"/>
                <a:gd name="connsiteY0" fmla="*/ 1209040 h 1209040"/>
                <a:gd name="connsiteX1" fmla="*/ 487680 w 741680"/>
                <a:gd name="connsiteY1" fmla="*/ 934720 h 1209040"/>
                <a:gd name="connsiteX2" fmla="*/ 741680 w 741680"/>
                <a:gd name="connsiteY2" fmla="*/ 0 h 1209040"/>
                <a:gd name="connsiteX3" fmla="*/ 741680 w 741680"/>
                <a:gd name="connsiteY3" fmla="*/ 0 h 120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680" h="1209040">
                  <a:moveTo>
                    <a:pt x="0" y="1209040"/>
                  </a:moveTo>
                  <a:cubicBezTo>
                    <a:pt x="182033" y="1172633"/>
                    <a:pt x="364067" y="1136227"/>
                    <a:pt x="487680" y="934720"/>
                  </a:cubicBezTo>
                  <a:cubicBezTo>
                    <a:pt x="611293" y="733213"/>
                    <a:pt x="741680" y="0"/>
                    <a:pt x="741680" y="0"/>
                  </a:cubicBezTo>
                  <a:lnTo>
                    <a:pt x="741680" y="0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Group 36">
              <a:extLst>
                <a:ext uri="{FF2B5EF4-FFF2-40B4-BE49-F238E27FC236}">
                  <a16:creationId xmlns:a16="http://schemas.microsoft.com/office/drawing/2014/main" id="{9BB96707-94A7-BAEA-19E1-2C5194E1EF82}"/>
                </a:ext>
              </a:extLst>
            </p:cNvPr>
            <p:cNvGrpSpPr/>
            <p:nvPr/>
          </p:nvGrpSpPr>
          <p:grpSpPr>
            <a:xfrm>
              <a:off x="3487039" y="2573294"/>
              <a:ext cx="607887" cy="331169"/>
              <a:chOff x="1691443" y="3600408"/>
              <a:chExt cx="607887" cy="331169"/>
            </a:xfrm>
          </p:grpSpPr>
          <p:sp>
            <p:nvSpPr>
              <p:cNvPr id="28" name="Oval 34">
                <a:extLst>
                  <a:ext uri="{FF2B5EF4-FFF2-40B4-BE49-F238E27FC236}">
                    <a16:creationId xmlns:a16="http://schemas.microsoft.com/office/drawing/2014/main" id="{55417C30-E460-4DD7-5E68-ADF70AB99006}"/>
                  </a:ext>
                </a:extLst>
              </p:cNvPr>
              <p:cNvSpPr/>
              <p:nvPr/>
            </p:nvSpPr>
            <p:spPr>
              <a:xfrm>
                <a:off x="2145218" y="3787738"/>
                <a:ext cx="154112" cy="143839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TextBox 35">
                <a:extLst>
                  <a:ext uri="{FF2B5EF4-FFF2-40B4-BE49-F238E27FC236}">
                    <a16:creationId xmlns:a16="http://schemas.microsoft.com/office/drawing/2014/main" id="{EA948E5F-F9CE-69D8-2CFA-CDFBEB4092EB}"/>
                  </a:ext>
                </a:extLst>
              </p:cNvPr>
              <p:cNvSpPr txBox="1"/>
              <p:nvPr/>
            </p:nvSpPr>
            <p:spPr>
              <a:xfrm>
                <a:off x="1691443" y="3600408"/>
                <a:ext cx="5308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SDP</a:t>
                </a:r>
                <a:r>
                  <a:rPr kumimoji="0" 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4" name="Group 36">
              <a:extLst>
                <a:ext uri="{FF2B5EF4-FFF2-40B4-BE49-F238E27FC236}">
                  <a16:creationId xmlns:a16="http://schemas.microsoft.com/office/drawing/2014/main" id="{33346382-A5F2-54CD-5063-B2C8BA451DFA}"/>
                </a:ext>
              </a:extLst>
            </p:cNvPr>
            <p:cNvGrpSpPr/>
            <p:nvPr/>
          </p:nvGrpSpPr>
          <p:grpSpPr>
            <a:xfrm>
              <a:off x="4757983" y="4351467"/>
              <a:ext cx="707204" cy="307777"/>
              <a:chOff x="1590782" y="3428368"/>
              <a:chExt cx="707204" cy="307777"/>
            </a:xfrm>
          </p:grpSpPr>
          <p:sp>
            <p:nvSpPr>
              <p:cNvPr id="26" name="Oval 34">
                <a:extLst>
                  <a:ext uri="{FF2B5EF4-FFF2-40B4-BE49-F238E27FC236}">
                    <a16:creationId xmlns:a16="http://schemas.microsoft.com/office/drawing/2014/main" id="{1C5EE4DB-1F02-26BD-DA2F-6352C55F656C}"/>
                  </a:ext>
                </a:extLst>
              </p:cNvPr>
              <p:cNvSpPr/>
              <p:nvPr/>
            </p:nvSpPr>
            <p:spPr>
              <a:xfrm>
                <a:off x="2143874" y="3529329"/>
                <a:ext cx="154112" cy="143839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35">
                <a:extLst>
                  <a:ext uri="{FF2B5EF4-FFF2-40B4-BE49-F238E27FC236}">
                    <a16:creationId xmlns:a16="http://schemas.microsoft.com/office/drawing/2014/main" id="{A58E61EB-DBD4-07BC-5394-EA597E2D6E20}"/>
                  </a:ext>
                </a:extLst>
              </p:cNvPr>
              <p:cNvSpPr txBox="1"/>
              <p:nvPr/>
            </p:nvSpPr>
            <p:spPr>
              <a:xfrm>
                <a:off x="1590782" y="3428368"/>
                <a:ext cx="5308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SDP</a:t>
                </a:r>
                <a:r>
                  <a:rPr kumimoji="0" 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15" name="Group 46">
              <a:extLst>
                <a:ext uri="{FF2B5EF4-FFF2-40B4-BE49-F238E27FC236}">
                  <a16:creationId xmlns:a16="http://schemas.microsoft.com/office/drawing/2014/main" id="{5E03BF98-47CB-6350-12DB-1694FEB78298}"/>
                </a:ext>
              </a:extLst>
            </p:cNvPr>
            <p:cNvGrpSpPr/>
            <p:nvPr/>
          </p:nvGrpSpPr>
          <p:grpSpPr>
            <a:xfrm>
              <a:off x="4773394" y="1499594"/>
              <a:ext cx="1030839" cy="307777"/>
              <a:chOff x="2143874" y="3436507"/>
              <a:chExt cx="1030839" cy="307777"/>
            </a:xfrm>
          </p:grpSpPr>
          <p:sp>
            <p:nvSpPr>
              <p:cNvPr id="24" name="Oval 47">
                <a:extLst>
                  <a:ext uri="{FF2B5EF4-FFF2-40B4-BE49-F238E27FC236}">
                    <a16:creationId xmlns:a16="http://schemas.microsoft.com/office/drawing/2014/main" id="{11E9D3D0-4450-7014-808F-220539E83C9D}"/>
                  </a:ext>
                </a:extLst>
              </p:cNvPr>
              <p:cNvSpPr/>
              <p:nvPr/>
            </p:nvSpPr>
            <p:spPr>
              <a:xfrm>
                <a:off x="2143874" y="3529329"/>
                <a:ext cx="154112" cy="143839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TextBox 48">
                <a:extLst>
                  <a:ext uri="{FF2B5EF4-FFF2-40B4-BE49-F238E27FC236}">
                    <a16:creationId xmlns:a16="http://schemas.microsoft.com/office/drawing/2014/main" id="{14A625BD-4A48-5698-2D16-75585472DD16}"/>
                  </a:ext>
                </a:extLst>
              </p:cNvPr>
              <p:cNvSpPr txBox="1"/>
              <p:nvPr/>
            </p:nvSpPr>
            <p:spPr>
              <a:xfrm>
                <a:off x="2373329" y="3436507"/>
                <a:ext cx="8013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SDP</a:t>
                </a:r>
                <a:r>
                  <a:rPr kumimoji="0" 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</p:grpSp>
        <p:sp>
          <p:nvSpPr>
            <p:cNvPr id="19" name="Elipse 47">
              <a:extLst>
                <a:ext uri="{FF2B5EF4-FFF2-40B4-BE49-F238E27FC236}">
                  <a16:creationId xmlns:a16="http://schemas.microsoft.com/office/drawing/2014/main" id="{9BDEC153-F4A5-9986-2342-369CEDAD13BB}"/>
                </a:ext>
              </a:extLst>
            </p:cNvPr>
            <p:cNvSpPr/>
            <p:nvPr/>
          </p:nvSpPr>
          <p:spPr>
            <a:xfrm>
              <a:off x="3823885" y="1882430"/>
              <a:ext cx="829930" cy="802640"/>
            </a:xfrm>
            <a:prstGeom prst="ellipse">
              <a:avLst/>
            </a:prstGeom>
            <a:solidFill>
              <a:schemeClr val="bg2"/>
            </a:solidFill>
            <a:ln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DU3</a:t>
              </a:r>
            </a:p>
          </p:txBody>
        </p:sp>
        <p:sp>
          <p:nvSpPr>
            <p:cNvPr id="30" name="TextBox 35">
              <a:extLst>
                <a:ext uri="{FF2B5EF4-FFF2-40B4-BE49-F238E27FC236}">
                  <a16:creationId xmlns:a16="http://schemas.microsoft.com/office/drawing/2014/main" id="{4CCD2D05-D51F-0E04-9B01-3D63D341E0FB}"/>
                </a:ext>
              </a:extLst>
            </p:cNvPr>
            <p:cNvSpPr txBox="1"/>
            <p:nvPr/>
          </p:nvSpPr>
          <p:spPr>
            <a:xfrm>
              <a:off x="3666299" y="1632671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3" name="Oval 47">
              <a:extLst>
                <a:ext uri="{FF2B5EF4-FFF2-40B4-BE49-F238E27FC236}">
                  <a16:creationId xmlns:a16="http://schemas.microsoft.com/office/drawing/2014/main" id="{22A2CBE6-2EB7-33DB-777A-7F41D74703C2}"/>
                </a:ext>
              </a:extLst>
            </p:cNvPr>
            <p:cNvSpPr/>
            <p:nvPr/>
          </p:nvSpPr>
          <p:spPr>
            <a:xfrm>
              <a:off x="4102529" y="1724015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orma libre: forma 50">
              <a:extLst>
                <a:ext uri="{FF2B5EF4-FFF2-40B4-BE49-F238E27FC236}">
                  <a16:creationId xmlns:a16="http://schemas.microsoft.com/office/drawing/2014/main" id="{13D1FC50-81D3-44F1-6F9E-3FC441A2D8B4}"/>
                </a:ext>
              </a:extLst>
            </p:cNvPr>
            <p:cNvSpPr/>
            <p:nvPr/>
          </p:nvSpPr>
          <p:spPr>
            <a:xfrm rot="986145">
              <a:off x="4418583" y="2488692"/>
              <a:ext cx="943578" cy="399784"/>
            </a:xfrm>
            <a:custGeom>
              <a:avLst/>
              <a:gdLst>
                <a:gd name="connsiteX0" fmla="*/ 0 w 1320800"/>
                <a:gd name="connsiteY0" fmla="*/ 609600 h 808197"/>
                <a:gd name="connsiteX1" fmla="*/ 792480 w 1320800"/>
                <a:gd name="connsiteY1" fmla="*/ 772160 h 808197"/>
                <a:gd name="connsiteX2" fmla="*/ 1320800 w 1320800"/>
                <a:gd name="connsiteY2" fmla="*/ 0 h 808197"/>
                <a:gd name="connsiteX3" fmla="*/ 1320800 w 1320800"/>
                <a:gd name="connsiteY3" fmla="*/ 0 h 808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0800" h="808197">
                  <a:moveTo>
                    <a:pt x="0" y="609600"/>
                  </a:moveTo>
                  <a:cubicBezTo>
                    <a:pt x="286173" y="741680"/>
                    <a:pt x="572347" y="873760"/>
                    <a:pt x="792480" y="772160"/>
                  </a:cubicBezTo>
                  <a:cubicBezTo>
                    <a:pt x="1012613" y="670560"/>
                    <a:pt x="1320800" y="0"/>
                    <a:pt x="1320800" y="0"/>
                  </a:cubicBezTo>
                  <a:lnTo>
                    <a:pt x="1320800" y="0"/>
                  </a:lnTo>
                </a:path>
              </a:pathLst>
            </a:custGeom>
            <a:noFill/>
            <a:ln w="571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Elipse 47">
            <a:extLst>
              <a:ext uri="{FF2B5EF4-FFF2-40B4-BE49-F238E27FC236}">
                <a16:creationId xmlns:a16="http://schemas.microsoft.com/office/drawing/2014/main" id="{3D02DE0C-DC12-AD8B-982F-BE806D6A5C92}"/>
              </a:ext>
            </a:extLst>
          </p:cNvPr>
          <p:cNvSpPr/>
          <p:nvPr/>
        </p:nvSpPr>
        <p:spPr>
          <a:xfrm>
            <a:off x="6296196" y="1501792"/>
            <a:ext cx="942883" cy="62951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DU3</a:t>
            </a:r>
          </a:p>
        </p:txBody>
      </p:sp>
      <p:sp>
        <p:nvSpPr>
          <p:cNvPr id="32" name="Elipse 47">
            <a:extLst>
              <a:ext uri="{FF2B5EF4-FFF2-40B4-BE49-F238E27FC236}">
                <a16:creationId xmlns:a16="http://schemas.microsoft.com/office/drawing/2014/main" id="{1623FECC-8EBA-65F1-E02C-C95CAA2F93DB}"/>
              </a:ext>
            </a:extLst>
          </p:cNvPr>
          <p:cNvSpPr/>
          <p:nvPr/>
        </p:nvSpPr>
        <p:spPr>
          <a:xfrm>
            <a:off x="6278656" y="2376482"/>
            <a:ext cx="942883" cy="62951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DU1</a:t>
            </a:r>
          </a:p>
        </p:txBody>
      </p:sp>
      <p:sp>
        <p:nvSpPr>
          <p:cNvPr id="34" name="Elipse 47">
            <a:extLst>
              <a:ext uri="{FF2B5EF4-FFF2-40B4-BE49-F238E27FC236}">
                <a16:creationId xmlns:a16="http://schemas.microsoft.com/office/drawing/2014/main" id="{1999C950-C223-F0C2-0721-8173017AF210}"/>
              </a:ext>
            </a:extLst>
          </p:cNvPr>
          <p:cNvSpPr/>
          <p:nvPr/>
        </p:nvSpPr>
        <p:spPr>
          <a:xfrm>
            <a:off x="6293404" y="3251172"/>
            <a:ext cx="942883" cy="62951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DU2</a:t>
            </a:r>
          </a:p>
        </p:txBody>
      </p:sp>
      <p:sp>
        <p:nvSpPr>
          <p:cNvPr id="38" name="Elipse 47">
            <a:extLst>
              <a:ext uri="{FF2B5EF4-FFF2-40B4-BE49-F238E27FC236}">
                <a16:creationId xmlns:a16="http://schemas.microsoft.com/office/drawing/2014/main" id="{4892D912-407C-DEED-2DF6-2CBFA7194695}"/>
              </a:ext>
            </a:extLst>
          </p:cNvPr>
          <p:cNvSpPr/>
          <p:nvPr/>
        </p:nvSpPr>
        <p:spPr>
          <a:xfrm>
            <a:off x="7866796" y="1965700"/>
            <a:ext cx="1320550" cy="62951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P-node1</a:t>
            </a:r>
          </a:p>
        </p:txBody>
      </p:sp>
      <p:sp>
        <p:nvSpPr>
          <p:cNvPr id="39" name="Elipse 47">
            <a:extLst>
              <a:ext uri="{FF2B5EF4-FFF2-40B4-BE49-F238E27FC236}">
                <a16:creationId xmlns:a16="http://schemas.microsoft.com/office/drawing/2014/main" id="{28E0D027-8B93-225D-796E-EDD3D89C7780}"/>
              </a:ext>
            </a:extLst>
          </p:cNvPr>
          <p:cNvSpPr/>
          <p:nvPr/>
        </p:nvSpPr>
        <p:spPr>
          <a:xfrm>
            <a:off x="10011450" y="2359275"/>
            <a:ext cx="942883" cy="62951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BC1FD05-0577-F97B-59F4-C77D8BDAC829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39079" y="1816551"/>
            <a:ext cx="735368" cy="290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413272-865D-A158-192A-C26FED703943}"/>
              </a:ext>
            </a:extLst>
          </p:cNvPr>
          <p:cNvCxnSpPr>
            <a:cxnSpLocks/>
            <a:stCxn id="32" idx="6"/>
            <a:endCxn id="38" idx="2"/>
          </p:cNvCxnSpPr>
          <p:nvPr/>
        </p:nvCxnSpPr>
        <p:spPr>
          <a:xfrm flipV="1">
            <a:off x="7221539" y="2280459"/>
            <a:ext cx="645257" cy="410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F9876F9-13F7-4224-D85F-9177B156D3C6}"/>
              </a:ext>
            </a:extLst>
          </p:cNvPr>
          <p:cNvCxnSpPr>
            <a:cxnSpLocks/>
            <a:stCxn id="34" idx="6"/>
            <a:endCxn id="38" idx="3"/>
          </p:cNvCxnSpPr>
          <p:nvPr/>
        </p:nvCxnSpPr>
        <p:spPr>
          <a:xfrm flipV="1">
            <a:off x="7236287" y="2503027"/>
            <a:ext cx="823899" cy="1062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3694E6-796A-D107-7864-02A759BC698C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9187346" y="2280459"/>
            <a:ext cx="824104" cy="393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CD32616-B020-8538-276F-EEC3D9FCF928}"/>
              </a:ext>
            </a:extLst>
          </p:cNvPr>
          <p:cNvSpPr txBox="1"/>
          <p:nvPr/>
        </p:nvSpPr>
        <p:spPr>
          <a:xfrm>
            <a:off x="9294997" y="23133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FBD8681-4364-73F4-9C9D-D3B664FB9F4E}"/>
              </a:ext>
            </a:extLst>
          </p:cNvPr>
          <p:cNvSpPr txBox="1"/>
          <p:nvPr/>
        </p:nvSpPr>
        <p:spPr>
          <a:xfrm>
            <a:off x="7519800" y="178747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06E5AA-C01A-1F5A-0442-F111BD16FDC0}"/>
              </a:ext>
            </a:extLst>
          </p:cNvPr>
          <p:cNvSpPr txBox="1"/>
          <p:nvPr/>
        </p:nvSpPr>
        <p:spPr>
          <a:xfrm>
            <a:off x="7454833" y="236233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E83132-D505-103E-CAC5-4368BDE55DA4}"/>
              </a:ext>
            </a:extLst>
          </p:cNvPr>
          <p:cNvSpPr txBox="1"/>
          <p:nvPr/>
        </p:nvSpPr>
        <p:spPr>
          <a:xfrm>
            <a:off x="7347181" y="286923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10G</a:t>
            </a:r>
          </a:p>
        </p:txBody>
      </p:sp>
      <p:sp>
        <p:nvSpPr>
          <p:cNvPr id="50" name="Elipse 47">
            <a:extLst>
              <a:ext uri="{FF2B5EF4-FFF2-40B4-BE49-F238E27FC236}">
                <a16:creationId xmlns:a16="http://schemas.microsoft.com/office/drawing/2014/main" id="{5581A1A3-23B5-A063-ADA9-70DA659CCA43}"/>
              </a:ext>
            </a:extLst>
          </p:cNvPr>
          <p:cNvSpPr/>
          <p:nvPr/>
        </p:nvSpPr>
        <p:spPr>
          <a:xfrm>
            <a:off x="7901745" y="3134178"/>
            <a:ext cx="1320550" cy="62951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P-node2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939584-B004-34BB-C369-5D454DCF1116}"/>
              </a:ext>
            </a:extLst>
          </p:cNvPr>
          <p:cNvCxnSpPr>
            <a:cxnSpLocks/>
            <a:stCxn id="4" idx="6"/>
            <a:endCxn id="50" idx="1"/>
          </p:cNvCxnSpPr>
          <p:nvPr/>
        </p:nvCxnSpPr>
        <p:spPr>
          <a:xfrm>
            <a:off x="7239079" y="1816551"/>
            <a:ext cx="856056" cy="1409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B93623D-4AD1-4897-9DCC-6DFD8D3DA45A}"/>
              </a:ext>
            </a:extLst>
          </p:cNvPr>
          <p:cNvCxnSpPr>
            <a:cxnSpLocks/>
            <a:stCxn id="50" idx="6"/>
          </p:cNvCxnSpPr>
          <p:nvPr/>
        </p:nvCxnSpPr>
        <p:spPr>
          <a:xfrm flipV="1">
            <a:off x="9222295" y="2826994"/>
            <a:ext cx="789155" cy="62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2158708-05DE-6DA7-E32A-5D94DE8F3D3F}"/>
              </a:ext>
            </a:extLst>
          </p:cNvPr>
          <p:cNvSpPr txBox="1"/>
          <p:nvPr/>
        </p:nvSpPr>
        <p:spPr>
          <a:xfrm>
            <a:off x="9294997" y="28818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10G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C7A84D-70D7-44CF-79AA-9F7FE8AF82A3}"/>
              </a:ext>
            </a:extLst>
          </p:cNvPr>
          <p:cNvCxnSpPr>
            <a:cxnSpLocks/>
            <a:stCxn id="34" idx="6"/>
            <a:endCxn id="50" idx="2"/>
          </p:cNvCxnSpPr>
          <p:nvPr/>
        </p:nvCxnSpPr>
        <p:spPr>
          <a:xfrm flipV="1">
            <a:off x="7236287" y="3448937"/>
            <a:ext cx="665458" cy="116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94A4CEA-59D2-7A80-66DA-BDA044DB015E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7221539" y="2691241"/>
            <a:ext cx="752908" cy="626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54">
            <a:extLst>
              <a:ext uri="{FF2B5EF4-FFF2-40B4-BE49-F238E27FC236}">
                <a16:creationId xmlns:a16="http://schemas.microsoft.com/office/drawing/2014/main" id="{5A8CBCE1-4463-3024-4AC9-C9127FE70B34}"/>
              </a:ext>
            </a:extLst>
          </p:cNvPr>
          <p:cNvCxnSpPr>
            <a:cxnSpLocks/>
            <a:stCxn id="32" idx="6"/>
            <a:endCxn id="39" idx="2"/>
          </p:cNvCxnSpPr>
          <p:nvPr/>
        </p:nvCxnSpPr>
        <p:spPr>
          <a:xfrm flipV="1">
            <a:off x="7221539" y="2674034"/>
            <a:ext cx="2789911" cy="17207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C33A99E-7F01-AF9A-A961-CAF8DADF6675}"/>
              </a:ext>
            </a:extLst>
          </p:cNvPr>
          <p:cNvSpPr txBox="1"/>
          <p:nvPr/>
        </p:nvSpPr>
        <p:spPr>
          <a:xfrm>
            <a:off x="8165449" y="2595218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Conn. 1</a:t>
            </a:r>
          </a:p>
        </p:txBody>
      </p:sp>
      <p:cxnSp>
        <p:nvCxnSpPr>
          <p:cNvPr id="83" name="Straight Connector 54">
            <a:extLst>
              <a:ext uri="{FF2B5EF4-FFF2-40B4-BE49-F238E27FC236}">
                <a16:creationId xmlns:a16="http://schemas.microsoft.com/office/drawing/2014/main" id="{B259BEF6-8FF1-90D9-6A36-4B809A3E6A05}"/>
              </a:ext>
            </a:extLst>
          </p:cNvPr>
          <p:cNvCxnSpPr>
            <a:cxnSpLocks/>
          </p:cNvCxnSpPr>
          <p:nvPr/>
        </p:nvCxnSpPr>
        <p:spPr>
          <a:xfrm flipV="1">
            <a:off x="7236287" y="2773120"/>
            <a:ext cx="2885908" cy="937741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81D6312-E650-676F-C971-4BB4E399D40A}"/>
              </a:ext>
            </a:extLst>
          </p:cNvPr>
          <p:cNvSpPr txBox="1"/>
          <p:nvPr/>
        </p:nvSpPr>
        <p:spPr>
          <a:xfrm>
            <a:off x="7366737" y="3523876"/>
            <a:ext cx="90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Conn. 2</a:t>
            </a:r>
          </a:p>
        </p:txBody>
      </p:sp>
      <p:cxnSp>
        <p:nvCxnSpPr>
          <p:cNvPr id="85" name="Straight Connector 54">
            <a:extLst>
              <a:ext uri="{FF2B5EF4-FFF2-40B4-BE49-F238E27FC236}">
                <a16:creationId xmlns:a16="http://schemas.microsoft.com/office/drawing/2014/main" id="{A2D9977B-E4F8-AFD4-0406-74AED77588EA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7239079" y="1816551"/>
            <a:ext cx="2962620" cy="636056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BD1C74F-8C49-F688-CE06-344FE9B36FD4}"/>
              </a:ext>
            </a:extLst>
          </p:cNvPr>
          <p:cNvSpPr txBox="1"/>
          <p:nvPr/>
        </p:nvSpPr>
        <p:spPr>
          <a:xfrm>
            <a:off x="7935805" y="1638578"/>
            <a:ext cx="90120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Conn. 3</a:t>
            </a:r>
          </a:p>
        </p:txBody>
      </p:sp>
    </p:spTree>
    <p:extLst>
      <p:ext uri="{BB962C8B-B14F-4D97-AF65-F5344CB8AC3E}">
        <p14:creationId xmlns:p14="http://schemas.microsoft.com/office/powerpoint/2010/main" val="399163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7330" y="2406576"/>
            <a:ext cx="3689498" cy="1325563"/>
          </a:xfrm>
        </p:spPr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04555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5DFCD0D3-744E-42D8-AE6E-D6A8C172EE3C}"/>
              </a:ext>
            </a:extLst>
          </p:cNvPr>
          <p:cNvSpPr/>
          <p:nvPr/>
        </p:nvSpPr>
        <p:spPr>
          <a:xfrm>
            <a:off x="5926091" y="1039585"/>
            <a:ext cx="1830355" cy="16572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E9D9E8A-9B95-527F-8395-9C87FF8BB72A}"/>
              </a:ext>
            </a:extLst>
          </p:cNvPr>
          <p:cNvSpPr/>
          <p:nvPr/>
        </p:nvSpPr>
        <p:spPr>
          <a:xfrm>
            <a:off x="5855110" y="3356246"/>
            <a:ext cx="3284574" cy="298556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47">
            <a:extLst>
              <a:ext uri="{FF2B5EF4-FFF2-40B4-BE49-F238E27FC236}">
                <a16:creationId xmlns:a16="http://schemas.microsoft.com/office/drawing/2014/main" id="{EB7278B2-EB6E-6DF2-A406-9E0FD55568CD}"/>
              </a:ext>
            </a:extLst>
          </p:cNvPr>
          <p:cNvSpPr/>
          <p:nvPr/>
        </p:nvSpPr>
        <p:spPr>
          <a:xfrm>
            <a:off x="482566" y="1507606"/>
            <a:ext cx="942883" cy="62951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DU1</a:t>
            </a:r>
          </a:p>
        </p:txBody>
      </p:sp>
      <p:sp>
        <p:nvSpPr>
          <p:cNvPr id="29" name="Elipse 47">
            <a:extLst>
              <a:ext uri="{FF2B5EF4-FFF2-40B4-BE49-F238E27FC236}">
                <a16:creationId xmlns:a16="http://schemas.microsoft.com/office/drawing/2014/main" id="{5BCD59B3-021C-2549-25E6-AD5859A16A41}"/>
              </a:ext>
            </a:extLst>
          </p:cNvPr>
          <p:cNvSpPr/>
          <p:nvPr/>
        </p:nvSpPr>
        <p:spPr>
          <a:xfrm>
            <a:off x="482566" y="2611404"/>
            <a:ext cx="942883" cy="62951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DU2</a:t>
            </a:r>
          </a:p>
        </p:txBody>
      </p:sp>
      <p:sp>
        <p:nvSpPr>
          <p:cNvPr id="30" name="Elipse 47">
            <a:extLst>
              <a:ext uri="{FF2B5EF4-FFF2-40B4-BE49-F238E27FC236}">
                <a16:creationId xmlns:a16="http://schemas.microsoft.com/office/drawing/2014/main" id="{A3D05D23-15D6-DEF8-4FA1-3AE014B54031}"/>
              </a:ext>
            </a:extLst>
          </p:cNvPr>
          <p:cNvSpPr/>
          <p:nvPr/>
        </p:nvSpPr>
        <p:spPr>
          <a:xfrm>
            <a:off x="482566" y="3624380"/>
            <a:ext cx="942883" cy="62951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DU3</a:t>
            </a:r>
          </a:p>
        </p:txBody>
      </p:sp>
      <p:sp>
        <p:nvSpPr>
          <p:cNvPr id="31" name="Elipse 47">
            <a:extLst>
              <a:ext uri="{FF2B5EF4-FFF2-40B4-BE49-F238E27FC236}">
                <a16:creationId xmlns:a16="http://schemas.microsoft.com/office/drawing/2014/main" id="{4F78334A-1F89-E021-4D67-A50360909625}"/>
              </a:ext>
            </a:extLst>
          </p:cNvPr>
          <p:cNvSpPr/>
          <p:nvPr/>
        </p:nvSpPr>
        <p:spPr>
          <a:xfrm>
            <a:off x="3643637" y="2115382"/>
            <a:ext cx="942883" cy="62951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1DA443F-CD6A-2F1E-42B4-52AF830F24D3}"/>
              </a:ext>
            </a:extLst>
          </p:cNvPr>
          <p:cNvCxnSpPr>
            <a:stCxn id="28" idx="6"/>
            <a:endCxn id="31" idx="1"/>
          </p:cNvCxnSpPr>
          <p:nvPr/>
        </p:nvCxnSpPr>
        <p:spPr>
          <a:xfrm>
            <a:off x="1425449" y="1822365"/>
            <a:ext cx="2356270" cy="385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D79965-FAF5-49B5-0E09-77230BF3004B}"/>
              </a:ext>
            </a:extLst>
          </p:cNvPr>
          <p:cNvCxnSpPr>
            <a:cxnSpLocks/>
            <a:stCxn id="29" idx="6"/>
            <a:endCxn id="31" idx="2"/>
          </p:cNvCxnSpPr>
          <p:nvPr/>
        </p:nvCxnSpPr>
        <p:spPr>
          <a:xfrm flipV="1">
            <a:off x="1425449" y="2430141"/>
            <a:ext cx="2218188" cy="4960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92A890-2ED0-E11B-7655-42DA7EE9E13D}"/>
              </a:ext>
            </a:extLst>
          </p:cNvPr>
          <p:cNvCxnSpPr>
            <a:cxnSpLocks/>
            <a:stCxn id="30" idx="6"/>
            <a:endCxn id="31" idx="3"/>
          </p:cNvCxnSpPr>
          <p:nvPr/>
        </p:nvCxnSpPr>
        <p:spPr>
          <a:xfrm flipV="1">
            <a:off x="1425449" y="2652709"/>
            <a:ext cx="2356270" cy="1286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47">
            <a:extLst>
              <a:ext uri="{FF2B5EF4-FFF2-40B4-BE49-F238E27FC236}">
                <a16:creationId xmlns:a16="http://schemas.microsoft.com/office/drawing/2014/main" id="{26EE7BA8-22F4-C7DE-712A-4F360323BB52}"/>
              </a:ext>
            </a:extLst>
          </p:cNvPr>
          <p:cNvSpPr/>
          <p:nvPr/>
        </p:nvSpPr>
        <p:spPr>
          <a:xfrm>
            <a:off x="6123343" y="1290484"/>
            <a:ext cx="1543665" cy="11255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SAP1-3 Virtual Node</a:t>
            </a:r>
          </a:p>
        </p:txBody>
      </p:sp>
      <p:sp>
        <p:nvSpPr>
          <p:cNvPr id="41" name="Elipse 47">
            <a:extLst>
              <a:ext uri="{FF2B5EF4-FFF2-40B4-BE49-F238E27FC236}">
                <a16:creationId xmlns:a16="http://schemas.microsoft.com/office/drawing/2014/main" id="{C606FFEE-70BD-0EC2-074B-A13F4C3F7322}"/>
              </a:ext>
            </a:extLst>
          </p:cNvPr>
          <p:cNvSpPr/>
          <p:nvPr/>
        </p:nvSpPr>
        <p:spPr>
          <a:xfrm>
            <a:off x="6196221" y="1310275"/>
            <a:ext cx="362781" cy="2930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ipse 47">
            <a:extLst>
              <a:ext uri="{FF2B5EF4-FFF2-40B4-BE49-F238E27FC236}">
                <a16:creationId xmlns:a16="http://schemas.microsoft.com/office/drawing/2014/main" id="{0F8CA3AA-5453-53B1-6D4C-7E7A37E3B96B}"/>
              </a:ext>
            </a:extLst>
          </p:cNvPr>
          <p:cNvSpPr/>
          <p:nvPr/>
        </p:nvSpPr>
        <p:spPr>
          <a:xfrm>
            <a:off x="5975429" y="1681302"/>
            <a:ext cx="327430" cy="2930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ipse 47">
            <a:extLst>
              <a:ext uri="{FF2B5EF4-FFF2-40B4-BE49-F238E27FC236}">
                <a16:creationId xmlns:a16="http://schemas.microsoft.com/office/drawing/2014/main" id="{88EAD653-08E7-4FAE-AD64-6EA5D014F5DC}"/>
              </a:ext>
            </a:extLst>
          </p:cNvPr>
          <p:cNvSpPr/>
          <p:nvPr/>
        </p:nvSpPr>
        <p:spPr>
          <a:xfrm>
            <a:off x="6083190" y="2072120"/>
            <a:ext cx="362781" cy="2930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Elipse 47">
            <a:extLst>
              <a:ext uri="{FF2B5EF4-FFF2-40B4-BE49-F238E27FC236}">
                <a16:creationId xmlns:a16="http://schemas.microsoft.com/office/drawing/2014/main" id="{08F4A7C2-187C-1A8E-F77E-EC9C14C110B8}"/>
              </a:ext>
            </a:extLst>
          </p:cNvPr>
          <p:cNvSpPr/>
          <p:nvPr/>
        </p:nvSpPr>
        <p:spPr>
          <a:xfrm>
            <a:off x="9506653" y="1553436"/>
            <a:ext cx="942883" cy="62951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SAP4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A2F72C9-D446-6AFF-61C1-08CA7F2055DD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>
            <a:off x="7667008" y="1853254"/>
            <a:ext cx="1839645" cy="14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B0C4B65-2C91-E31C-CB72-EED3FDEDF1E3}"/>
              </a:ext>
            </a:extLst>
          </p:cNvPr>
          <p:cNvSpPr txBox="1"/>
          <p:nvPr/>
        </p:nvSpPr>
        <p:spPr>
          <a:xfrm>
            <a:off x="2368332" y="318663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10G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3CCA173-32A6-5393-C931-6C39F1B72A53}"/>
              </a:ext>
            </a:extLst>
          </p:cNvPr>
          <p:cNvSpPr txBox="1"/>
          <p:nvPr/>
        </p:nvSpPr>
        <p:spPr>
          <a:xfrm>
            <a:off x="2363452" y="248407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10G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107515D-738F-0295-D352-BAE50D0C5D71}"/>
              </a:ext>
            </a:extLst>
          </p:cNvPr>
          <p:cNvSpPr txBox="1"/>
          <p:nvPr/>
        </p:nvSpPr>
        <p:spPr>
          <a:xfrm>
            <a:off x="2368332" y="16765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F71C518-CFAA-8B34-79A9-BE5DD2B0B275}"/>
              </a:ext>
            </a:extLst>
          </p:cNvPr>
          <p:cNvSpPr txBox="1"/>
          <p:nvPr/>
        </p:nvSpPr>
        <p:spPr>
          <a:xfrm>
            <a:off x="8226468" y="149886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20G</a:t>
            </a:r>
          </a:p>
        </p:txBody>
      </p:sp>
      <p:sp>
        <p:nvSpPr>
          <p:cNvPr id="104" name="Elipse 47">
            <a:extLst>
              <a:ext uri="{FF2B5EF4-FFF2-40B4-BE49-F238E27FC236}">
                <a16:creationId xmlns:a16="http://schemas.microsoft.com/office/drawing/2014/main" id="{BB3E007D-94CF-EFB3-18F1-3B8E1A8FE5F8}"/>
              </a:ext>
            </a:extLst>
          </p:cNvPr>
          <p:cNvSpPr/>
          <p:nvPr/>
        </p:nvSpPr>
        <p:spPr>
          <a:xfrm>
            <a:off x="6140883" y="3689697"/>
            <a:ext cx="942883" cy="62951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SAP1</a:t>
            </a:r>
          </a:p>
        </p:txBody>
      </p:sp>
      <p:sp>
        <p:nvSpPr>
          <p:cNvPr id="105" name="Elipse 47">
            <a:extLst>
              <a:ext uri="{FF2B5EF4-FFF2-40B4-BE49-F238E27FC236}">
                <a16:creationId xmlns:a16="http://schemas.microsoft.com/office/drawing/2014/main" id="{8EBEFE9C-8F8D-4DC9-60C2-32E46863DF1C}"/>
              </a:ext>
            </a:extLst>
          </p:cNvPr>
          <p:cNvSpPr/>
          <p:nvPr/>
        </p:nvSpPr>
        <p:spPr>
          <a:xfrm>
            <a:off x="6123343" y="4564387"/>
            <a:ext cx="942883" cy="62951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SAP2</a:t>
            </a:r>
          </a:p>
        </p:txBody>
      </p:sp>
      <p:sp>
        <p:nvSpPr>
          <p:cNvPr id="106" name="Elipse 47">
            <a:extLst>
              <a:ext uri="{FF2B5EF4-FFF2-40B4-BE49-F238E27FC236}">
                <a16:creationId xmlns:a16="http://schemas.microsoft.com/office/drawing/2014/main" id="{75B5B401-0274-0353-A848-24CFD6137E7E}"/>
              </a:ext>
            </a:extLst>
          </p:cNvPr>
          <p:cNvSpPr/>
          <p:nvPr/>
        </p:nvSpPr>
        <p:spPr>
          <a:xfrm>
            <a:off x="6138091" y="5439077"/>
            <a:ext cx="942883" cy="62951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SAP3</a:t>
            </a:r>
          </a:p>
        </p:txBody>
      </p:sp>
      <p:sp>
        <p:nvSpPr>
          <p:cNvPr id="107" name="Elipse 47">
            <a:extLst>
              <a:ext uri="{FF2B5EF4-FFF2-40B4-BE49-F238E27FC236}">
                <a16:creationId xmlns:a16="http://schemas.microsoft.com/office/drawing/2014/main" id="{5FC978D8-4BB6-94E3-683D-F6C6E1806985}"/>
              </a:ext>
            </a:extLst>
          </p:cNvPr>
          <p:cNvSpPr/>
          <p:nvPr/>
        </p:nvSpPr>
        <p:spPr>
          <a:xfrm>
            <a:off x="7989740" y="4547180"/>
            <a:ext cx="942883" cy="62951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P-node</a:t>
            </a:r>
          </a:p>
        </p:txBody>
      </p:sp>
      <p:sp>
        <p:nvSpPr>
          <p:cNvPr id="108" name="Elipse 47">
            <a:extLst>
              <a:ext uri="{FF2B5EF4-FFF2-40B4-BE49-F238E27FC236}">
                <a16:creationId xmlns:a16="http://schemas.microsoft.com/office/drawing/2014/main" id="{AB12A3B7-998B-8DE3-9047-921C1458DD89}"/>
              </a:ext>
            </a:extLst>
          </p:cNvPr>
          <p:cNvSpPr/>
          <p:nvPr/>
        </p:nvSpPr>
        <p:spPr>
          <a:xfrm>
            <a:off x="9856137" y="4547180"/>
            <a:ext cx="942883" cy="62951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SAP4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9E4808A-2A63-9E8F-42A7-7D32A7EE2C8F}"/>
              </a:ext>
            </a:extLst>
          </p:cNvPr>
          <p:cNvCxnSpPr>
            <a:cxnSpLocks/>
            <a:stCxn id="104" idx="6"/>
          </p:cNvCxnSpPr>
          <p:nvPr/>
        </p:nvCxnSpPr>
        <p:spPr>
          <a:xfrm>
            <a:off x="7083766" y="4004456"/>
            <a:ext cx="965870" cy="7444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7E535CB-E068-C329-F98B-E43DE18B8AEF}"/>
              </a:ext>
            </a:extLst>
          </p:cNvPr>
          <p:cNvCxnSpPr>
            <a:cxnSpLocks/>
            <a:stCxn id="105" idx="6"/>
            <a:endCxn id="107" idx="2"/>
          </p:cNvCxnSpPr>
          <p:nvPr/>
        </p:nvCxnSpPr>
        <p:spPr>
          <a:xfrm flipV="1">
            <a:off x="7066226" y="4861939"/>
            <a:ext cx="923514" cy="17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416CC68-6BB5-2CD4-E7D8-1DD1F613B429}"/>
              </a:ext>
            </a:extLst>
          </p:cNvPr>
          <p:cNvCxnSpPr>
            <a:cxnSpLocks/>
            <a:stCxn id="106" idx="6"/>
          </p:cNvCxnSpPr>
          <p:nvPr/>
        </p:nvCxnSpPr>
        <p:spPr>
          <a:xfrm flipV="1">
            <a:off x="7080974" y="5017432"/>
            <a:ext cx="905974" cy="736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F84E39B-CC26-40D5-4F9D-271DC4CC37CA}"/>
              </a:ext>
            </a:extLst>
          </p:cNvPr>
          <p:cNvCxnSpPr>
            <a:cxnSpLocks/>
            <a:stCxn id="107" idx="6"/>
            <a:endCxn id="108" idx="2"/>
          </p:cNvCxnSpPr>
          <p:nvPr/>
        </p:nvCxnSpPr>
        <p:spPr>
          <a:xfrm>
            <a:off x="8932623" y="4861939"/>
            <a:ext cx="9235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4A50741-3AAE-F14A-7EDB-197E027BD139}"/>
              </a:ext>
            </a:extLst>
          </p:cNvPr>
          <p:cNvSpPr txBox="1"/>
          <p:nvPr/>
        </p:nvSpPr>
        <p:spPr>
          <a:xfrm>
            <a:off x="9139684" y="450121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9063A3B-83DE-9098-889A-FBE59E060A34}"/>
              </a:ext>
            </a:extLst>
          </p:cNvPr>
          <p:cNvSpPr txBox="1"/>
          <p:nvPr/>
        </p:nvSpPr>
        <p:spPr>
          <a:xfrm>
            <a:off x="7364487" y="397538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10G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6332B4B-3129-9095-5AB7-C010BB5A0A2B}"/>
              </a:ext>
            </a:extLst>
          </p:cNvPr>
          <p:cNvSpPr txBox="1"/>
          <p:nvPr/>
        </p:nvSpPr>
        <p:spPr>
          <a:xfrm>
            <a:off x="7299520" y="45502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953FB8-6283-B36F-45A8-0E4305956D3A}"/>
              </a:ext>
            </a:extLst>
          </p:cNvPr>
          <p:cNvSpPr txBox="1"/>
          <p:nvPr/>
        </p:nvSpPr>
        <p:spPr>
          <a:xfrm>
            <a:off x="7191868" y="505713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10G</a:t>
            </a:r>
          </a:p>
        </p:txBody>
      </p:sp>
      <p:sp>
        <p:nvSpPr>
          <p:cNvPr id="126" name="Elipse 47">
            <a:extLst>
              <a:ext uri="{FF2B5EF4-FFF2-40B4-BE49-F238E27FC236}">
                <a16:creationId xmlns:a16="http://schemas.microsoft.com/office/drawing/2014/main" id="{7714A3BD-259D-4EEB-078A-4201077DB041}"/>
              </a:ext>
            </a:extLst>
          </p:cNvPr>
          <p:cNvSpPr/>
          <p:nvPr/>
        </p:nvSpPr>
        <p:spPr>
          <a:xfrm>
            <a:off x="7989739" y="5322083"/>
            <a:ext cx="942883" cy="62951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P2-node</a:t>
            </a: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A78378C-9207-F211-0915-3E26B2D35804}"/>
              </a:ext>
            </a:extLst>
          </p:cNvPr>
          <p:cNvCxnSpPr>
            <a:cxnSpLocks/>
            <a:stCxn id="104" idx="6"/>
            <a:endCxn id="126" idx="2"/>
          </p:cNvCxnSpPr>
          <p:nvPr/>
        </p:nvCxnSpPr>
        <p:spPr>
          <a:xfrm>
            <a:off x="7083766" y="4004456"/>
            <a:ext cx="905973" cy="163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3BA861E-0002-CE88-61C5-F88B06FF2613}"/>
              </a:ext>
            </a:extLst>
          </p:cNvPr>
          <p:cNvCxnSpPr/>
          <p:nvPr/>
        </p:nvCxnSpPr>
        <p:spPr>
          <a:xfrm>
            <a:off x="6841268" y="2718250"/>
            <a:ext cx="0" cy="53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ítulo 1">
            <a:extLst>
              <a:ext uri="{FF2B5EF4-FFF2-40B4-BE49-F238E27FC236}">
                <a16:creationId xmlns:a16="http://schemas.microsoft.com/office/drawing/2014/main" id="{EC5D1B2C-2540-9782-5760-0FEF5A3A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49" y="99974"/>
            <a:ext cx="10515600" cy="810919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 1: Customized Topology with dedicated</a:t>
            </a:r>
          </a:p>
        </p:txBody>
      </p:sp>
    </p:spTree>
    <p:extLst>
      <p:ext uri="{BB962C8B-B14F-4D97-AF65-F5344CB8AC3E}">
        <p14:creationId xmlns:p14="http://schemas.microsoft.com/office/powerpoint/2010/main" val="2262352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49255-FB03-2E5A-919A-E8FB7CC93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9199"/>
            <a:ext cx="10515600" cy="11477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Traffic must follow route DU –&gt; CU –&gt; UPF</a:t>
            </a:r>
          </a:p>
          <a:p>
            <a:r>
              <a:rPr lang="en-US" dirty="0"/>
              <a:t>DU3 – CU is planned for future expansion</a:t>
            </a:r>
          </a:p>
          <a:p>
            <a:r>
              <a:rPr lang="en-US" dirty="0"/>
              <a:t>CU-UPF bandwidth is shared regardless of how many DUs are connected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F17FBA-18E2-464D-1B57-68666F00B5FB}"/>
              </a:ext>
            </a:extLst>
          </p:cNvPr>
          <p:cNvGrpSpPr/>
          <p:nvPr/>
        </p:nvGrpSpPr>
        <p:grpSpPr>
          <a:xfrm>
            <a:off x="3438775" y="1364656"/>
            <a:ext cx="4556771" cy="3294588"/>
            <a:chOff x="2535007" y="1396554"/>
            <a:chExt cx="4556771" cy="3294588"/>
          </a:xfrm>
        </p:grpSpPr>
        <p:sp>
          <p:nvSpPr>
            <p:cNvPr id="5" name="Nube 46">
              <a:extLst>
                <a:ext uri="{FF2B5EF4-FFF2-40B4-BE49-F238E27FC236}">
                  <a16:creationId xmlns:a16="http://schemas.microsoft.com/office/drawing/2014/main" id="{5D273A68-D785-F9A5-16B2-F5178669C676}"/>
                </a:ext>
              </a:extLst>
            </p:cNvPr>
            <p:cNvSpPr/>
            <p:nvPr/>
          </p:nvSpPr>
          <p:spPr>
            <a:xfrm>
              <a:off x="3087028" y="2301072"/>
              <a:ext cx="3088640" cy="1899920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Elipse 47">
              <a:extLst>
                <a:ext uri="{FF2B5EF4-FFF2-40B4-BE49-F238E27FC236}">
                  <a16:creationId xmlns:a16="http://schemas.microsoft.com/office/drawing/2014/main" id="{E78C454D-E071-2D5E-6129-BF8CA6AAC95C}"/>
                </a:ext>
              </a:extLst>
            </p:cNvPr>
            <p:cNvSpPr/>
            <p:nvPr/>
          </p:nvSpPr>
          <p:spPr>
            <a:xfrm>
              <a:off x="2535007" y="2849712"/>
              <a:ext cx="829930" cy="80264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DU1</a:t>
              </a:r>
            </a:p>
          </p:txBody>
        </p:sp>
        <p:sp>
          <p:nvSpPr>
            <p:cNvPr id="7" name="Elipse 48">
              <a:extLst>
                <a:ext uri="{FF2B5EF4-FFF2-40B4-BE49-F238E27FC236}">
                  <a16:creationId xmlns:a16="http://schemas.microsoft.com/office/drawing/2014/main" id="{2AD10699-4317-E85C-CA01-40813F05C6F2}"/>
                </a:ext>
              </a:extLst>
            </p:cNvPr>
            <p:cNvSpPr/>
            <p:nvPr/>
          </p:nvSpPr>
          <p:spPr>
            <a:xfrm>
              <a:off x="4162098" y="1899752"/>
              <a:ext cx="829930" cy="80264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</a:t>
              </a:r>
            </a:p>
          </p:txBody>
        </p:sp>
        <p:sp>
          <p:nvSpPr>
            <p:cNvPr id="8" name="Elipse 49">
              <a:extLst>
                <a:ext uri="{FF2B5EF4-FFF2-40B4-BE49-F238E27FC236}">
                  <a16:creationId xmlns:a16="http://schemas.microsoft.com/office/drawing/2014/main" id="{37011BFA-8BA4-5AC9-F9B7-8B2542034C31}"/>
                </a:ext>
              </a:extLst>
            </p:cNvPr>
            <p:cNvSpPr/>
            <p:nvPr/>
          </p:nvSpPr>
          <p:spPr>
            <a:xfrm>
              <a:off x="5814987" y="2854792"/>
              <a:ext cx="864437" cy="80264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UPF</a:t>
              </a:r>
            </a:p>
          </p:txBody>
        </p:sp>
        <p:sp>
          <p:nvSpPr>
            <p:cNvPr id="9" name="Forma libre: forma 50">
              <a:extLst>
                <a:ext uri="{FF2B5EF4-FFF2-40B4-BE49-F238E27FC236}">
                  <a16:creationId xmlns:a16="http://schemas.microsoft.com/office/drawing/2014/main" id="{08114288-1155-0123-629F-86740035D948}"/>
                </a:ext>
              </a:extLst>
            </p:cNvPr>
            <p:cNvSpPr/>
            <p:nvPr/>
          </p:nvSpPr>
          <p:spPr>
            <a:xfrm>
              <a:off x="3229268" y="2676992"/>
              <a:ext cx="1320800" cy="808197"/>
            </a:xfrm>
            <a:custGeom>
              <a:avLst/>
              <a:gdLst>
                <a:gd name="connsiteX0" fmla="*/ 0 w 1320800"/>
                <a:gd name="connsiteY0" fmla="*/ 609600 h 808197"/>
                <a:gd name="connsiteX1" fmla="*/ 792480 w 1320800"/>
                <a:gd name="connsiteY1" fmla="*/ 772160 h 808197"/>
                <a:gd name="connsiteX2" fmla="*/ 1320800 w 1320800"/>
                <a:gd name="connsiteY2" fmla="*/ 0 h 808197"/>
                <a:gd name="connsiteX3" fmla="*/ 1320800 w 1320800"/>
                <a:gd name="connsiteY3" fmla="*/ 0 h 808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0800" h="808197">
                  <a:moveTo>
                    <a:pt x="0" y="609600"/>
                  </a:moveTo>
                  <a:cubicBezTo>
                    <a:pt x="286173" y="741680"/>
                    <a:pt x="572347" y="873760"/>
                    <a:pt x="792480" y="772160"/>
                  </a:cubicBezTo>
                  <a:cubicBezTo>
                    <a:pt x="1012613" y="670560"/>
                    <a:pt x="1320800" y="0"/>
                    <a:pt x="1320800" y="0"/>
                  </a:cubicBezTo>
                  <a:lnTo>
                    <a:pt x="1320800" y="0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orma libre: forma 51">
              <a:extLst>
                <a:ext uri="{FF2B5EF4-FFF2-40B4-BE49-F238E27FC236}">
                  <a16:creationId xmlns:a16="http://schemas.microsoft.com/office/drawing/2014/main" id="{C796BA49-2C27-C87F-C848-E4A7AAAE9C4D}"/>
                </a:ext>
              </a:extLst>
            </p:cNvPr>
            <p:cNvSpPr/>
            <p:nvPr/>
          </p:nvSpPr>
          <p:spPr>
            <a:xfrm>
              <a:off x="4763428" y="2676992"/>
              <a:ext cx="1056640" cy="669991"/>
            </a:xfrm>
            <a:custGeom>
              <a:avLst/>
              <a:gdLst>
                <a:gd name="connsiteX0" fmla="*/ 0 w 1219200"/>
                <a:gd name="connsiteY0" fmla="*/ 0 h 649671"/>
                <a:gd name="connsiteX1" fmla="*/ 365760 w 1219200"/>
                <a:gd name="connsiteY1" fmla="*/ 619760 h 649671"/>
                <a:gd name="connsiteX2" fmla="*/ 1219200 w 1219200"/>
                <a:gd name="connsiteY2" fmla="*/ 558800 h 649671"/>
                <a:gd name="connsiteX3" fmla="*/ 1219200 w 1219200"/>
                <a:gd name="connsiteY3" fmla="*/ 558800 h 6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" h="649671">
                  <a:moveTo>
                    <a:pt x="0" y="0"/>
                  </a:moveTo>
                  <a:cubicBezTo>
                    <a:pt x="81280" y="263313"/>
                    <a:pt x="162560" y="526627"/>
                    <a:pt x="365760" y="619760"/>
                  </a:cubicBezTo>
                  <a:cubicBezTo>
                    <a:pt x="568960" y="712893"/>
                    <a:pt x="1219200" y="558800"/>
                    <a:pt x="1219200" y="558800"/>
                  </a:cubicBezTo>
                  <a:lnTo>
                    <a:pt x="1219200" y="558800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Elipse 52">
              <a:extLst>
                <a:ext uri="{FF2B5EF4-FFF2-40B4-BE49-F238E27FC236}">
                  <a16:creationId xmlns:a16="http://schemas.microsoft.com/office/drawing/2014/main" id="{C4A965A1-8195-3825-B4DC-DAB8B6009725}"/>
                </a:ext>
              </a:extLst>
            </p:cNvPr>
            <p:cNvSpPr/>
            <p:nvPr/>
          </p:nvSpPr>
          <p:spPr>
            <a:xfrm>
              <a:off x="3151178" y="3814912"/>
              <a:ext cx="829930" cy="80264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DU2</a:t>
              </a:r>
            </a:p>
          </p:txBody>
        </p:sp>
        <p:sp>
          <p:nvSpPr>
            <p:cNvPr id="12" name="Forma libre: forma 53">
              <a:extLst>
                <a:ext uri="{FF2B5EF4-FFF2-40B4-BE49-F238E27FC236}">
                  <a16:creationId xmlns:a16="http://schemas.microsoft.com/office/drawing/2014/main" id="{5FE7271E-DDB5-5904-C5F2-012F6DE4B176}"/>
                </a:ext>
              </a:extLst>
            </p:cNvPr>
            <p:cNvSpPr/>
            <p:nvPr/>
          </p:nvSpPr>
          <p:spPr>
            <a:xfrm>
              <a:off x="3818548" y="2737952"/>
              <a:ext cx="741680" cy="1209040"/>
            </a:xfrm>
            <a:custGeom>
              <a:avLst/>
              <a:gdLst>
                <a:gd name="connsiteX0" fmla="*/ 0 w 741680"/>
                <a:gd name="connsiteY0" fmla="*/ 1209040 h 1209040"/>
                <a:gd name="connsiteX1" fmla="*/ 487680 w 741680"/>
                <a:gd name="connsiteY1" fmla="*/ 934720 h 1209040"/>
                <a:gd name="connsiteX2" fmla="*/ 741680 w 741680"/>
                <a:gd name="connsiteY2" fmla="*/ 0 h 1209040"/>
                <a:gd name="connsiteX3" fmla="*/ 741680 w 741680"/>
                <a:gd name="connsiteY3" fmla="*/ 0 h 120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680" h="1209040">
                  <a:moveTo>
                    <a:pt x="0" y="1209040"/>
                  </a:moveTo>
                  <a:cubicBezTo>
                    <a:pt x="182033" y="1172633"/>
                    <a:pt x="364067" y="1136227"/>
                    <a:pt x="487680" y="934720"/>
                  </a:cubicBezTo>
                  <a:cubicBezTo>
                    <a:pt x="611293" y="733213"/>
                    <a:pt x="741680" y="0"/>
                    <a:pt x="741680" y="0"/>
                  </a:cubicBezTo>
                  <a:lnTo>
                    <a:pt x="741680" y="0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Group 36">
              <a:extLst>
                <a:ext uri="{FF2B5EF4-FFF2-40B4-BE49-F238E27FC236}">
                  <a16:creationId xmlns:a16="http://schemas.microsoft.com/office/drawing/2014/main" id="{9BB96707-94A7-BAEA-19E1-2C5194E1EF82}"/>
                </a:ext>
              </a:extLst>
            </p:cNvPr>
            <p:cNvGrpSpPr/>
            <p:nvPr/>
          </p:nvGrpSpPr>
          <p:grpSpPr>
            <a:xfrm>
              <a:off x="2583271" y="2605192"/>
              <a:ext cx="607887" cy="331169"/>
              <a:chOff x="1691443" y="3600408"/>
              <a:chExt cx="607887" cy="331169"/>
            </a:xfrm>
          </p:grpSpPr>
          <p:sp>
            <p:nvSpPr>
              <p:cNvPr id="28" name="Oval 34">
                <a:extLst>
                  <a:ext uri="{FF2B5EF4-FFF2-40B4-BE49-F238E27FC236}">
                    <a16:creationId xmlns:a16="http://schemas.microsoft.com/office/drawing/2014/main" id="{55417C30-E460-4DD7-5E68-ADF70AB99006}"/>
                  </a:ext>
                </a:extLst>
              </p:cNvPr>
              <p:cNvSpPr/>
              <p:nvPr/>
            </p:nvSpPr>
            <p:spPr>
              <a:xfrm>
                <a:off x="2145218" y="3787738"/>
                <a:ext cx="154112" cy="143839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TextBox 35">
                <a:extLst>
                  <a:ext uri="{FF2B5EF4-FFF2-40B4-BE49-F238E27FC236}">
                    <a16:creationId xmlns:a16="http://schemas.microsoft.com/office/drawing/2014/main" id="{EA948E5F-F9CE-69D8-2CFA-CDFBEB4092EB}"/>
                  </a:ext>
                </a:extLst>
              </p:cNvPr>
              <p:cNvSpPr txBox="1"/>
              <p:nvPr/>
            </p:nvSpPr>
            <p:spPr>
              <a:xfrm>
                <a:off x="1691443" y="3600408"/>
                <a:ext cx="5308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SDP</a:t>
                </a:r>
                <a:r>
                  <a:rPr kumimoji="0" 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4" name="Group 36">
              <a:extLst>
                <a:ext uri="{FF2B5EF4-FFF2-40B4-BE49-F238E27FC236}">
                  <a16:creationId xmlns:a16="http://schemas.microsoft.com/office/drawing/2014/main" id="{33346382-A5F2-54CD-5063-B2C8BA451DFA}"/>
                </a:ext>
              </a:extLst>
            </p:cNvPr>
            <p:cNvGrpSpPr/>
            <p:nvPr/>
          </p:nvGrpSpPr>
          <p:grpSpPr>
            <a:xfrm>
              <a:off x="3854215" y="4383365"/>
              <a:ext cx="707204" cy="307777"/>
              <a:chOff x="1590782" y="3428368"/>
              <a:chExt cx="707204" cy="307777"/>
            </a:xfrm>
          </p:grpSpPr>
          <p:sp>
            <p:nvSpPr>
              <p:cNvPr id="26" name="Oval 34">
                <a:extLst>
                  <a:ext uri="{FF2B5EF4-FFF2-40B4-BE49-F238E27FC236}">
                    <a16:creationId xmlns:a16="http://schemas.microsoft.com/office/drawing/2014/main" id="{1C5EE4DB-1F02-26BD-DA2F-6352C55F656C}"/>
                  </a:ext>
                </a:extLst>
              </p:cNvPr>
              <p:cNvSpPr/>
              <p:nvPr/>
            </p:nvSpPr>
            <p:spPr>
              <a:xfrm>
                <a:off x="2143874" y="3529329"/>
                <a:ext cx="154112" cy="143839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35">
                <a:extLst>
                  <a:ext uri="{FF2B5EF4-FFF2-40B4-BE49-F238E27FC236}">
                    <a16:creationId xmlns:a16="http://schemas.microsoft.com/office/drawing/2014/main" id="{A58E61EB-DBD4-07BC-5394-EA597E2D6E20}"/>
                  </a:ext>
                </a:extLst>
              </p:cNvPr>
              <p:cNvSpPr txBox="1"/>
              <p:nvPr/>
            </p:nvSpPr>
            <p:spPr>
              <a:xfrm>
                <a:off x="1590782" y="3428368"/>
                <a:ext cx="5308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SDP</a:t>
                </a:r>
                <a:r>
                  <a:rPr kumimoji="0" 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15" name="Group 46">
              <a:extLst>
                <a:ext uri="{FF2B5EF4-FFF2-40B4-BE49-F238E27FC236}">
                  <a16:creationId xmlns:a16="http://schemas.microsoft.com/office/drawing/2014/main" id="{5E03BF98-47CB-6350-12DB-1694FEB78298}"/>
                </a:ext>
              </a:extLst>
            </p:cNvPr>
            <p:cNvGrpSpPr/>
            <p:nvPr/>
          </p:nvGrpSpPr>
          <p:grpSpPr>
            <a:xfrm>
              <a:off x="3869626" y="1531492"/>
              <a:ext cx="1030839" cy="307777"/>
              <a:chOff x="2143874" y="3436507"/>
              <a:chExt cx="1030839" cy="307777"/>
            </a:xfrm>
          </p:grpSpPr>
          <p:sp>
            <p:nvSpPr>
              <p:cNvPr id="24" name="Oval 47">
                <a:extLst>
                  <a:ext uri="{FF2B5EF4-FFF2-40B4-BE49-F238E27FC236}">
                    <a16:creationId xmlns:a16="http://schemas.microsoft.com/office/drawing/2014/main" id="{11E9D3D0-4450-7014-808F-220539E83C9D}"/>
                  </a:ext>
                </a:extLst>
              </p:cNvPr>
              <p:cNvSpPr/>
              <p:nvPr/>
            </p:nvSpPr>
            <p:spPr>
              <a:xfrm>
                <a:off x="2143874" y="3529329"/>
                <a:ext cx="154112" cy="143839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TextBox 48">
                <a:extLst>
                  <a:ext uri="{FF2B5EF4-FFF2-40B4-BE49-F238E27FC236}">
                    <a16:creationId xmlns:a16="http://schemas.microsoft.com/office/drawing/2014/main" id="{14A625BD-4A48-5698-2D16-75585472DD16}"/>
                  </a:ext>
                </a:extLst>
              </p:cNvPr>
              <p:cNvSpPr txBox="1"/>
              <p:nvPr/>
            </p:nvSpPr>
            <p:spPr>
              <a:xfrm>
                <a:off x="2373329" y="3436507"/>
                <a:ext cx="8013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SDP</a:t>
                </a:r>
                <a:r>
                  <a:rPr kumimoji="0" 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</p:grpSp>
        <p:grpSp>
          <p:nvGrpSpPr>
            <p:cNvPr id="16" name="Group 40">
              <a:extLst>
                <a:ext uri="{FF2B5EF4-FFF2-40B4-BE49-F238E27FC236}">
                  <a16:creationId xmlns:a16="http://schemas.microsoft.com/office/drawing/2014/main" id="{91C7390F-91BB-66F6-8D40-F9DA9FC5855A}"/>
                </a:ext>
              </a:extLst>
            </p:cNvPr>
            <p:cNvGrpSpPr/>
            <p:nvPr/>
          </p:nvGrpSpPr>
          <p:grpSpPr>
            <a:xfrm>
              <a:off x="4924788" y="1738196"/>
              <a:ext cx="707204" cy="307777"/>
              <a:chOff x="1590782" y="3428368"/>
              <a:chExt cx="707204" cy="307777"/>
            </a:xfrm>
          </p:grpSpPr>
          <p:sp>
            <p:nvSpPr>
              <p:cNvPr id="22" name="Oval 41">
                <a:extLst>
                  <a:ext uri="{FF2B5EF4-FFF2-40B4-BE49-F238E27FC236}">
                    <a16:creationId xmlns:a16="http://schemas.microsoft.com/office/drawing/2014/main" id="{6DA888C5-128C-A9C7-67C7-AF10522E2C47}"/>
                  </a:ext>
                </a:extLst>
              </p:cNvPr>
              <p:cNvSpPr/>
              <p:nvPr/>
            </p:nvSpPr>
            <p:spPr>
              <a:xfrm>
                <a:off x="2143874" y="3529329"/>
                <a:ext cx="154112" cy="143839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TextBox 42">
                <a:extLst>
                  <a:ext uri="{FF2B5EF4-FFF2-40B4-BE49-F238E27FC236}">
                    <a16:creationId xmlns:a16="http://schemas.microsoft.com/office/drawing/2014/main" id="{D833B1F3-6B1F-9911-429A-2F58AB4F051C}"/>
                  </a:ext>
                </a:extLst>
              </p:cNvPr>
              <p:cNvSpPr txBox="1"/>
              <p:nvPr/>
            </p:nvSpPr>
            <p:spPr>
              <a:xfrm>
                <a:off x="1590782" y="3428368"/>
                <a:ext cx="5719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SDP</a:t>
                </a:r>
                <a:r>
                  <a:rPr kumimoji="0" 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17" name="Group 43">
              <a:extLst>
                <a:ext uri="{FF2B5EF4-FFF2-40B4-BE49-F238E27FC236}">
                  <a16:creationId xmlns:a16="http://schemas.microsoft.com/office/drawing/2014/main" id="{5860A2EE-2459-3227-BC1C-F55F1CAA7B5E}"/>
                </a:ext>
              </a:extLst>
            </p:cNvPr>
            <p:cNvGrpSpPr/>
            <p:nvPr/>
          </p:nvGrpSpPr>
          <p:grpSpPr>
            <a:xfrm>
              <a:off x="5985594" y="3700841"/>
              <a:ext cx="1106184" cy="307777"/>
              <a:chOff x="2143874" y="3447359"/>
              <a:chExt cx="1106184" cy="307777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624E1122-0459-8884-C130-FD088A79377D}"/>
                  </a:ext>
                </a:extLst>
              </p:cNvPr>
              <p:cNvSpPr/>
              <p:nvPr/>
            </p:nvSpPr>
            <p:spPr>
              <a:xfrm>
                <a:off x="2143874" y="3529329"/>
                <a:ext cx="154112" cy="143839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ED7D3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TextBox 45">
                <a:extLst>
                  <a:ext uri="{FF2B5EF4-FFF2-40B4-BE49-F238E27FC236}">
                    <a16:creationId xmlns:a16="http://schemas.microsoft.com/office/drawing/2014/main" id="{B4CC49CD-FADC-7D0B-BE75-F4E41307A886}"/>
                  </a:ext>
                </a:extLst>
              </p:cNvPr>
              <p:cNvSpPr txBox="1"/>
              <p:nvPr/>
            </p:nvSpPr>
            <p:spPr>
              <a:xfrm>
                <a:off x="2448674" y="3447359"/>
                <a:ext cx="8013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SDP</a:t>
                </a:r>
                <a:r>
                  <a:rPr kumimoji="0" 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7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4AB549-47DC-902D-ACBA-6886044D2CEA}"/>
                </a:ext>
              </a:extLst>
            </p:cNvPr>
            <p:cNvCxnSpPr>
              <a:cxnSpLocks/>
              <a:stCxn id="19" idx="6"/>
              <a:endCxn id="7" idx="2"/>
            </p:cNvCxnSpPr>
            <p:nvPr/>
          </p:nvCxnSpPr>
          <p:spPr>
            <a:xfrm>
              <a:off x="3364937" y="2070171"/>
              <a:ext cx="797161" cy="230901"/>
            </a:xfrm>
            <a:prstGeom prst="line">
              <a:avLst/>
            </a:prstGeom>
            <a:ln>
              <a:prstDash val="lgDashDot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47">
              <a:extLst>
                <a:ext uri="{FF2B5EF4-FFF2-40B4-BE49-F238E27FC236}">
                  <a16:creationId xmlns:a16="http://schemas.microsoft.com/office/drawing/2014/main" id="{9BDEC153-F4A5-9986-2342-369CEDAD13BB}"/>
                </a:ext>
              </a:extLst>
            </p:cNvPr>
            <p:cNvSpPr/>
            <p:nvPr/>
          </p:nvSpPr>
          <p:spPr>
            <a:xfrm>
              <a:off x="2535007" y="1668851"/>
              <a:ext cx="829930" cy="802640"/>
            </a:xfrm>
            <a:prstGeom prst="ellipse">
              <a:avLst/>
            </a:prstGeom>
            <a:solidFill>
              <a:schemeClr val="bg2"/>
            </a:solidFill>
            <a:ln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DU3</a:t>
              </a:r>
            </a:p>
          </p:txBody>
        </p:sp>
        <p:sp>
          <p:nvSpPr>
            <p:cNvPr id="30" name="TextBox 35">
              <a:extLst>
                <a:ext uri="{FF2B5EF4-FFF2-40B4-BE49-F238E27FC236}">
                  <a16:creationId xmlns:a16="http://schemas.microsoft.com/office/drawing/2014/main" id="{4CCD2D05-D51F-0E04-9B01-3D63D341E0FB}"/>
                </a:ext>
              </a:extLst>
            </p:cNvPr>
            <p:cNvSpPr txBox="1"/>
            <p:nvPr/>
          </p:nvSpPr>
          <p:spPr>
            <a:xfrm>
              <a:off x="2706308" y="1396554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3" name="Oval 47">
              <a:extLst>
                <a:ext uri="{FF2B5EF4-FFF2-40B4-BE49-F238E27FC236}">
                  <a16:creationId xmlns:a16="http://schemas.microsoft.com/office/drawing/2014/main" id="{22A2CBE6-2EB7-33DB-777A-7F41D74703C2}"/>
                </a:ext>
              </a:extLst>
            </p:cNvPr>
            <p:cNvSpPr/>
            <p:nvPr/>
          </p:nvSpPr>
          <p:spPr>
            <a:xfrm>
              <a:off x="3145931" y="1585081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252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a customer for expressing topology intents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49255-FB03-2E5A-919A-E8FB7CC9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the logical view of the desired slice service (and its parts)</a:t>
            </a:r>
          </a:p>
          <a:p>
            <a:pPr lvl="1"/>
            <a:r>
              <a:rPr lang="en-US" dirty="0"/>
              <a:t>Impact on realization -&gt; hints for the NSC on how to instantiate the slice service</a:t>
            </a:r>
          </a:p>
          <a:p>
            <a:r>
              <a:rPr lang="en-US" dirty="0"/>
              <a:t>Operate the slice service according to the expressed topology</a:t>
            </a:r>
          </a:p>
          <a:p>
            <a:pPr lvl="1"/>
            <a:r>
              <a:rPr lang="en-US" dirty="0"/>
              <a:t>Impact on control of the slice -&gt; out of scope </a:t>
            </a:r>
          </a:p>
        </p:txBody>
      </p:sp>
    </p:spTree>
    <p:extLst>
      <p:ext uri="{BB962C8B-B14F-4D97-AF65-F5344CB8AC3E}">
        <p14:creationId xmlns:p14="http://schemas.microsoft.com/office/powerpoint/2010/main" val="35205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EBEDA2-51E6-554C-A63C-E820F6D0080D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58617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rgbClr val="58617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IETF Network Slice Connectivity Constructs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" name="Left-Right Arrow 30">
            <a:extLst>
              <a:ext uri="{FF2B5EF4-FFF2-40B4-BE49-F238E27FC236}">
                <a16:creationId xmlns:a16="http://schemas.microsoft.com/office/drawing/2014/main" id="{35D372E4-A877-BB4B-9254-04AAB7ABAF34}"/>
              </a:ext>
            </a:extLst>
          </p:cNvPr>
          <p:cNvSpPr/>
          <p:nvPr/>
        </p:nvSpPr>
        <p:spPr>
          <a:xfrm>
            <a:off x="858129" y="1307758"/>
            <a:ext cx="4337077" cy="854328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IETF Network Slice Service (NS1) consist of four Connectivity matrices with 4 different SLAs Blue, Red and Green </a:t>
            </a:r>
          </a:p>
        </p:txBody>
      </p:sp>
      <p:sp>
        <p:nvSpPr>
          <p:cNvPr id="46" name="Rectangle 31">
            <a:extLst>
              <a:ext uri="{FF2B5EF4-FFF2-40B4-BE49-F238E27FC236}">
                <a16:creationId xmlns:a16="http://schemas.microsoft.com/office/drawing/2014/main" id="{A758799F-CCD9-2B4B-8F64-CE1754D55760}"/>
              </a:ext>
            </a:extLst>
          </p:cNvPr>
          <p:cNvSpPr/>
          <p:nvPr/>
        </p:nvSpPr>
        <p:spPr>
          <a:xfrm>
            <a:off x="1338972" y="2206836"/>
            <a:ext cx="3513762" cy="3522046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36">
            <a:extLst>
              <a:ext uri="{FF2B5EF4-FFF2-40B4-BE49-F238E27FC236}">
                <a16:creationId xmlns:a16="http://schemas.microsoft.com/office/drawing/2014/main" id="{D1F4DF53-2CC0-E64A-8D48-8A35988A8A66}"/>
              </a:ext>
            </a:extLst>
          </p:cNvPr>
          <p:cNvGrpSpPr/>
          <p:nvPr/>
        </p:nvGrpSpPr>
        <p:grpSpPr>
          <a:xfrm>
            <a:off x="443408" y="2270418"/>
            <a:ext cx="707204" cy="307777"/>
            <a:chOff x="1590782" y="3428368"/>
            <a:chExt cx="707204" cy="307777"/>
          </a:xfrm>
        </p:grpSpPr>
        <p:sp>
          <p:nvSpPr>
            <p:cNvPr id="48" name="Oval 34">
              <a:extLst>
                <a:ext uri="{FF2B5EF4-FFF2-40B4-BE49-F238E27FC236}">
                  <a16:creationId xmlns:a16="http://schemas.microsoft.com/office/drawing/2014/main" id="{7F18B27F-2276-774D-A32B-3FEFDBC82278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35">
              <a:extLst>
                <a:ext uri="{FF2B5EF4-FFF2-40B4-BE49-F238E27FC236}">
                  <a16:creationId xmlns:a16="http://schemas.microsoft.com/office/drawing/2014/main" id="{BE670ED2-90A4-2540-AB94-A86551F79E08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0" name="Group 37">
            <a:extLst>
              <a:ext uri="{FF2B5EF4-FFF2-40B4-BE49-F238E27FC236}">
                <a16:creationId xmlns:a16="http://schemas.microsoft.com/office/drawing/2014/main" id="{5460EBB9-5FC9-634F-9188-CC5F14345AF6}"/>
              </a:ext>
            </a:extLst>
          </p:cNvPr>
          <p:cNvGrpSpPr/>
          <p:nvPr/>
        </p:nvGrpSpPr>
        <p:grpSpPr>
          <a:xfrm>
            <a:off x="441694" y="2762089"/>
            <a:ext cx="707204" cy="307777"/>
            <a:chOff x="1590782" y="3428368"/>
            <a:chExt cx="707204" cy="307777"/>
          </a:xfrm>
        </p:grpSpPr>
        <p:sp>
          <p:nvSpPr>
            <p:cNvPr id="51" name="Oval 38">
              <a:extLst>
                <a:ext uri="{FF2B5EF4-FFF2-40B4-BE49-F238E27FC236}">
                  <a16:creationId xmlns:a16="http://schemas.microsoft.com/office/drawing/2014/main" id="{2B65A066-763D-B54F-B3D7-A436D9FB57AC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39">
              <a:extLst>
                <a:ext uri="{FF2B5EF4-FFF2-40B4-BE49-F238E27FC236}">
                  <a16:creationId xmlns:a16="http://schemas.microsoft.com/office/drawing/2014/main" id="{6613A875-8702-2D4B-9824-345C83D13042}"/>
                </a:ext>
              </a:extLst>
            </p:cNvPr>
            <p:cNvSpPr txBox="1"/>
            <p:nvPr/>
          </p:nvSpPr>
          <p:spPr>
            <a:xfrm>
              <a:off x="1590782" y="3428368"/>
              <a:ext cx="553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53" name="Group 40">
            <a:extLst>
              <a:ext uri="{FF2B5EF4-FFF2-40B4-BE49-F238E27FC236}">
                <a16:creationId xmlns:a16="http://schemas.microsoft.com/office/drawing/2014/main" id="{B9E2C172-9420-534B-9AEE-4D17E88498A9}"/>
              </a:ext>
            </a:extLst>
          </p:cNvPr>
          <p:cNvGrpSpPr/>
          <p:nvPr/>
        </p:nvGrpSpPr>
        <p:grpSpPr>
          <a:xfrm>
            <a:off x="422857" y="3341937"/>
            <a:ext cx="707204" cy="307777"/>
            <a:chOff x="1590782" y="3428368"/>
            <a:chExt cx="707204" cy="307777"/>
          </a:xfrm>
        </p:grpSpPr>
        <p:sp>
          <p:nvSpPr>
            <p:cNvPr id="54" name="Oval 41">
              <a:extLst>
                <a:ext uri="{FF2B5EF4-FFF2-40B4-BE49-F238E27FC236}">
                  <a16:creationId xmlns:a16="http://schemas.microsoft.com/office/drawing/2014/main" id="{AF0409C2-2888-4C43-BD26-0EB7F23C8AA7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42">
              <a:extLst>
                <a:ext uri="{FF2B5EF4-FFF2-40B4-BE49-F238E27FC236}">
                  <a16:creationId xmlns:a16="http://schemas.microsoft.com/office/drawing/2014/main" id="{CB1F97C3-474B-4F4F-9A38-9252C2182192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56" name="Group 43">
            <a:extLst>
              <a:ext uri="{FF2B5EF4-FFF2-40B4-BE49-F238E27FC236}">
                <a16:creationId xmlns:a16="http://schemas.microsoft.com/office/drawing/2014/main" id="{8E7C314F-F7E0-CA47-A484-4676486015AC}"/>
              </a:ext>
            </a:extLst>
          </p:cNvPr>
          <p:cNvGrpSpPr/>
          <p:nvPr/>
        </p:nvGrpSpPr>
        <p:grpSpPr>
          <a:xfrm>
            <a:off x="5113012" y="3341937"/>
            <a:ext cx="1106184" cy="307777"/>
            <a:chOff x="2143874" y="3447359"/>
            <a:chExt cx="1106184" cy="307777"/>
          </a:xfrm>
        </p:grpSpPr>
        <p:sp>
          <p:nvSpPr>
            <p:cNvPr id="57" name="Oval 44">
              <a:extLst>
                <a:ext uri="{FF2B5EF4-FFF2-40B4-BE49-F238E27FC236}">
                  <a16:creationId xmlns:a16="http://schemas.microsoft.com/office/drawing/2014/main" id="{0AE2FB80-8F13-F848-8D05-CD5CE914B6B1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45">
              <a:extLst>
                <a:ext uri="{FF2B5EF4-FFF2-40B4-BE49-F238E27FC236}">
                  <a16:creationId xmlns:a16="http://schemas.microsoft.com/office/drawing/2014/main" id="{FDFC3CFE-F63A-2149-A959-7D446BB2436B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59" name="Group 46">
            <a:extLst>
              <a:ext uri="{FF2B5EF4-FFF2-40B4-BE49-F238E27FC236}">
                <a16:creationId xmlns:a16="http://schemas.microsoft.com/office/drawing/2014/main" id="{3B3AC0A7-2800-2A40-936B-A86F1538E485}"/>
              </a:ext>
            </a:extLst>
          </p:cNvPr>
          <p:cNvGrpSpPr/>
          <p:nvPr/>
        </p:nvGrpSpPr>
        <p:grpSpPr>
          <a:xfrm>
            <a:off x="5118150" y="2291143"/>
            <a:ext cx="1030839" cy="307777"/>
            <a:chOff x="2143874" y="3436507"/>
            <a:chExt cx="1030839" cy="307777"/>
          </a:xfrm>
        </p:grpSpPr>
        <p:sp>
          <p:nvSpPr>
            <p:cNvPr id="60" name="Oval 47">
              <a:extLst>
                <a:ext uri="{FF2B5EF4-FFF2-40B4-BE49-F238E27FC236}">
                  <a16:creationId xmlns:a16="http://schemas.microsoft.com/office/drawing/2014/main" id="{B6F8979C-E439-6545-AFDC-C6B83CF272C0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48">
              <a:extLst>
                <a:ext uri="{FF2B5EF4-FFF2-40B4-BE49-F238E27FC236}">
                  <a16:creationId xmlns:a16="http://schemas.microsoft.com/office/drawing/2014/main" id="{D9229AEE-97F5-9648-9F5F-E2351C8B83B7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cxnSp>
        <p:nvCxnSpPr>
          <p:cNvPr id="62" name="Straight Connector 50">
            <a:extLst>
              <a:ext uri="{FF2B5EF4-FFF2-40B4-BE49-F238E27FC236}">
                <a16:creationId xmlns:a16="http://schemas.microsoft.com/office/drawing/2014/main" id="{0933795B-6E0D-0B4D-BBAF-837C98A0BB9A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1150612" y="2443299"/>
            <a:ext cx="3967538" cy="12586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63" name="Straight Connector 54">
            <a:extLst>
              <a:ext uri="{FF2B5EF4-FFF2-40B4-BE49-F238E27FC236}">
                <a16:creationId xmlns:a16="http://schemas.microsoft.com/office/drawing/2014/main" id="{7CC70AB7-817F-7D43-A6AD-C3B8AA80EB77}"/>
              </a:ext>
            </a:extLst>
          </p:cNvPr>
          <p:cNvCxnSpPr>
            <a:cxnSpLocks/>
            <a:stCxn id="51" idx="6"/>
            <a:endCxn id="60" idx="2"/>
          </p:cNvCxnSpPr>
          <p:nvPr/>
        </p:nvCxnSpPr>
        <p:spPr>
          <a:xfrm flipV="1">
            <a:off x="1148898" y="2455885"/>
            <a:ext cx="3969252" cy="479085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64" name="TextBox 60">
            <a:extLst>
              <a:ext uri="{FF2B5EF4-FFF2-40B4-BE49-F238E27FC236}">
                <a16:creationId xmlns:a16="http://schemas.microsoft.com/office/drawing/2014/main" id="{E77656CC-2A2A-984E-ADE7-D5EE3D49AFCF}"/>
              </a:ext>
            </a:extLst>
          </p:cNvPr>
          <p:cNvSpPr txBox="1"/>
          <p:nvPr/>
        </p:nvSpPr>
        <p:spPr>
          <a:xfrm>
            <a:off x="2148687" y="2259303"/>
            <a:ext cx="2266659" cy="738664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Any-to-any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connectivity-matrix-id =Blue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Key=Blue </a:t>
            </a:r>
          </a:p>
        </p:txBody>
      </p:sp>
      <p:cxnSp>
        <p:nvCxnSpPr>
          <p:cNvPr id="65" name="Straight Connector 63">
            <a:extLst>
              <a:ext uri="{FF2B5EF4-FFF2-40B4-BE49-F238E27FC236}">
                <a16:creationId xmlns:a16="http://schemas.microsoft.com/office/drawing/2014/main" id="{44226494-69E1-4A40-B983-644669917E2C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 flipV="1">
            <a:off x="1130061" y="3495827"/>
            <a:ext cx="3982951" cy="18991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66" name="TextBox 88">
            <a:extLst>
              <a:ext uri="{FF2B5EF4-FFF2-40B4-BE49-F238E27FC236}">
                <a16:creationId xmlns:a16="http://schemas.microsoft.com/office/drawing/2014/main" id="{E64B7082-C13F-424F-974C-BB5FA25C4158}"/>
              </a:ext>
            </a:extLst>
          </p:cNvPr>
          <p:cNvSpPr txBox="1"/>
          <p:nvPr/>
        </p:nvSpPr>
        <p:spPr>
          <a:xfrm>
            <a:off x="1814949" y="3121197"/>
            <a:ext cx="2600397" cy="738664"/>
          </a:xfrm>
          <a:prstGeom prst="rect">
            <a:avLst/>
          </a:prstGeom>
          <a:solidFill>
            <a:srgbClr val="ED7D3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connectivity-matrix-id = Orange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 Orange </a:t>
            </a:r>
          </a:p>
        </p:txBody>
      </p:sp>
      <p:sp>
        <p:nvSpPr>
          <p:cNvPr id="67" name="Freeform 1">
            <a:extLst>
              <a:ext uri="{FF2B5EF4-FFF2-40B4-BE49-F238E27FC236}">
                <a16:creationId xmlns:a16="http://schemas.microsoft.com/office/drawing/2014/main" id="{F353E4D9-F8F6-AE41-9BF2-66166188F750}"/>
              </a:ext>
            </a:extLst>
          </p:cNvPr>
          <p:cNvSpPr/>
          <p:nvPr/>
        </p:nvSpPr>
        <p:spPr>
          <a:xfrm>
            <a:off x="1082118" y="2468828"/>
            <a:ext cx="1078787" cy="472611"/>
          </a:xfrm>
          <a:custGeom>
            <a:avLst/>
            <a:gdLst>
              <a:gd name="connsiteX0" fmla="*/ 0 w 1078787"/>
              <a:gd name="connsiteY0" fmla="*/ 472611 h 472611"/>
              <a:gd name="connsiteX1" fmla="*/ 1078787 w 1078787"/>
              <a:gd name="connsiteY1" fmla="*/ 195209 h 472611"/>
              <a:gd name="connsiteX2" fmla="*/ 0 w 1078787"/>
              <a:gd name="connsiteY2" fmla="*/ 0 h 47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787" h="472611">
                <a:moveTo>
                  <a:pt x="0" y="472611"/>
                </a:moveTo>
                <a:cubicBezTo>
                  <a:pt x="539393" y="373294"/>
                  <a:pt x="1078787" y="273977"/>
                  <a:pt x="1078787" y="195209"/>
                </a:cubicBezTo>
                <a:cubicBezTo>
                  <a:pt x="1078787" y="116441"/>
                  <a:pt x="539393" y="58220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8" name="Group 59">
            <a:extLst>
              <a:ext uri="{FF2B5EF4-FFF2-40B4-BE49-F238E27FC236}">
                <a16:creationId xmlns:a16="http://schemas.microsoft.com/office/drawing/2014/main" id="{E2BCD27E-C3C2-694A-92CF-41C3B0555865}"/>
              </a:ext>
            </a:extLst>
          </p:cNvPr>
          <p:cNvGrpSpPr/>
          <p:nvPr/>
        </p:nvGrpSpPr>
        <p:grpSpPr>
          <a:xfrm>
            <a:off x="416760" y="4709824"/>
            <a:ext cx="707204" cy="307777"/>
            <a:chOff x="1590782" y="3428368"/>
            <a:chExt cx="707204" cy="307777"/>
          </a:xfrm>
        </p:grpSpPr>
        <p:sp>
          <p:nvSpPr>
            <p:cNvPr id="69" name="Oval 61">
              <a:extLst>
                <a:ext uri="{FF2B5EF4-FFF2-40B4-BE49-F238E27FC236}">
                  <a16:creationId xmlns:a16="http://schemas.microsoft.com/office/drawing/2014/main" id="{A16592AA-3CA2-7943-A058-2E7DB493675F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TextBox 64">
              <a:extLst>
                <a:ext uri="{FF2B5EF4-FFF2-40B4-BE49-F238E27FC236}">
                  <a16:creationId xmlns:a16="http://schemas.microsoft.com/office/drawing/2014/main" id="{99D253BB-4CF9-5A45-87C7-A4B370ED9EDC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</p:grpSp>
      <p:grpSp>
        <p:nvGrpSpPr>
          <p:cNvPr id="71" name="Group 65">
            <a:extLst>
              <a:ext uri="{FF2B5EF4-FFF2-40B4-BE49-F238E27FC236}">
                <a16:creationId xmlns:a16="http://schemas.microsoft.com/office/drawing/2014/main" id="{452AA55E-0F30-A04A-A8A8-C0E66D554607}"/>
              </a:ext>
            </a:extLst>
          </p:cNvPr>
          <p:cNvGrpSpPr/>
          <p:nvPr/>
        </p:nvGrpSpPr>
        <p:grpSpPr>
          <a:xfrm>
            <a:off x="5106915" y="4709824"/>
            <a:ext cx="1106184" cy="307777"/>
            <a:chOff x="2143874" y="3447359"/>
            <a:chExt cx="1106184" cy="307777"/>
          </a:xfrm>
        </p:grpSpPr>
        <p:sp>
          <p:nvSpPr>
            <p:cNvPr id="72" name="Oval 80">
              <a:extLst>
                <a:ext uri="{FF2B5EF4-FFF2-40B4-BE49-F238E27FC236}">
                  <a16:creationId xmlns:a16="http://schemas.microsoft.com/office/drawing/2014/main" id="{0445D4BA-7946-0F49-889B-397CC742E875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xtBox 81">
              <a:extLst>
                <a:ext uri="{FF2B5EF4-FFF2-40B4-BE49-F238E27FC236}">
                  <a16:creationId xmlns:a16="http://schemas.microsoft.com/office/drawing/2014/main" id="{2FC82319-AC11-6942-96ED-FFC101EC8820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cxnSp>
        <p:nvCxnSpPr>
          <p:cNvPr id="74" name="Straight Connector 82">
            <a:extLst>
              <a:ext uri="{FF2B5EF4-FFF2-40B4-BE49-F238E27FC236}">
                <a16:creationId xmlns:a16="http://schemas.microsoft.com/office/drawing/2014/main" id="{A7634B17-63E5-5F42-B9D8-5DA885735A19}"/>
              </a:ext>
            </a:extLst>
          </p:cNvPr>
          <p:cNvCxnSpPr>
            <a:cxnSpLocks/>
          </p:cNvCxnSpPr>
          <p:nvPr/>
        </p:nvCxnSpPr>
        <p:spPr>
          <a:xfrm flipV="1">
            <a:off x="2649609" y="4850735"/>
            <a:ext cx="2457305" cy="16686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grpSp>
        <p:nvGrpSpPr>
          <p:cNvPr id="75" name="Group 87">
            <a:extLst>
              <a:ext uri="{FF2B5EF4-FFF2-40B4-BE49-F238E27FC236}">
                <a16:creationId xmlns:a16="http://schemas.microsoft.com/office/drawing/2014/main" id="{02CBE852-410B-4A40-BA10-598220433EA2}"/>
              </a:ext>
            </a:extLst>
          </p:cNvPr>
          <p:cNvGrpSpPr/>
          <p:nvPr/>
        </p:nvGrpSpPr>
        <p:grpSpPr>
          <a:xfrm>
            <a:off x="5106914" y="5206385"/>
            <a:ext cx="1106184" cy="307777"/>
            <a:chOff x="2143874" y="3447359"/>
            <a:chExt cx="1106184" cy="307777"/>
          </a:xfrm>
        </p:grpSpPr>
        <p:sp>
          <p:nvSpPr>
            <p:cNvPr id="76" name="Oval 90">
              <a:extLst>
                <a:ext uri="{FF2B5EF4-FFF2-40B4-BE49-F238E27FC236}">
                  <a16:creationId xmlns:a16="http://schemas.microsoft.com/office/drawing/2014/main" id="{51E9B52C-7C54-8349-AE58-CA950C8666CA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TextBox 91">
              <a:extLst>
                <a:ext uri="{FF2B5EF4-FFF2-40B4-BE49-F238E27FC236}">
                  <a16:creationId xmlns:a16="http://schemas.microsoft.com/office/drawing/2014/main" id="{7C06AF04-319E-334F-A871-98771DF33F53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78" name="Straight Connector 92">
            <a:extLst>
              <a:ext uri="{FF2B5EF4-FFF2-40B4-BE49-F238E27FC236}">
                <a16:creationId xmlns:a16="http://schemas.microsoft.com/office/drawing/2014/main" id="{24386739-952A-0D45-9F4C-AD3E4EED9A42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2649609" y="5017601"/>
            <a:ext cx="2457305" cy="342674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79" name="TextBox 93">
            <a:extLst>
              <a:ext uri="{FF2B5EF4-FFF2-40B4-BE49-F238E27FC236}">
                <a16:creationId xmlns:a16="http://schemas.microsoft.com/office/drawing/2014/main" id="{6225800C-798A-1D49-8AC2-3255C2A93DCC}"/>
              </a:ext>
            </a:extLst>
          </p:cNvPr>
          <p:cNvSpPr txBox="1"/>
          <p:nvPr/>
        </p:nvSpPr>
        <p:spPr>
          <a:xfrm>
            <a:off x="2160905" y="4878633"/>
            <a:ext cx="2434530" cy="7386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P2MP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connectivity-matrix-id = Green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Key=Green</a:t>
            </a:r>
          </a:p>
        </p:txBody>
      </p:sp>
      <p:cxnSp>
        <p:nvCxnSpPr>
          <p:cNvPr id="80" name="Straight Connector 82">
            <a:extLst>
              <a:ext uri="{FF2B5EF4-FFF2-40B4-BE49-F238E27FC236}">
                <a16:creationId xmlns:a16="http://schemas.microsoft.com/office/drawing/2014/main" id="{A7634B17-63E5-5F42-B9D8-5DA885735A19}"/>
              </a:ext>
            </a:extLst>
          </p:cNvPr>
          <p:cNvCxnSpPr>
            <a:cxnSpLocks/>
          </p:cNvCxnSpPr>
          <p:nvPr/>
        </p:nvCxnSpPr>
        <p:spPr>
          <a:xfrm>
            <a:off x="1130061" y="4865282"/>
            <a:ext cx="1519548" cy="16145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1" name="内容占位符 4"/>
          <p:cNvSpPr txBox="1">
            <a:spLocks/>
          </p:cNvSpPr>
          <p:nvPr/>
        </p:nvSpPr>
        <p:spPr>
          <a:xfrm>
            <a:off x="6224332" y="1731767"/>
            <a:ext cx="5229214" cy="4488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17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Modelling as NS framework definition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This is what is currently in the framework draft!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Multiple connection matrices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SLO of each connection is different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Each CM is one entry (i.e.,  connection)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CM Blue: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{1,2,6}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{1,2,6} with SLO Blue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CM Orange: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{3}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{7} with SLO Orange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CM Red: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{7}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{6} with SLO Red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CM Green: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{5}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 {9,10} with SLO Green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Connectivity matrix Key = {new </a:t>
            </a:r>
            <a:r>
              <a:rPr kumimoji="0" lang="en-CA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connectivity-matrix-id} (i.e. 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Blue, Orange, Red, Green)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Note: connection type is not part of the key</a:t>
            </a:r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A1AF13E1-989F-EB47-A683-B2669737B5D8}"/>
              </a:ext>
            </a:extLst>
          </p:cNvPr>
          <p:cNvSpPr/>
          <p:nvPr/>
        </p:nvSpPr>
        <p:spPr>
          <a:xfrm>
            <a:off x="1140693" y="3553745"/>
            <a:ext cx="4109422" cy="973693"/>
          </a:xfrm>
          <a:custGeom>
            <a:avLst/>
            <a:gdLst>
              <a:gd name="connsiteX0" fmla="*/ 4109422 w 4109422"/>
              <a:gd name="connsiteY0" fmla="*/ 0 h 973693"/>
              <a:gd name="connsiteX1" fmla="*/ 3281083 w 4109422"/>
              <a:gd name="connsiteY1" fmla="*/ 903643 h 973693"/>
              <a:gd name="connsiteX2" fmla="*/ 548640 w 4109422"/>
              <a:gd name="connsiteY2" fmla="*/ 828339 h 973693"/>
              <a:gd name="connsiteX3" fmla="*/ 0 w 4109422"/>
              <a:gd name="connsiteY3" fmla="*/ 150608 h 97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9422" h="973693">
                <a:moveTo>
                  <a:pt x="4109422" y="0"/>
                </a:moveTo>
                <a:cubicBezTo>
                  <a:pt x="3991984" y="382793"/>
                  <a:pt x="3874547" y="765587"/>
                  <a:pt x="3281083" y="903643"/>
                </a:cubicBezTo>
                <a:cubicBezTo>
                  <a:pt x="2687619" y="1041699"/>
                  <a:pt x="1095487" y="953845"/>
                  <a:pt x="548640" y="828339"/>
                </a:cubicBezTo>
                <a:cubicBezTo>
                  <a:pt x="1793" y="702833"/>
                  <a:pt x="896" y="426720"/>
                  <a:pt x="0" y="150608"/>
                </a:cubicBez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extBox 73">
            <a:extLst>
              <a:ext uri="{FF2B5EF4-FFF2-40B4-BE49-F238E27FC236}">
                <a16:creationId xmlns:a16="http://schemas.microsoft.com/office/drawing/2014/main" id="{C272E01E-A51F-9049-B69A-ED368870419E}"/>
              </a:ext>
            </a:extLst>
          </p:cNvPr>
          <p:cNvSpPr txBox="1"/>
          <p:nvPr/>
        </p:nvSpPr>
        <p:spPr>
          <a:xfrm>
            <a:off x="1847350" y="3960194"/>
            <a:ext cx="2411879" cy="73866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connectivity-matrix-id = Red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Key=Red</a:t>
            </a:r>
          </a:p>
        </p:txBody>
      </p:sp>
    </p:spTree>
    <p:extLst>
      <p:ext uri="{BB962C8B-B14F-4D97-AF65-F5344CB8AC3E}">
        <p14:creationId xmlns:p14="http://schemas.microsoft.com/office/powerpoint/2010/main" val="89681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39" y="300988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1137F88E-3E2E-EDCF-B1B2-2FBD6477A56F}"/>
              </a:ext>
            </a:extLst>
          </p:cNvPr>
          <p:cNvSpPr/>
          <p:nvPr/>
        </p:nvSpPr>
        <p:spPr>
          <a:xfrm>
            <a:off x="4321658" y="665729"/>
            <a:ext cx="3513762" cy="1964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36">
            <a:extLst>
              <a:ext uri="{FF2B5EF4-FFF2-40B4-BE49-F238E27FC236}">
                <a16:creationId xmlns:a16="http://schemas.microsoft.com/office/drawing/2014/main" id="{E39E18E1-F15F-5AFB-45BA-3965C3EDBB85}"/>
              </a:ext>
            </a:extLst>
          </p:cNvPr>
          <p:cNvGrpSpPr/>
          <p:nvPr/>
        </p:nvGrpSpPr>
        <p:grpSpPr>
          <a:xfrm>
            <a:off x="3426094" y="855275"/>
            <a:ext cx="707204" cy="307777"/>
            <a:chOff x="1590782" y="3428368"/>
            <a:chExt cx="707204" cy="307777"/>
          </a:xfrm>
        </p:grpSpPr>
        <p:sp>
          <p:nvSpPr>
            <p:cNvPr id="6" name="Oval 34">
              <a:extLst>
                <a:ext uri="{FF2B5EF4-FFF2-40B4-BE49-F238E27FC236}">
                  <a16:creationId xmlns:a16="http://schemas.microsoft.com/office/drawing/2014/main" id="{41E85E08-7B5F-7D4E-2D06-B8D3813956FE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35">
              <a:extLst>
                <a:ext uri="{FF2B5EF4-FFF2-40B4-BE49-F238E27FC236}">
                  <a16:creationId xmlns:a16="http://schemas.microsoft.com/office/drawing/2014/main" id="{9A261EBC-7C03-D6FF-0436-4D0AFF4410EC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" name="Group 37">
            <a:extLst>
              <a:ext uri="{FF2B5EF4-FFF2-40B4-BE49-F238E27FC236}">
                <a16:creationId xmlns:a16="http://schemas.microsoft.com/office/drawing/2014/main" id="{4BC4DE32-CE17-DDD0-C04D-BC5A65980D70}"/>
              </a:ext>
            </a:extLst>
          </p:cNvPr>
          <p:cNvGrpSpPr/>
          <p:nvPr/>
        </p:nvGrpSpPr>
        <p:grpSpPr>
          <a:xfrm>
            <a:off x="3424380" y="1346946"/>
            <a:ext cx="707204" cy="307777"/>
            <a:chOff x="1590782" y="3428368"/>
            <a:chExt cx="707204" cy="307777"/>
          </a:xfrm>
        </p:grpSpPr>
        <p:sp>
          <p:nvSpPr>
            <p:cNvPr id="9" name="Oval 38">
              <a:extLst>
                <a:ext uri="{FF2B5EF4-FFF2-40B4-BE49-F238E27FC236}">
                  <a16:creationId xmlns:a16="http://schemas.microsoft.com/office/drawing/2014/main" id="{BA723B8F-B0CA-5587-8F8D-ADE4987631BB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39">
              <a:extLst>
                <a:ext uri="{FF2B5EF4-FFF2-40B4-BE49-F238E27FC236}">
                  <a16:creationId xmlns:a16="http://schemas.microsoft.com/office/drawing/2014/main" id="{BCA5085B-C70D-3426-3C10-D34CA70AECB0}"/>
                </a:ext>
              </a:extLst>
            </p:cNvPr>
            <p:cNvSpPr txBox="1"/>
            <p:nvPr/>
          </p:nvSpPr>
          <p:spPr>
            <a:xfrm>
              <a:off x="1590782" y="3428368"/>
              <a:ext cx="553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1" name="Group 40">
            <a:extLst>
              <a:ext uri="{FF2B5EF4-FFF2-40B4-BE49-F238E27FC236}">
                <a16:creationId xmlns:a16="http://schemas.microsoft.com/office/drawing/2014/main" id="{884B67DF-7886-32BD-4FBF-E960ACEE753F}"/>
              </a:ext>
            </a:extLst>
          </p:cNvPr>
          <p:cNvGrpSpPr/>
          <p:nvPr/>
        </p:nvGrpSpPr>
        <p:grpSpPr>
          <a:xfrm>
            <a:off x="3405543" y="1926794"/>
            <a:ext cx="707204" cy="307777"/>
            <a:chOff x="1590782" y="3428368"/>
            <a:chExt cx="707204" cy="307777"/>
          </a:xfrm>
        </p:grpSpPr>
        <p:sp>
          <p:nvSpPr>
            <p:cNvPr id="12" name="Oval 41">
              <a:extLst>
                <a:ext uri="{FF2B5EF4-FFF2-40B4-BE49-F238E27FC236}">
                  <a16:creationId xmlns:a16="http://schemas.microsoft.com/office/drawing/2014/main" id="{B6D6783C-6DA5-418C-F552-DBF74E6B810F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42">
              <a:extLst>
                <a:ext uri="{FF2B5EF4-FFF2-40B4-BE49-F238E27FC236}">
                  <a16:creationId xmlns:a16="http://schemas.microsoft.com/office/drawing/2014/main" id="{04D55557-3CD9-BCFA-D78C-760DDE0F2B7E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4" name="Group 43">
            <a:extLst>
              <a:ext uri="{FF2B5EF4-FFF2-40B4-BE49-F238E27FC236}">
                <a16:creationId xmlns:a16="http://schemas.microsoft.com/office/drawing/2014/main" id="{897D53DE-6A18-C04C-C15F-21C8DA7F8711}"/>
              </a:ext>
            </a:extLst>
          </p:cNvPr>
          <p:cNvGrpSpPr/>
          <p:nvPr/>
        </p:nvGrpSpPr>
        <p:grpSpPr>
          <a:xfrm>
            <a:off x="8095698" y="1926794"/>
            <a:ext cx="1106184" cy="307777"/>
            <a:chOff x="2143874" y="3447359"/>
            <a:chExt cx="1106184" cy="307777"/>
          </a:xfrm>
        </p:grpSpPr>
        <p:sp>
          <p:nvSpPr>
            <p:cNvPr id="15" name="Oval 44">
              <a:extLst>
                <a:ext uri="{FF2B5EF4-FFF2-40B4-BE49-F238E27FC236}">
                  <a16:creationId xmlns:a16="http://schemas.microsoft.com/office/drawing/2014/main" id="{5F795AE4-4F0C-78A8-A75E-33862F2D350E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45">
              <a:extLst>
                <a:ext uri="{FF2B5EF4-FFF2-40B4-BE49-F238E27FC236}">
                  <a16:creationId xmlns:a16="http://schemas.microsoft.com/office/drawing/2014/main" id="{C6ED00A7-3C1C-82F1-DF8C-B9266E242C7F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17" name="Group 46">
            <a:extLst>
              <a:ext uri="{FF2B5EF4-FFF2-40B4-BE49-F238E27FC236}">
                <a16:creationId xmlns:a16="http://schemas.microsoft.com/office/drawing/2014/main" id="{507424CA-AC36-85F1-2368-40D02E9CF886}"/>
              </a:ext>
            </a:extLst>
          </p:cNvPr>
          <p:cNvGrpSpPr/>
          <p:nvPr/>
        </p:nvGrpSpPr>
        <p:grpSpPr>
          <a:xfrm>
            <a:off x="8100836" y="876000"/>
            <a:ext cx="1030839" cy="307777"/>
            <a:chOff x="2143874" y="3436507"/>
            <a:chExt cx="1030839" cy="307777"/>
          </a:xfrm>
        </p:grpSpPr>
        <p:sp>
          <p:nvSpPr>
            <p:cNvPr id="18" name="Oval 47">
              <a:extLst>
                <a:ext uri="{FF2B5EF4-FFF2-40B4-BE49-F238E27FC236}">
                  <a16:creationId xmlns:a16="http://schemas.microsoft.com/office/drawing/2014/main" id="{2FD71736-6537-8874-215D-6BE05B6C94A6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48">
              <a:extLst>
                <a:ext uri="{FF2B5EF4-FFF2-40B4-BE49-F238E27FC236}">
                  <a16:creationId xmlns:a16="http://schemas.microsoft.com/office/drawing/2014/main" id="{1C1C7A23-DFFA-218E-5A2A-599055E34517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cxnSp>
        <p:nvCxnSpPr>
          <p:cNvPr id="20" name="Straight Connector 50">
            <a:extLst>
              <a:ext uri="{FF2B5EF4-FFF2-40B4-BE49-F238E27FC236}">
                <a16:creationId xmlns:a16="http://schemas.microsoft.com/office/drawing/2014/main" id="{B1E807B7-8FD2-2A4C-1441-E7643CC7F1F9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4133298" y="1028156"/>
            <a:ext cx="3967538" cy="12586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21" name="Straight Connector 54">
            <a:extLst>
              <a:ext uri="{FF2B5EF4-FFF2-40B4-BE49-F238E27FC236}">
                <a16:creationId xmlns:a16="http://schemas.microsoft.com/office/drawing/2014/main" id="{6EB44573-2816-6960-0EB4-82C9C1A383DC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V="1">
            <a:off x="4131584" y="1040742"/>
            <a:ext cx="3969252" cy="479085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22" name="TextBox 60">
            <a:extLst>
              <a:ext uri="{FF2B5EF4-FFF2-40B4-BE49-F238E27FC236}">
                <a16:creationId xmlns:a16="http://schemas.microsoft.com/office/drawing/2014/main" id="{407F9143-A8D0-8C52-5FA7-6D22A035FCE1}"/>
              </a:ext>
            </a:extLst>
          </p:cNvPr>
          <p:cNvSpPr txBox="1"/>
          <p:nvPr/>
        </p:nvSpPr>
        <p:spPr>
          <a:xfrm>
            <a:off x="5131373" y="844160"/>
            <a:ext cx="2266659" cy="738664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Any-to-any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connectivity-matrix-id =Blue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Key=Blue </a:t>
            </a:r>
          </a:p>
        </p:txBody>
      </p:sp>
      <p:cxnSp>
        <p:nvCxnSpPr>
          <p:cNvPr id="23" name="Straight Connector 63">
            <a:extLst>
              <a:ext uri="{FF2B5EF4-FFF2-40B4-BE49-F238E27FC236}">
                <a16:creationId xmlns:a16="http://schemas.microsoft.com/office/drawing/2014/main" id="{8375AA14-EA99-C8F4-077D-2B1315C9E632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4112747" y="2080684"/>
            <a:ext cx="3982951" cy="18991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4" name="TextBox 88">
            <a:extLst>
              <a:ext uri="{FF2B5EF4-FFF2-40B4-BE49-F238E27FC236}">
                <a16:creationId xmlns:a16="http://schemas.microsoft.com/office/drawing/2014/main" id="{E0FD4B6B-8530-518F-7D13-2F44F349F28D}"/>
              </a:ext>
            </a:extLst>
          </p:cNvPr>
          <p:cNvSpPr txBox="1"/>
          <p:nvPr/>
        </p:nvSpPr>
        <p:spPr>
          <a:xfrm>
            <a:off x="4797635" y="1706054"/>
            <a:ext cx="2600397" cy="738664"/>
          </a:xfrm>
          <a:prstGeom prst="rect">
            <a:avLst/>
          </a:prstGeom>
          <a:solidFill>
            <a:srgbClr val="ED7D3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connectivity-matrix-id = Orange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 Orange 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5B67823-803B-897A-0D25-73057E6EF76E}"/>
              </a:ext>
            </a:extLst>
          </p:cNvPr>
          <p:cNvCxnSpPr/>
          <p:nvPr/>
        </p:nvCxnSpPr>
        <p:spPr>
          <a:xfrm flipH="1">
            <a:off x="4680857" y="2950029"/>
            <a:ext cx="903514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2237C85D-8830-C2AB-9713-6374164E6B4F}"/>
              </a:ext>
            </a:extLst>
          </p:cNvPr>
          <p:cNvCxnSpPr>
            <a:cxnSpLocks/>
          </p:cNvCxnSpPr>
          <p:nvPr/>
        </p:nvCxnSpPr>
        <p:spPr>
          <a:xfrm>
            <a:off x="6542314" y="2920629"/>
            <a:ext cx="676459" cy="9270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Nube 46">
            <a:extLst>
              <a:ext uri="{FF2B5EF4-FFF2-40B4-BE49-F238E27FC236}">
                <a16:creationId xmlns:a16="http://schemas.microsoft.com/office/drawing/2014/main" id="{223EE1C6-2214-0163-FAAF-5A4A3ADB3C1C}"/>
              </a:ext>
            </a:extLst>
          </p:cNvPr>
          <p:cNvSpPr/>
          <p:nvPr/>
        </p:nvSpPr>
        <p:spPr>
          <a:xfrm>
            <a:off x="1233018" y="4102805"/>
            <a:ext cx="3088640" cy="189992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CA6CFCA-147E-7EC3-0054-A24C503B58D3}"/>
              </a:ext>
            </a:extLst>
          </p:cNvPr>
          <p:cNvSpPr/>
          <p:nvPr/>
        </p:nvSpPr>
        <p:spPr>
          <a:xfrm>
            <a:off x="684378" y="4651445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0A1F80B9-4B6C-4D05-5072-952EEDF23049}"/>
              </a:ext>
            </a:extLst>
          </p:cNvPr>
          <p:cNvSpPr/>
          <p:nvPr/>
        </p:nvSpPr>
        <p:spPr>
          <a:xfrm>
            <a:off x="2416658" y="3701485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D0557AEA-BE80-C869-060F-534E63C6C778}"/>
              </a:ext>
            </a:extLst>
          </p:cNvPr>
          <p:cNvSpPr/>
          <p:nvPr/>
        </p:nvSpPr>
        <p:spPr>
          <a:xfrm>
            <a:off x="3960978" y="4656525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UPF</a:t>
            </a:r>
          </a:p>
        </p:txBody>
      </p:sp>
      <p:sp>
        <p:nvSpPr>
          <p:cNvPr id="51" name="Forma libre: forma 50">
            <a:extLst>
              <a:ext uri="{FF2B5EF4-FFF2-40B4-BE49-F238E27FC236}">
                <a16:creationId xmlns:a16="http://schemas.microsoft.com/office/drawing/2014/main" id="{B1A77C72-4DE8-4C2C-41C7-62C521543680}"/>
              </a:ext>
            </a:extLst>
          </p:cNvPr>
          <p:cNvSpPr/>
          <p:nvPr/>
        </p:nvSpPr>
        <p:spPr>
          <a:xfrm>
            <a:off x="1375258" y="4478725"/>
            <a:ext cx="1320800" cy="808197"/>
          </a:xfrm>
          <a:custGeom>
            <a:avLst/>
            <a:gdLst>
              <a:gd name="connsiteX0" fmla="*/ 0 w 1320800"/>
              <a:gd name="connsiteY0" fmla="*/ 609600 h 808197"/>
              <a:gd name="connsiteX1" fmla="*/ 792480 w 1320800"/>
              <a:gd name="connsiteY1" fmla="*/ 772160 h 808197"/>
              <a:gd name="connsiteX2" fmla="*/ 1320800 w 1320800"/>
              <a:gd name="connsiteY2" fmla="*/ 0 h 808197"/>
              <a:gd name="connsiteX3" fmla="*/ 1320800 w 1320800"/>
              <a:gd name="connsiteY3" fmla="*/ 0 h 80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808197">
                <a:moveTo>
                  <a:pt x="0" y="609600"/>
                </a:moveTo>
                <a:cubicBezTo>
                  <a:pt x="286173" y="741680"/>
                  <a:pt x="572347" y="873760"/>
                  <a:pt x="792480" y="772160"/>
                </a:cubicBezTo>
                <a:cubicBezTo>
                  <a:pt x="1012613" y="670560"/>
                  <a:pt x="1320800" y="0"/>
                  <a:pt x="1320800" y="0"/>
                </a:cubicBezTo>
                <a:lnTo>
                  <a:pt x="132080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EC7565A0-DDE3-BED8-64BC-BD04EC99AE2D}"/>
              </a:ext>
            </a:extLst>
          </p:cNvPr>
          <p:cNvSpPr/>
          <p:nvPr/>
        </p:nvSpPr>
        <p:spPr>
          <a:xfrm>
            <a:off x="2909418" y="4478725"/>
            <a:ext cx="1056640" cy="669991"/>
          </a:xfrm>
          <a:custGeom>
            <a:avLst/>
            <a:gdLst>
              <a:gd name="connsiteX0" fmla="*/ 0 w 1219200"/>
              <a:gd name="connsiteY0" fmla="*/ 0 h 649671"/>
              <a:gd name="connsiteX1" fmla="*/ 365760 w 1219200"/>
              <a:gd name="connsiteY1" fmla="*/ 619760 h 649671"/>
              <a:gd name="connsiteX2" fmla="*/ 1219200 w 1219200"/>
              <a:gd name="connsiteY2" fmla="*/ 558800 h 649671"/>
              <a:gd name="connsiteX3" fmla="*/ 1219200 w 1219200"/>
              <a:gd name="connsiteY3" fmla="*/ 558800 h 6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649671">
                <a:moveTo>
                  <a:pt x="0" y="0"/>
                </a:moveTo>
                <a:cubicBezTo>
                  <a:pt x="81280" y="263313"/>
                  <a:pt x="162560" y="526627"/>
                  <a:pt x="365760" y="619760"/>
                </a:cubicBezTo>
                <a:cubicBezTo>
                  <a:pt x="568960" y="712893"/>
                  <a:pt x="1219200" y="558800"/>
                  <a:pt x="1219200" y="558800"/>
                </a:cubicBezTo>
                <a:lnTo>
                  <a:pt x="1219200" y="55880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482A88E-DE15-7771-CDEB-4AF215D9438E}"/>
              </a:ext>
            </a:extLst>
          </p:cNvPr>
          <p:cNvSpPr/>
          <p:nvPr/>
        </p:nvSpPr>
        <p:spPr>
          <a:xfrm>
            <a:off x="1405738" y="5616645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6ED5CAAF-48E6-9652-C37E-CA03CA228F93}"/>
              </a:ext>
            </a:extLst>
          </p:cNvPr>
          <p:cNvSpPr/>
          <p:nvPr/>
        </p:nvSpPr>
        <p:spPr>
          <a:xfrm>
            <a:off x="1964538" y="4539685"/>
            <a:ext cx="741680" cy="1209040"/>
          </a:xfrm>
          <a:custGeom>
            <a:avLst/>
            <a:gdLst>
              <a:gd name="connsiteX0" fmla="*/ 0 w 741680"/>
              <a:gd name="connsiteY0" fmla="*/ 1209040 h 1209040"/>
              <a:gd name="connsiteX1" fmla="*/ 487680 w 741680"/>
              <a:gd name="connsiteY1" fmla="*/ 934720 h 1209040"/>
              <a:gd name="connsiteX2" fmla="*/ 741680 w 741680"/>
              <a:gd name="connsiteY2" fmla="*/ 0 h 1209040"/>
              <a:gd name="connsiteX3" fmla="*/ 741680 w 741680"/>
              <a:gd name="connsiteY3" fmla="*/ 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680" h="1209040">
                <a:moveTo>
                  <a:pt x="0" y="1209040"/>
                </a:moveTo>
                <a:cubicBezTo>
                  <a:pt x="182033" y="1172633"/>
                  <a:pt x="364067" y="1136227"/>
                  <a:pt x="487680" y="934720"/>
                </a:cubicBezTo>
                <a:cubicBezTo>
                  <a:pt x="611293" y="733213"/>
                  <a:pt x="741680" y="0"/>
                  <a:pt x="741680" y="0"/>
                </a:cubicBezTo>
                <a:lnTo>
                  <a:pt x="74168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5" name="Group 36">
            <a:extLst>
              <a:ext uri="{FF2B5EF4-FFF2-40B4-BE49-F238E27FC236}">
                <a16:creationId xmlns:a16="http://schemas.microsoft.com/office/drawing/2014/main" id="{9785DAE6-5560-11F9-1B1F-329921E9AB69}"/>
              </a:ext>
            </a:extLst>
          </p:cNvPr>
          <p:cNvGrpSpPr/>
          <p:nvPr/>
        </p:nvGrpSpPr>
        <p:grpSpPr>
          <a:xfrm>
            <a:off x="628600" y="4234885"/>
            <a:ext cx="707204" cy="307777"/>
            <a:chOff x="1590782" y="3428368"/>
            <a:chExt cx="707204" cy="307777"/>
          </a:xfrm>
        </p:grpSpPr>
        <p:sp>
          <p:nvSpPr>
            <p:cNvPr id="56" name="Oval 34">
              <a:extLst>
                <a:ext uri="{FF2B5EF4-FFF2-40B4-BE49-F238E27FC236}">
                  <a16:creationId xmlns:a16="http://schemas.microsoft.com/office/drawing/2014/main" id="{D6E997B4-E387-DB23-94A3-190C20530AD2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Box 35">
              <a:extLst>
                <a:ext uri="{FF2B5EF4-FFF2-40B4-BE49-F238E27FC236}">
                  <a16:creationId xmlns:a16="http://schemas.microsoft.com/office/drawing/2014/main" id="{AA77AC26-9CB9-2CF3-CCA6-666DFD3855F7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8" name="Group 36">
            <a:extLst>
              <a:ext uri="{FF2B5EF4-FFF2-40B4-BE49-F238E27FC236}">
                <a16:creationId xmlns:a16="http://schemas.microsoft.com/office/drawing/2014/main" id="{BA85B1DF-3192-55E7-E066-7DB6A98EB8BD}"/>
              </a:ext>
            </a:extLst>
          </p:cNvPr>
          <p:cNvGrpSpPr/>
          <p:nvPr/>
        </p:nvGrpSpPr>
        <p:grpSpPr>
          <a:xfrm>
            <a:off x="2000205" y="6185098"/>
            <a:ext cx="707204" cy="307777"/>
            <a:chOff x="1590782" y="3428368"/>
            <a:chExt cx="707204" cy="307777"/>
          </a:xfrm>
        </p:grpSpPr>
        <p:sp>
          <p:nvSpPr>
            <p:cNvPr id="59" name="Oval 34">
              <a:extLst>
                <a:ext uri="{FF2B5EF4-FFF2-40B4-BE49-F238E27FC236}">
                  <a16:creationId xmlns:a16="http://schemas.microsoft.com/office/drawing/2014/main" id="{EF24BE89-CF16-7FCF-CBD1-99A6232D105F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35">
              <a:extLst>
                <a:ext uri="{FF2B5EF4-FFF2-40B4-BE49-F238E27FC236}">
                  <a16:creationId xmlns:a16="http://schemas.microsoft.com/office/drawing/2014/main" id="{33632604-20DB-B494-D968-D94A22AA12A6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61" name="Group 46">
            <a:extLst>
              <a:ext uri="{FF2B5EF4-FFF2-40B4-BE49-F238E27FC236}">
                <a16:creationId xmlns:a16="http://schemas.microsoft.com/office/drawing/2014/main" id="{6A0FDDEE-4F1D-8DE9-DCB0-17FD9978329F}"/>
              </a:ext>
            </a:extLst>
          </p:cNvPr>
          <p:cNvGrpSpPr/>
          <p:nvPr/>
        </p:nvGrpSpPr>
        <p:grpSpPr>
          <a:xfrm>
            <a:off x="2015616" y="3333225"/>
            <a:ext cx="1030839" cy="307777"/>
            <a:chOff x="2143874" y="3436507"/>
            <a:chExt cx="1030839" cy="307777"/>
          </a:xfrm>
        </p:grpSpPr>
        <p:sp>
          <p:nvSpPr>
            <p:cNvPr id="62" name="Oval 47">
              <a:extLst>
                <a:ext uri="{FF2B5EF4-FFF2-40B4-BE49-F238E27FC236}">
                  <a16:creationId xmlns:a16="http://schemas.microsoft.com/office/drawing/2014/main" id="{CBB41993-A923-045F-C052-A88E8405C454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48">
              <a:extLst>
                <a:ext uri="{FF2B5EF4-FFF2-40B4-BE49-F238E27FC236}">
                  <a16:creationId xmlns:a16="http://schemas.microsoft.com/office/drawing/2014/main" id="{471181D5-5E40-FEEC-64E4-E1FF13A88E2E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64" name="Group 40">
            <a:extLst>
              <a:ext uri="{FF2B5EF4-FFF2-40B4-BE49-F238E27FC236}">
                <a16:creationId xmlns:a16="http://schemas.microsoft.com/office/drawing/2014/main" id="{84613351-2B13-49DA-259E-BB6DA3F430A1}"/>
              </a:ext>
            </a:extLst>
          </p:cNvPr>
          <p:cNvGrpSpPr/>
          <p:nvPr/>
        </p:nvGrpSpPr>
        <p:grpSpPr>
          <a:xfrm>
            <a:off x="3070778" y="3539929"/>
            <a:ext cx="707204" cy="307777"/>
            <a:chOff x="1590782" y="3428368"/>
            <a:chExt cx="707204" cy="307777"/>
          </a:xfrm>
        </p:grpSpPr>
        <p:sp>
          <p:nvSpPr>
            <p:cNvPr id="65" name="Oval 41">
              <a:extLst>
                <a:ext uri="{FF2B5EF4-FFF2-40B4-BE49-F238E27FC236}">
                  <a16:creationId xmlns:a16="http://schemas.microsoft.com/office/drawing/2014/main" id="{57DB406B-7872-F3A4-BC61-D0E78050A26D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Box 42">
              <a:extLst>
                <a:ext uri="{FF2B5EF4-FFF2-40B4-BE49-F238E27FC236}">
                  <a16:creationId xmlns:a16="http://schemas.microsoft.com/office/drawing/2014/main" id="{850C21E0-1394-EE13-39E1-7BE903B924D5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67" name="Group 43">
            <a:extLst>
              <a:ext uri="{FF2B5EF4-FFF2-40B4-BE49-F238E27FC236}">
                <a16:creationId xmlns:a16="http://schemas.microsoft.com/office/drawing/2014/main" id="{7E5870FD-0B12-D115-8D04-7709C89E591B}"/>
              </a:ext>
            </a:extLst>
          </p:cNvPr>
          <p:cNvGrpSpPr/>
          <p:nvPr/>
        </p:nvGrpSpPr>
        <p:grpSpPr>
          <a:xfrm>
            <a:off x="4131584" y="5502574"/>
            <a:ext cx="1106184" cy="307777"/>
            <a:chOff x="2143874" y="3447359"/>
            <a:chExt cx="1106184" cy="307777"/>
          </a:xfrm>
        </p:grpSpPr>
        <p:sp>
          <p:nvSpPr>
            <p:cNvPr id="68" name="Oval 44">
              <a:extLst>
                <a:ext uri="{FF2B5EF4-FFF2-40B4-BE49-F238E27FC236}">
                  <a16:creationId xmlns:a16="http://schemas.microsoft.com/office/drawing/2014/main" id="{8B237FEE-251D-771D-7DFC-1716BA1271E2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Box 45">
              <a:extLst>
                <a:ext uri="{FF2B5EF4-FFF2-40B4-BE49-F238E27FC236}">
                  <a16:creationId xmlns:a16="http://schemas.microsoft.com/office/drawing/2014/main" id="{7691E9F0-DB03-C506-BB42-181AFAD15C64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71" name="Nube 70">
            <a:extLst>
              <a:ext uri="{FF2B5EF4-FFF2-40B4-BE49-F238E27FC236}">
                <a16:creationId xmlns:a16="http://schemas.microsoft.com/office/drawing/2014/main" id="{4E9B3A66-DA94-B1EC-A6D9-C4947AC80BF9}"/>
              </a:ext>
            </a:extLst>
          </p:cNvPr>
          <p:cNvSpPr/>
          <p:nvPr/>
        </p:nvSpPr>
        <p:spPr>
          <a:xfrm>
            <a:off x="9125103" y="4738450"/>
            <a:ext cx="1056640" cy="1331437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Nube 71">
            <a:extLst>
              <a:ext uri="{FF2B5EF4-FFF2-40B4-BE49-F238E27FC236}">
                <a16:creationId xmlns:a16="http://schemas.microsoft.com/office/drawing/2014/main" id="{0B8AE6AA-08C1-6261-30EC-EED4B4B87302}"/>
              </a:ext>
            </a:extLst>
          </p:cNvPr>
          <p:cNvSpPr/>
          <p:nvPr/>
        </p:nvSpPr>
        <p:spPr>
          <a:xfrm>
            <a:off x="7408062" y="4175286"/>
            <a:ext cx="1574801" cy="189992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7BD14E-9664-AE39-2D9E-936377F8D73E}"/>
              </a:ext>
            </a:extLst>
          </p:cNvPr>
          <p:cNvSpPr/>
          <p:nvPr/>
        </p:nvSpPr>
        <p:spPr>
          <a:xfrm>
            <a:off x="6859422" y="4723926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1BE388B5-7363-553C-6848-1E663A455F31}"/>
              </a:ext>
            </a:extLst>
          </p:cNvPr>
          <p:cNvSpPr/>
          <p:nvPr/>
        </p:nvSpPr>
        <p:spPr>
          <a:xfrm>
            <a:off x="8693302" y="4027966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1DDAA4C9-2787-E5DE-CC41-9DF153387AA7}"/>
              </a:ext>
            </a:extLst>
          </p:cNvPr>
          <p:cNvSpPr/>
          <p:nvPr/>
        </p:nvSpPr>
        <p:spPr>
          <a:xfrm>
            <a:off x="10237622" y="4983006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9DEDF666-AF71-4DD0-9E4B-BC135E36EF6D}"/>
              </a:ext>
            </a:extLst>
          </p:cNvPr>
          <p:cNvSpPr/>
          <p:nvPr/>
        </p:nvSpPr>
        <p:spPr>
          <a:xfrm>
            <a:off x="7550302" y="4551206"/>
            <a:ext cx="1320800" cy="808197"/>
          </a:xfrm>
          <a:custGeom>
            <a:avLst/>
            <a:gdLst>
              <a:gd name="connsiteX0" fmla="*/ 0 w 1320800"/>
              <a:gd name="connsiteY0" fmla="*/ 609600 h 808197"/>
              <a:gd name="connsiteX1" fmla="*/ 792480 w 1320800"/>
              <a:gd name="connsiteY1" fmla="*/ 772160 h 808197"/>
              <a:gd name="connsiteX2" fmla="*/ 1320800 w 1320800"/>
              <a:gd name="connsiteY2" fmla="*/ 0 h 808197"/>
              <a:gd name="connsiteX3" fmla="*/ 1320800 w 1320800"/>
              <a:gd name="connsiteY3" fmla="*/ 0 h 80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808197">
                <a:moveTo>
                  <a:pt x="0" y="609600"/>
                </a:moveTo>
                <a:cubicBezTo>
                  <a:pt x="286173" y="741680"/>
                  <a:pt x="572347" y="873760"/>
                  <a:pt x="792480" y="772160"/>
                </a:cubicBezTo>
                <a:cubicBezTo>
                  <a:pt x="1012613" y="670560"/>
                  <a:pt x="1320800" y="0"/>
                  <a:pt x="1320800" y="0"/>
                </a:cubicBezTo>
                <a:lnTo>
                  <a:pt x="132080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944E9A82-7583-9178-123B-25489B7D4614}"/>
              </a:ext>
            </a:extLst>
          </p:cNvPr>
          <p:cNvSpPr/>
          <p:nvPr/>
        </p:nvSpPr>
        <p:spPr>
          <a:xfrm>
            <a:off x="9186062" y="4805206"/>
            <a:ext cx="1056640" cy="669991"/>
          </a:xfrm>
          <a:custGeom>
            <a:avLst/>
            <a:gdLst>
              <a:gd name="connsiteX0" fmla="*/ 0 w 1219200"/>
              <a:gd name="connsiteY0" fmla="*/ 0 h 649671"/>
              <a:gd name="connsiteX1" fmla="*/ 365760 w 1219200"/>
              <a:gd name="connsiteY1" fmla="*/ 619760 h 649671"/>
              <a:gd name="connsiteX2" fmla="*/ 1219200 w 1219200"/>
              <a:gd name="connsiteY2" fmla="*/ 558800 h 649671"/>
              <a:gd name="connsiteX3" fmla="*/ 1219200 w 1219200"/>
              <a:gd name="connsiteY3" fmla="*/ 558800 h 6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649671">
                <a:moveTo>
                  <a:pt x="0" y="0"/>
                </a:moveTo>
                <a:cubicBezTo>
                  <a:pt x="81280" y="263313"/>
                  <a:pt x="162560" y="526627"/>
                  <a:pt x="365760" y="619760"/>
                </a:cubicBezTo>
                <a:cubicBezTo>
                  <a:pt x="568960" y="712893"/>
                  <a:pt x="1219200" y="558800"/>
                  <a:pt x="1219200" y="558800"/>
                </a:cubicBezTo>
                <a:lnTo>
                  <a:pt x="1219200" y="55880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16E38598-48CC-C5FC-80CF-4066EE5BE9DD}"/>
              </a:ext>
            </a:extLst>
          </p:cNvPr>
          <p:cNvSpPr/>
          <p:nvPr/>
        </p:nvSpPr>
        <p:spPr>
          <a:xfrm>
            <a:off x="7580782" y="5689126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DF5FB3D8-071E-1728-C63D-7672836D25E5}"/>
              </a:ext>
            </a:extLst>
          </p:cNvPr>
          <p:cNvSpPr/>
          <p:nvPr/>
        </p:nvSpPr>
        <p:spPr>
          <a:xfrm>
            <a:off x="8139582" y="4612166"/>
            <a:ext cx="741680" cy="1209040"/>
          </a:xfrm>
          <a:custGeom>
            <a:avLst/>
            <a:gdLst>
              <a:gd name="connsiteX0" fmla="*/ 0 w 741680"/>
              <a:gd name="connsiteY0" fmla="*/ 1209040 h 1209040"/>
              <a:gd name="connsiteX1" fmla="*/ 487680 w 741680"/>
              <a:gd name="connsiteY1" fmla="*/ 934720 h 1209040"/>
              <a:gd name="connsiteX2" fmla="*/ 741680 w 741680"/>
              <a:gd name="connsiteY2" fmla="*/ 0 h 1209040"/>
              <a:gd name="connsiteX3" fmla="*/ 741680 w 741680"/>
              <a:gd name="connsiteY3" fmla="*/ 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680" h="1209040">
                <a:moveTo>
                  <a:pt x="0" y="1209040"/>
                </a:moveTo>
                <a:cubicBezTo>
                  <a:pt x="182033" y="1172633"/>
                  <a:pt x="364067" y="1136227"/>
                  <a:pt x="487680" y="934720"/>
                </a:cubicBezTo>
                <a:cubicBezTo>
                  <a:pt x="611293" y="733213"/>
                  <a:pt x="741680" y="0"/>
                  <a:pt x="741680" y="0"/>
                </a:cubicBezTo>
                <a:lnTo>
                  <a:pt x="74168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36">
            <a:extLst>
              <a:ext uri="{FF2B5EF4-FFF2-40B4-BE49-F238E27FC236}">
                <a16:creationId xmlns:a16="http://schemas.microsoft.com/office/drawing/2014/main" id="{37119DCC-1997-9E95-543C-53865E2A8B32}"/>
              </a:ext>
            </a:extLst>
          </p:cNvPr>
          <p:cNvGrpSpPr/>
          <p:nvPr/>
        </p:nvGrpSpPr>
        <p:grpSpPr>
          <a:xfrm>
            <a:off x="6682925" y="4388773"/>
            <a:ext cx="707204" cy="307777"/>
            <a:chOff x="1590782" y="3428368"/>
            <a:chExt cx="707204" cy="307777"/>
          </a:xfrm>
        </p:grpSpPr>
        <p:sp>
          <p:nvSpPr>
            <p:cNvPr id="81" name="Oval 34">
              <a:extLst>
                <a:ext uri="{FF2B5EF4-FFF2-40B4-BE49-F238E27FC236}">
                  <a16:creationId xmlns:a16="http://schemas.microsoft.com/office/drawing/2014/main" id="{B8B69844-A02E-CE00-4013-4357B1AFAA81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TextBox 35">
              <a:extLst>
                <a:ext uri="{FF2B5EF4-FFF2-40B4-BE49-F238E27FC236}">
                  <a16:creationId xmlns:a16="http://schemas.microsoft.com/office/drawing/2014/main" id="{11204C15-E187-EAB8-731E-85A5345806F6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3" name="Group 36">
            <a:extLst>
              <a:ext uri="{FF2B5EF4-FFF2-40B4-BE49-F238E27FC236}">
                <a16:creationId xmlns:a16="http://schemas.microsoft.com/office/drawing/2014/main" id="{A240EC4F-D926-CFE6-E300-D63A90832AB3}"/>
              </a:ext>
            </a:extLst>
          </p:cNvPr>
          <p:cNvGrpSpPr/>
          <p:nvPr/>
        </p:nvGrpSpPr>
        <p:grpSpPr>
          <a:xfrm>
            <a:off x="8054530" y="6338986"/>
            <a:ext cx="707204" cy="307777"/>
            <a:chOff x="1590782" y="3428368"/>
            <a:chExt cx="707204" cy="307777"/>
          </a:xfrm>
        </p:grpSpPr>
        <p:sp>
          <p:nvSpPr>
            <p:cNvPr id="84" name="Oval 34">
              <a:extLst>
                <a:ext uri="{FF2B5EF4-FFF2-40B4-BE49-F238E27FC236}">
                  <a16:creationId xmlns:a16="http://schemas.microsoft.com/office/drawing/2014/main" id="{47D00B07-44FF-5872-7318-BD20A967A320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TextBox 35">
              <a:extLst>
                <a:ext uri="{FF2B5EF4-FFF2-40B4-BE49-F238E27FC236}">
                  <a16:creationId xmlns:a16="http://schemas.microsoft.com/office/drawing/2014/main" id="{0D26C2A0-DF4E-21CB-0921-B56FFD919215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86" name="Group 46">
            <a:extLst>
              <a:ext uri="{FF2B5EF4-FFF2-40B4-BE49-F238E27FC236}">
                <a16:creationId xmlns:a16="http://schemas.microsoft.com/office/drawing/2014/main" id="{89A2D3BD-A647-3E7F-454B-3EF892324CA4}"/>
              </a:ext>
            </a:extLst>
          </p:cNvPr>
          <p:cNvGrpSpPr/>
          <p:nvPr/>
        </p:nvGrpSpPr>
        <p:grpSpPr>
          <a:xfrm>
            <a:off x="8177882" y="3638909"/>
            <a:ext cx="1030839" cy="307777"/>
            <a:chOff x="2143874" y="3436507"/>
            <a:chExt cx="1030839" cy="307777"/>
          </a:xfrm>
        </p:grpSpPr>
        <p:sp>
          <p:nvSpPr>
            <p:cNvPr id="87" name="Oval 47">
              <a:extLst>
                <a:ext uri="{FF2B5EF4-FFF2-40B4-BE49-F238E27FC236}">
                  <a16:creationId xmlns:a16="http://schemas.microsoft.com/office/drawing/2014/main" id="{95891067-5B57-4604-4759-1E3B192EB2C0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TextBox 48">
              <a:extLst>
                <a:ext uri="{FF2B5EF4-FFF2-40B4-BE49-F238E27FC236}">
                  <a16:creationId xmlns:a16="http://schemas.microsoft.com/office/drawing/2014/main" id="{CE63D402-9573-7AA3-ADF5-56D19A520CB2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89" name="Group 40">
            <a:extLst>
              <a:ext uri="{FF2B5EF4-FFF2-40B4-BE49-F238E27FC236}">
                <a16:creationId xmlns:a16="http://schemas.microsoft.com/office/drawing/2014/main" id="{901E4972-5C7E-497A-15F1-A5909A455856}"/>
              </a:ext>
            </a:extLst>
          </p:cNvPr>
          <p:cNvGrpSpPr/>
          <p:nvPr/>
        </p:nvGrpSpPr>
        <p:grpSpPr>
          <a:xfrm>
            <a:off x="9125103" y="3693817"/>
            <a:ext cx="707204" cy="307777"/>
            <a:chOff x="1590782" y="3428368"/>
            <a:chExt cx="707204" cy="307777"/>
          </a:xfrm>
        </p:grpSpPr>
        <p:sp>
          <p:nvSpPr>
            <p:cNvPr id="90" name="Oval 41">
              <a:extLst>
                <a:ext uri="{FF2B5EF4-FFF2-40B4-BE49-F238E27FC236}">
                  <a16:creationId xmlns:a16="http://schemas.microsoft.com/office/drawing/2014/main" id="{8B5701CB-9A8E-C146-5968-87EA528C5266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TextBox 42">
              <a:extLst>
                <a:ext uri="{FF2B5EF4-FFF2-40B4-BE49-F238E27FC236}">
                  <a16:creationId xmlns:a16="http://schemas.microsoft.com/office/drawing/2014/main" id="{1781318B-0CCD-62A3-9AC5-80EFAC463B7D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92" name="Group 43">
            <a:extLst>
              <a:ext uri="{FF2B5EF4-FFF2-40B4-BE49-F238E27FC236}">
                <a16:creationId xmlns:a16="http://schemas.microsoft.com/office/drawing/2014/main" id="{BAA4F917-F1A7-9844-1BEF-1F0803A547EB}"/>
              </a:ext>
            </a:extLst>
          </p:cNvPr>
          <p:cNvGrpSpPr/>
          <p:nvPr/>
        </p:nvGrpSpPr>
        <p:grpSpPr>
          <a:xfrm>
            <a:off x="10111141" y="5785646"/>
            <a:ext cx="1106184" cy="307777"/>
            <a:chOff x="2143874" y="3447359"/>
            <a:chExt cx="1106184" cy="307777"/>
          </a:xfrm>
        </p:grpSpPr>
        <p:sp>
          <p:nvSpPr>
            <p:cNvPr id="93" name="Oval 44">
              <a:extLst>
                <a:ext uri="{FF2B5EF4-FFF2-40B4-BE49-F238E27FC236}">
                  <a16:creationId xmlns:a16="http://schemas.microsoft.com/office/drawing/2014/main" id="{C22C0205-7980-D5DC-DD96-DB6E906CBED9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TextBox 45">
              <a:extLst>
                <a:ext uri="{FF2B5EF4-FFF2-40B4-BE49-F238E27FC236}">
                  <a16:creationId xmlns:a16="http://schemas.microsoft.com/office/drawing/2014/main" id="{14328532-0BDC-AA1B-D77F-56604A7AB5F0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643E402-BFF1-F869-4F6B-D3DADDA7AA73}"/>
              </a:ext>
            </a:extLst>
          </p:cNvPr>
          <p:cNvSpPr txBox="1"/>
          <p:nvPr/>
        </p:nvSpPr>
        <p:spPr>
          <a:xfrm>
            <a:off x="3198702" y="2977989"/>
            <a:ext cx="19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w/o customer topo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2912A002-6AC5-B118-2C20-A6B0D4AF6311}"/>
              </a:ext>
            </a:extLst>
          </p:cNvPr>
          <p:cNvSpPr txBox="1"/>
          <p:nvPr/>
        </p:nvSpPr>
        <p:spPr>
          <a:xfrm>
            <a:off x="6988470" y="2997658"/>
            <a:ext cx="207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customer topo</a:t>
            </a:r>
          </a:p>
        </p:txBody>
      </p:sp>
    </p:spTree>
    <p:extLst>
      <p:ext uri="{BB962C8B-B14F-4D97-AF65-F5344CB8AC3E}">
        <p14:creationId xmlns:p14="http://schemas.microsoft.com/office/powerpoint/2010/main" val="25367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a customer for expressing topology intents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49255-FB03-2E5A-919A-E8FB7CC9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customized topologies for resource reservation and sharing</a:t>
            </a:r>
          </a:p>
          <a:p>
            <a:pPr lvl="1"/>
            <a:r>
              <a:rPr lang="en-US" dirty="0"/>
              <a:t>Make sure resources are reserved between SDPs when connections are requested</a:t>
            </a:r>
          </a:p>
          <a:p>
            <a:pPr lvl="2"/>
            <a:r>
              <a:rPr lang="en-US" dirty="0"/>
              <a:t>Connections are configured on demand by customer, and no pre-defined schedules for the customer. This scenario cannot be satisfied by connectivity-based network slices because there is no guarantee of resource availability when a new connection is requested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Resources can be shared between different connections in the same connectivity construct</a:t>
            </a:r>
          </a:p>
          <a:p>
            <a:pPr lvl="2"/>
            <a:r>
              <a:rPr lang="en-US" dirty="0"/>
              <a:t>For connectivity-based network slices the bandwidth is dedicated for each connection</a:t>
            </a:r>
          </a:p>
        </p:txBody>
      </p:sp>
    </p:spTree>
    <p:extLst>
      <p:ext uri="{BB962C8B-B14F-4D97-AF65-F5344CB8AC3E}">
        <p14:creationId xmlns:p14="http://schemas.microsoft.com/office/powerpoint/2010/main" val="234461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Customized Topologies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49255-FB03-2E5A-919A-E8FB7CC9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SAP topology is required to be exposed by the NS provider prior to NS configurations</a:t>
            </a:r>
          </a:p>
          <a:p>
            <a:pPr lvl="1"/>
            <a:r>
              <a:rPr lang="en-US" dirty="0"/>
              <a:t>List of SAPs</a:t>
            </a:r>
          </a:p>
          <a:p>
            <a:pPr lvl="1"/>
            <a:endParaRPr lang="en-US" dirty="0"/>
          </a:p>
          <a:p>
            <a:r>
              <a:rPr lang="en-US" dirty="0"/>
              <a:t>A customized topology is built by a customer using the SAP topology information. It may contain:</a:t>
            </a:r>
          </a:p>
          <a:p>
            <a:pPr lvl="1"/>
            <a:r>
              <a:rPr lang="en-US" dirty="0"/>
              <a:t>Edge Node – represents CE devices connected to one or multiple SAPs</a:t>
            </a:r>
          </a:p>
          <a:p>
            <a:pPr lvl="1"/>
            <a:r>
              <a:rPr lang="en-US" dirty="0"/>
              <a:t>Intermediate Node (P-node)  – a virtual node abstraction not associated with any SAPs, is used to express topological constraints such as resiliency and load-balancing</a:t>
            </a:r>
          </a:p>
          <a:p>
            <a:pPr lvl="1"/>
            <a:r>
              <a:rPr lang="en-US" dirty="0"/>
              <a:t>Link – connecting the above nodes to form possible e2e path. Link can carry SLO attributes such as bandwidth and latency</a:t>
            </a:r>
          </a:p>
        </p:txBody>
      </p:sp>
    </p:spTree>
    <p:extLst>
      <p:ext uri="{BB962C8B-B14F-4D97-AF65-F5344CB8AC3E}">
        <p14:creationId xmlns:p14="http://schemas.microsoft.com/office/powerpoint/2010/main" val="394677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49255-FB03-2E5A-919A-E8FB7CC93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276" y="4841617"/>
            <a:ext cx="9801447" cy="1147763"/>
          </a:xfrm>
        </p:spPr>
        <p:txBody>
          <a:bodyPr>
            <a:normAutofit/>
          </a:bodyPr>
          <a:lstStyle/>
          <a:p>
            <a:r>
              <a:rPr lang="en-US" dirty="0"/>
              <a:t>Network Slice request between DU1/2 and CU</a:t>
            </a:r>
          </a:p>
          <a:p>
            <a:r>
              <a:rPr lang="en-US" dirty="0"/>
              <a:t>DU3 – CU is planned for future expansion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F17FBA-18E2-464D-1B57-68666F00B5FB}"/>
              </a:ext>
            </a:extLst>
          </p:cNvPr>
          <p:cNvGrpSpPr/>
          <p:nvPr/>
        </p:nvGrpSpPr>
        <p:grpSpPr>
          <a:xfrm>
            <a:off x="3438775" y="1499594"/>
            <a:ext cx="3640661" cy="3159650"/>
            <a:chOff x="2535007" y="1531492"/>
            <a:chExt cx="3640661" cy="3159650"/>
          </a:xfrm>
        </p:grpSpPr>
        <p:sp>
          <p:nvSpPr>
            <p:cNvPr id="5" name="Nube 46">
              <a:extLst>
                <a:ext uri="{FF2B5EF4-FFF2-40B4-BE49-F238E27FC236}">
                  <a16:creationId xmlns:a16="http://schemas.microsoft.com/office/drawing/2014/main" id="{5D273A68-D785-F9A5-16B2-F5178669C676}"/>
                </a:ext>
              </a:extLst>
            </p:cNvPr>
            <p:cNvSpPr/>
            <p:nvPr/>
          </p:nvSpPr>
          <p:spPr>
            <a:xfrm>
              <a:off x="3087028" y="2301072"/>
              <a:ext cx="3088640" cy="1899920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Elipse 47">
              <a:extLst>
                <a:ext uri="{FF2B5EF4-FFF2-40B4-BE49-F238E27FC236}">
                  <a16:creationId xmlns:a16="http://schemas.microsoft.com/office/drawing/2014/main" id="{E78C454D-E071-2D5E-6129-BF8CA6AAC95C}"/>
                </a:ext>
              </a:extLst>
            </p:cNvPr>
            <p:cNvSpPr/>
            <p:nvPr/>
          </p:nvSpPr>
          <p:spPr>
            <a:xfrm>
              <a:off x="2535007" y="2849712"/>
              <a:ext cx="829930" cy="80264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DU1</a:t>
              </a:r>
            </a:p>
          </p:txBody>
        </p:sp>
        <p:sp>
          <p:nvSpPr>
            <p:cNvPr id="7" name="Elipse 48">
              <a:extLst>
                <a:ext uri="{FF2B5EF4-FFF2-40B4-BE49-F238E27FC236}">
                  <a16:creationId xmlns:a16="http://schemas.microsoft.com/office/drawing/2014/main" id="{2AD10699-4317-E85C-CA01-40813F05C6F2}"/>
                </a:ext>
              </a:extLst>
            </p:cNvPr>
            <p:cNvSpPr/>
            <p:nvPr/>
          </p:nvSpPr>
          <p:spPr>
            <a:xfrm>
              <a:off x="4162098" y="1899752"/>
              <a:ext cx="829930" cy="80264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</a:t>
              </a:r>
            </a:p>
          </p:txBody>
        </p:sp>
        <p:sp>
          <p:nvSpPr>
            <p:cNvPr id="9" name="Forma libre: forma 50">
              <a:extLst>
                <a:ext uri="{FF2B5EF4-FFF2-40B4-BE49-F238E27FC236}">
                  <a16:creationId xmlns:a16="http://schemas.microsoft.com/office/drawing/2014/main" id="{08114288-1155-0123-629F-86740035D948}"/>
                </a:ext>
              </a:extLst>
            </p:cNvPr>
            <p:cNvSpPr/>
            <p:nvPr/>
          </p:nvSpPr>
          <p:spPr>
            <a:xfrm>
              <a:off x="3229268" y="2676992"/>
              <a:ext cx="1320800" cy="808197"/>
            </a:xfrm>
            <a:custGeom>
              <a:avLst/>
              <a:gdLst>
                <a:gd name="connsiteX0" fmla="*/ 0 w 1320800"/>
                <a:gd name="connsiteY0" fmla="*/ 609600 h 808197"/>
                <a:gd name="connsiteX1" fmla="*/ 792480 w 1320800"/>
                <a:gd name="connsiteY1" fmla="*/ 772160 h 808197"/>
                <a:gd name="connsiteX2" fmla="*/ 1320800 w 1320800"/>
                <a:gd name="connsiteY2" fmla="*/ 0 h 808197"/>
                <a:gd name="connsiteX3" fmla="*/ 1320800 w 1320800"/>
                <a:gd name="connsiteY3" fmla="*/ 0 h 808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0800" h="808197">
                  <a:moveTo>
                    <a:pt x="0" y="609600"/>
                  </a:moveTo>
                  <a:cubicBezTo>
                    <a:pt x="286173" y="741680"/>
                    <a:pt x="572347" y="873760"/>
                    <a:pt x="792480" y="772160"/>
                  </a:cubicBezTo>
                  <a:cubicBezTo>
                    <a:pt x="1012613" y="670560"/>
                    <a:pt x="1320800" y="0"/>
                    <a:pt x="1320800" y="0"/>
                  </a:cubicBezTo>
                  <a:lnTo>
                    <a:pt x="1320800" y="0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Elipse 52">
              <a:extLst>
                <a:ext uri="{FF2B5EF4-FFF2-40B4-BE49-F238E27FC236}">
                  <a16:creationId xmlns:a16="http://schemas.microsoft.com/office/drawing/2014/main" id="{C4A965A1-8195-3825-B4DC-DAB8B6009725}"/>
                </a:ext>
              </a:extLst>
            </p:cNvPr>
            <p:cNvSpPr/>
            <p:nvPr/>
          </p:nvSpPr>
          <p:spPr>
            <a:xfrm>
              <a:off x="3151178" y="3814912"/>
              <a:ext cx="829930" cy="80264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DU2</a:t>
              </a:r>
            </a:p>
          </p:txBody>
        </p:sp>
        <p:sp>
          <p:nvSpPr>
            <p:cNvPr id="12" name="Forma libre: forma 53">
              <a:extLst>
                <a:ext uri="{FF2B5EF4-FFF2-40B4-BE49-F238E27FC236}">
                  <a16:creationId xmlns:a16="http://schemas.microsoft.com/office/drawing/2014/main" id="{5FE7271E-DDB5-5904-C5F2-012F6DE4B176}"/>
                </a:ext>
              </a:extLst>
            </p:cNvPr>
            <p:cNvSpPr/>
            <p:nvPr/>
          </p:nvSpPr>
          <p:spPr>
            <a:xfrm>
              <a:off x="3818548" y="2737952"/>
              <a:ext cx="741680" cy="1209040"/>
            </a:xfrm>
            <a:custGeom>
              <a:avLst/>
              <a:gdLst>
                <a:gd name="connsiteX0" fmla="*/ 0 w 741680"/>
                <a:gd name="connsiteY0" fmla="*/ 1209040 h 1209040"/>
                <a:gd name="connsiteX1" fmla="*/ 487680 w 741680"/>
                <a:gd name="connsiteY1" fmla="*/ 934720 h 1209040"/>
                <a:gd name="connsiteX2" fmla="*/ 741680 w 741680"/>
                <a:gd name="connsiteY2" fmla="*/ 0 h 1209040"/>
                <a:gd name="connsiteX3" fmla="*/ 741680 w 741680"/>
                <a:gd name="connsiteY3" fmla="*/ 0 h 120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680" h="1209040">
                  <a:moveTo>
                    <a:pt x="0" y="1209040"/>
                  </a:moveTo>
                  <a:cubicBezTo>
                    <a:pt x="182033" y="1172633"/>
                    <a:pt x="364067" y="1136227"/>
                    <a:pt x="487680" y="934720"/>
                  </a:cubicBezTo>
                  <a:cubicBezTo>
                    <a:pt x="611293" y="733213"/>
                    <a:pt x="741680" y="0"/>
                    <a:pt x="741680" y="0"/>
                  </a:cubicBezTo>
                  <a:lnTo>
                    <a:pt x="741680" y="0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Group 36">
              <a:extLst>
                <a:ext uri="{FF2B5EF4-FFF2-40B4-BE49-F238E27FC236}">
                  <a16:creationId xmlns:a16="http://schemas.microsoft.com/office/drawing/2014/main" id="{9BB96707-94A7-BAEA-19E1-2C5194E1EF82}"/>
                </a:ext>
              </a:extLst>
            </p:cNvPr>
            <p:cNvGrpSpPr/>
            <p:nvPr/>
          </p:nvGrpSpPr>
          <p:grpSpPr>
            <a:xfrm>
              <a:off x="2583271" y="2605192"/>
              <a:ext cx="607887" cy="331169"/>
              <a:chOff x="1691443" y="3600408"/>
              <a:chExt cx="607887" cy="331169"/>
            </a:xfrm>
          </p:grpSpPr>
          <p:sp>
            <p:nvSpPr>
              <p:cNvPr id="28" name="Oval 34">
                <a:extLst>
                  <a:ext uri="{FF2B5EF4-FFF2-40B4-BE49-F238E27FC236}">
                    <a16:creationId xmlns:a16="http://schemas.microsoft.com/office/drawing/2014/main" id="{55417C30-E460-4DD7-5E68-ADF70AB99006}"/>
                  </a:ext>
                </a:extLst>
              </p:cNvPr>
              <p:cNvSpPr/>
              <p:nvPr/>
            </p:nvSpPr>
            <p:spPr>
              <a:xfrm>
                <a:off x="2145218" y="3787738"/>
                <a:ext cx="154112" cy="143839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TextBox 35">
                <a:extLst>
                  <a:ext uri="{FF2B5EF4-FFF2-40B4-BE49-F238E27FC236}">
                    <a16:creationId xmlns:a16="http://schemas.microsoft.com/office/drawing/2014/main" id="{EA948E5F-F9CE-69D8-2CFA-CDFBEB4092EB}"/>
                  </a:ext>
                </a:extLst>
              </p:cNvPr>
              <p:cNvSpPr txBox="1"/>
              <p:nvPr/>
            </p:nvSpPr>
            <p:spPr>
              <a:xfrm>
                <a:off x="1691443" y="3600408"/>
                <a:ext cx="5308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SDP</a:t>
                </a:r>
                <a:r>
                  <a:rPr kumimoji="0" 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4" name="Group 36">
              <a:extLst>
                <a:ext uri="{FF2B5EF4-FFF2-40B4-BE49-F238E27FC236}">
                  <a16:creationId xmlns:a16="http://schemas.microsoft.com/office/drawing/2014/main" id="{33346382-A5F2-54CD-5063-B2C8BA451DFA}"/>
                </a:ext>
              </a:extLst>
            </p:cNvPr>
            <p:cNvGrpSpPr/>
            <p:nvPr/>
          </p:nvGrpSpPr>
          <p:grpSpPr>
            <a:xfrm>
              <a:off x="3854215" y="4383365"/>
              <a:ext cx="707204" cy="307777"/>
              <a:chOff x="1590782" y="3428368"/>
              <a:chExt cx="707204" cy="307777"/>
            </a:xfrm>
          </p:grpSpPr>
          <p:sp>
            <p:nvSpPr>
              <p:cNvPr id="26" name="Oval 34">
                <a:extLst>
                  <a:ext uri="{FF2B5EF4-FFF2-40B4-BE49-F238E27FC236}">
                    <a16:creationId xmlns:a16="http://schemas.microsoft.com/office/drawing/2014/main" id="{1C5EE4DB-1F02-26BD-DA2F-6352C55F656C}"/>
                  </a:ext>
                </a:extLst>
              </p:cNvPr>
              <p:cNvSpPr/>
              <p:nvPr/>
            </p:nvSpPr>
            <p:spPr>
              <a:xfrm>
                <a:off x="2143874" y="3529329"/>
                <a:ext cx="154112" cy="143839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35">
                <a:extLst>
                  <a:ext uri="{FF2B5EF4-FFF2-40B4-BE49-F238E27FC236}">
                    <a16:creationId xmlns:a16="http://schemas.microsoft.com/office/drawing/2014/main" id="{A58E61EB-DBD4-07BC-5394-EA597E2D6E20}"/>
                  </a:ext>
                </a:extLst>
              </p:cNvPr>
              <p:cNvSpPr txBox="1"/>
              <p:nvPr/>
            </p:nvSpPr>
            <p:spPr>
              <a:xfrm>
                <a:off x="1590782" y="3428368"/>
                <a:ext cx="5308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SDP</a:t>
                </a:r>
                <a:r>
                  <a:rPr kumimoji="0" 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15" name="Group 46">
              <a:extLst>
                <a:ext uri="{FF2B5EF4-FFF2-40B4-BE49-F238E27FC236}">
                  <a16:creationId xmlns:a16="http://schemas.microsoft.com/office/drawing/2014/main" id="{5E03BF98-47CB-6350-12DB-1694FEB78298}"/>
                </a:ext>
              </a:extLst>
            </p:cNvPr>
            <p:cNvGrpSpPr/>
            <p:nvPr/>
          </p:nvGrpSpPr>
          <p:grpSpPr>
            <a:xfrm>
              <a:off x="3869626" y="1531492"/>
              <a:ext cx="1030839" cy="307777"/>
              <a:chOff x="2143874" y="3436507"/>
              <a:chExt cx="1030839" cy="307777"/>
            </a:xfrm>
          </p:grpSpPr>
          <p:sp>
            <p:nvSpPr>
              <p:cNvPr id="24" name="Oval 47">
                <a:extLst>
                  <a:ext uri="{FF2B5EF4-FFF2-40B4-BE49-F238E27FC236}">
                    <a16:creationId xmlns:a16="http://schemas.microsoft.com/office/drawing/2014/main" id="{11E9D3D0-4450-7014-808F-220539E83C9D}"/>
                  </a:ext>
                </a:extLst>
              </p:cNvPr>
              <p:cNvSpPr/>
              <p:nvPr/>
            </p:nvSpPr>
            <p:spPr>
              <a:xfrm>
                <a:off x="2143874" y="3529329"/>
                <a:ext cx="154112" cy="143839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TextBox 48">
                <a:extLst>
                  <a:ext uri="{FF2B5EF4-FFF2-40B4-BE49-F238E27FC236}">
                    <a16:creationId xmlns:a16="http://schemas.microsoft.com/office/drawing/2014/main" id="{14A625BD-4A48-5698-2D16-75585472DD16}"/>
                  </a:ext>
                </a:extLst>
              </p:cNvPr>
              <p:cNvSpPr txBox="1"/>
              <p:nvPr/>
            </p:nvSpPr>
            <p:spPr>
              <a:xfrm>
                <a:off x="2373329" y="3436507"/>
                <a:ext cx="8013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SDP</a:t>
                </a:r>
                <a:r>
                  <a:rPr kumimoji="0" 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</p:grpSp>
        <p:sp>
          <p:nvSpPr>
            <p:cNvPr id="19" name="Elipse 47">
              <a:extLst>
                <a:ext uri="{FF2B5EF4-FFF2-40B4-BE49-F238E27FC236}">
                  <a16:creationId xmlns:a16="http://schemas.microsoft.com/office/drawing/2014/main" id="{9BDEC153-F4A5-9986-2342-369CEDAD13BB}"/>
                </a:ext>
              </a:extLst>
            </p:cNvPr>
            <p:cNvSpPr/>
            <p:nvPr/>
          </p:nvSpPr>
          <p:spPr>
            <a:xfrm>
              <a:off x="2920117" y="1914328"/>
              <a:ext cx="829930" cy="802640"/>
            </a:xfrm>
            <a:prstGeom prst="ellipse">
              <a:avLst/>
            </a:prstGeom>
            <a:solidFill>
              <a:schemeClr val="bg2"/>
            </a:solidFill>
            <a:ln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DU3</a:t>
              </a:r>
            </a:p>
          </p:txBody>
        </p:sp>
        <p:sp>
          <p:nvSpPr>
            <p:cNvPr id="30" name="TextBox 35">
              <a:extLst>
                <a:ext uri="{FF2B5EF4-FFF2-40B4-BE49-F238E27FC236}">
                  <a16:creationId xmlns:a16="http://schemas.microsoft.com/office/drawing/2014/main" id="{4CCD2D05-D51F-0E04-9B01-3D63D341E0FB}"/>
                </a:ext>
              </a:extLst>
            </p:cNvPr>
            <p:cNvSpPr txBox="1"/>
            <p:nvPr/>
          </p:nvSpPr>
          <p:spPr>
            <a:xfrm>
              <a:off x="2762531" y="1664569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3" name="Oval 47">
              <a:extLst>
                <a:ext uri="{FF2B5EF4-FFF2-40B4-BE49-F238E27FC236}">
                  <a16:creationId xmlns:a16="http://schemas.microsoft.com/office/drawing/2014/main" id="{22A2CBE6-2EB7-33DB-777A-7F41D74703C2}"/>
                </a:ext>
              </a:extLst>
            </p:cNvPr>
            <p:cNvSpPr/>
            <p:nvPr/>
          </p:nvSpPr>
          <p:spPr>
            <a:xfrm>
              <a:off x="3198761" y="1755913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6" name="Forma libre: forma 50">
            <a:extLst>
              <a:ext uri="{FF2B5EF4-FFF2-40B4-BE49-F238E27FC236}">
                <a16:creationId xmlns:a16="http://schemas.microsoft.com/office/drawing/2014/main" id="{13D1FC50-81D3-44F1-6F9E-3FC441A2D8B4}"/>
              </a:ext>
            </a:extLst>
          </p:cNvPr>
          <p:cNvSpPr/>
          <p:nvPr/>
        </p:nvSpPr>
        <p:spPr>
          <a:xfrm rot="986145">
            <a:off x="4418583" y="2488692"/>
            <a:ext cx="943578" cy="399784"/>
          </a:xfrm>
          <a:custGeom>
            <a:avLst/>
            <a:gdLst>
              <a:gd name="connsiteX0" fmla="*/ 0 w 1320800"/>
              <a:gd name="connsiteY0" fmla="*/ 609600 h 808197"/>
              <a:gd name="connsiteX1" fmla="*/ 792480 w 1320800"/>
              <a:gd name="connsiteY1" fmla="*/ 772160 h 808197"/>
              <a:gd name="connsiteX2" fmla="*/ 1320800 w 1320800"/>
              <a:gd name="connsiteY2" fmla="*/ 0 h 808197"/>
              <a:gd name="connsiteX3" fmla="*/ 1320800 w 1320800"/>
              <a:gd name="connsiteY3" fmla="*/ 0 h 80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808197">
                <a:moveTo>
                  <a:pt x="0" y="609600"/>
                </a:moveTo>
                <a:cubicBezTo>
                  <a:pt x="286173" y="741680"/>
                  <a:pt x="572347" y="873760"/>
                  <a:pt x="792480" y="772160"/>
                </a:cubicBezTo>
                <a:cubicBezTo>
                  <a:pt x="1012613" y="670560"/>
                  <a:pt x="1320800" y="0"/>
                  <a:pt x="1320800" y="0"/>
                </a:cubicBezTo>
                <a:lnTo>
                  <a:pt x="1320800" y="0"/>
                </a:lnTo>
              </a:path>
            </a:pathLst>
          </a:custGeom>
          <a:noFill/>
          <a:ln w="571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1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506"/>
          </a:xfrm>
        </p:spPr>
        <p:txBody>
          <a:bodyPr/>
          <a:lstStyle/>
          <a:p>
            <a:r>
              <a:rPr lang="en-US" dirty="0"/>
              <a:t>Option 1 : Connectivity-based Network Slice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49255-FB03-2E5A-919A-E8FB7CC93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1617"/>
            <a:ext cx="10872676" cy="1899920"/>
          </a:xfrm>
        </p:spPr>
        <p:txBody>
          <a:bodyPr>
            <a:normAutofit/>
          </a:bodyPr>
          <a:lstStyle/>
          <a:p>
            <a:r>
              <a:rPr lang="en-US" sz="2000" dirty="0"/>
              <a:t>Two dedicated connections upfront with 10G per connection = 20G total bandwidth used</a:t>
            </a:r>
          </a:p>
          <a:p>
            <a:r>
              <a:rPr lang="en-US" sz="2000" dirty="0"/>
              <a:t>When DU3 needs to connect to CU – a new connection is requested &amp; added to the conn. Construct</a:t>
            </a:r>
          </a:p>
          <a:p>
            <a:r>
              <a:rPr lang="en-US" sz="2000" dirty="0"/>
              <a:t>There is no guarantee that DU3-CU connection can be created due to unavailable resources</a:t>
            </a:r>
          </a:p>
          <a:p>
            <a:r>
              <a:rPr lang="en-US" sz="2000" dirty="0"/>
              <a:t>Bandwidth is not shared between (DU1,DU2,DU3)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2DB753-DC49-BF44-970A-78F765755CEB}"/>
              </a:ext>
            </a:extLst>
          </p:cNvPr>
          <p:cNvGrpSpPr/>
          <p:nvPr/>
        </p:nvGrpSpPr>
        <p:grpSpPr>
          <a:xfrm>
            <a:off x="1312262" y="1508774"/>
            <a:ext cx="3640661" cy="3159650"/>
            <a:chOff x="3438775" y="1499594"/>
            <a:chExt cx="3640661" cy="3159650"/>
          </a:xfrm>
        </p:grpSpPr>
        <p:sp>
          <p:nvSpPr>
            <p:cNvPr id="5" name="Nube 46">
              <a:extLst>
                <a:ext uri="{FF2B5EF4-FFF2-40B4-BE49-F238E27FC236}">
                  <a16:creationId xmlns:a16="http://schemas.microsoft.com/office/drawing/2014/main" id="{5D273A68-D785-F9A5-16B2-F5178669C676}"/>
                </a:ext>
              </a:extLst>
            </p:cNvPr>
            <p:cNvSpPr/>
            <p:nvPr/>
          </p:nvSpPr>
          <p:spPr>
            <a:xfrm>
              <a:off x="3990796" y="2269174"/>
              <a:ext cx="3088640" cy="1899920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Elipse 47">
              <a:extLst>
                <a:ext uri="{FF2B5EF4-FFF2-40B4-BE49-F238E27FC236}">
                  <a16:creationId xmlns:a16="http://schemas.microsoft.com/office/drawing/2014/main" id="{E78C454D-E071-2D5E-6129-BF8CA6AAC95C}"/>
                </a:ext>
              </a:extLst>
            </p:cNvPr>
            <p:cNvSpPr/>
            <p:nvPr/>
          </p:nvSpPr>
          <p:spPr>
            <a:xfrm>
              <a:off x="3438775" y="2817814"/>
              <a:ext cx="829930" cy="80264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DU1</a:t>
              </a:r>
            </a:p>
          </p:txBody>
        </p:sp>
        <p:sp>
          <p:nvSpPr>
            <p:cNvPr id="7" name="Elipse 48">
              <a:extLst>
                <a:ext uri="{FF2B5EF4-FFF2-40B4-BE49-F238E27FC236}">
                  <a16:creationId xmlns:a16="http://schemas.microsoft.com/office/drawing/2014/main" id="{2AD10699-4317-E85C-CA01-40813F05C6F2}"/>
                </a:ext>
              </a:extLst>
            </p:cNvPr>
            <p:cNvSpPr/>
            <p:nvPr/>
          </p:nvSpPr>
          <p:spPr>
            <a:xfrm>
              <a:off x="5065866" y="1867854"/>
              <a:ext cx="829930" cy="80264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</a:t>
              </a:r>
            </a:p>
          </p:txBody>
        </p:sp>
        <p:sp>
          <p:nvSpPr>
            <p:cNvPr id="9" name="Forma libre: forma 50">
              <a:extLst>
                <a:ext uri="{FF2B5EF4-FFF2-40B4-BE49-F238E27FC236}">
                  <a16:creationId xmlns:a16="http://schemas.microsoft.com/office/drawing/2014/main" id="{08114288-1155-0123-629F-86740035D948}"/>
                </a:ext>
              </a:extLst>
            </p:cNvPr>
            <p:cNvSpPr/>
            <p:nvPr/>
          </p:nvSpPr>
          <p:spPr>
            <a:xfrm>
              <a:off x="4133036" y="2645094"/>
              <a:ext cx="1320800" cy="808197"/>
            </a:xfrm>
            <a:custGeom>
              <a:avLst/>
              <a:gdLst>
                <a:gd name="connsiteX0" fmla="*/ 0 w 1320800"/>
                <a:gd name="connsiteY0" fmla="*/ 609600 h 808197"/>
                <a:gd name="connsiteX1" fmla="*/ 792480 w 1320800"/>
                <a:gd name="connsiteY1" fmla="*/ 772160 h 808197"/>
                <a:gd name="connsiteX2" fmla="*/ 1320800 w 1320800"/>
                <a:gd name="connsiteY2" fmla="*/ 0 h 808197"/>
                <a:gd name="connsiteX3" fmla="*/ 1320800 w 1320800"/>
                <a:gd name="connsiteY3" fmla="*/ 0 h 808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0800" h="808197">
                  <a:moveTo>
                    <a:pt x="0" y="609600"/>
                  </a:moveTo>
                  <a:cubicBezTo>
                    <a:pt x="286173" y="741680"/>
                    <a:pt x="572347" y="873760"/>
                    <a:pt x="792480" y="772160"/>
                  </a:cubicBezTo>
                  <a:cubicBezTo>
                    <a:pt x="1012613" y="670560"/>
                    <a:pt x="1320800" y="0"/>
                    <a:pt x="1320800" y="0"/>
                  </a:cubicBezTo>
                  <a:lnTo>
                    <a:pt x="1320800" y="0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Elipse 52">
              <a:extLst>
                <a:ext uri="{FF2B5EF4-FFF2-40B4-BE49-F238E27FC236}">
                  <a16:creationId xmlns:a16="http://schemas.microsoft.com/office/drawing/2014/main" id="{C4A965A1-8195-3825-B4DC-DAB8B6009725}"/>
                </a:ext>
              </a:extLst>
            </p:cNvPr>
            <p:cNvSpPr/>
            <p:nvPr/>
          </p:nvSpPr>
          <p:spPr>
            <a:xfrm>
              <a:off x="4054946" y="3783014"/>
              <a:ext cx="829930" cy="80264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DU2</a:t>
              </a:r>
            </a:p>
          </p:txBody>
        </p:sp>
        <p:sp>
          <p:nvSpPr>
            <p:cNvPr id="12" name="Forma libre: forma 53">
              <a:extLst>
                <a:ext uri="{FF2B5EF4-FFF2-40B4-BE49-F238E27FC236}">
                  <a16:creationId xmlns:a16="http://schemas.microsoft.com/office/drawing/2014/main" id="{5FE7271E-DDB5-5904-C5F2-012F6DE4B176}"/>
                </a:ext>
              </a:extLst>
            </p:cNvPr>
            <p:cNvSpPr/>
            <p:nvPr/>
          </p:nvSpPr>
          <p:spPr>
            <a:xfrm>
              <a:off x="4722316" y="2706054"/>
              <a:ext cx="741680" cy="1209040"/>
            </a:xfrm>
            <a:custGeom>
              <a:avLst/>
              <a:gdLst>
                <a:gd name="connsiteX0" fmla="*/ 0 w 741680"/>
                <a:gd name="connsiteY0" fmla="*/ 1209040 h 1209040"/>
                <a:gd name="connsiteX1" fmla="*/ 487680 w 741680"/>
                <a:gd name="connsiteY1" fmla="*/ 934720 h 1209040"/>
                <a:gd name="connsiteX2" fmla="*/ 741680 w 741680"/>
                <a:gd name="connsiteY2" fmla="*/ 0 h 1209040"/>
                <a:gd name="connsiteX3" fmla="*/ 741680 w 741680"/>
                <a:gd name="connsiteY3" fmla="*/ 0 h 120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680" h="1209040">
                  <a:moveTo>
                    <a:pt x="0" y="1209040"/>
                  </a:moveTo>
                  <a:cubicBezTo>
                    <a:pt x="182033" y="1172633"/>
                    <a:pt x="364067" y="1136227"/>
                    <a:pt x="487680" y="934720"/>
                  </a:cubicBezTo>
                  <a:cubicBezTo>
                    <a:pt x="611293" y="733213"/>
                    <a:pt x="741680" y="0"/>
                    <a:pt x="741680" y="0"/>
                  </a:cubicBezTo>
                  <a:lnTo>
                    <a:pt x="741680" y="0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Group 36">
              <a:extLst>
                <a:ext uri="{FF2B5EF4-FFF2-40B4-BE49-F238E27FC236}">
                  <a16:creationId xmlns:a16="http://schemas.microsoft.com/office/drawing/2014/main" id="{9BB96707-94A7-BAEA-19E1-2C5194E1EF82}"/>
                </a:ext>
              </a:extLst>
            </p:cNvPr>
            <p:cNvGrpSpPr/>
            <p:nvPr/>
          </p:nvGrpSpPr>
          <p:grpSpPr>
            <a:xfrm>
              <a:off x="3487039" y="2573294"/>
              <a:ext cx="607887" cy="331169"/>
              <a:chOff x="1691443" y="3600408"/>
              <a:chExt cx="607887" cy="331169"/>
            </a:xfrm>
          </p:grpSpPr>
          <p:sp>
            <p:nvSpPr>
              <p:cNvPr id="28" name="Oval 34">
                <a:extLst>
                  <a:ext uri="{FF2B5EF4-FFF2-40B4-BE49-F238E27FC236}">
                    <a16:creationId xmlns:a16="http://schemas.microsoft.com/office/drawing/2014/main" id="{55417C30-E460-4DD7-5E68-ADF70AB99006}"/>
                  </a:ext>
                </a:extLst>
              </p:cNvPr>
              <p:cNvSpPr/>
              <p:nvPr/>
            </p:nvSpPr>
            <p:spPr>
              <a:xfrm>
                <a:off x="2145218" y="3787738"/>
                <a:ext cx="154112" cy="143839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TextBox 35">
                <a:extLst>
                  <a:ext uri="{FF2B5EF4-FFF2-40B4-BE49-F238E27FC236}">
                    <a16:creationId xmlns:a16="http://schemas.microsoft.com/office/drawing/2014/main" id="{EA948E5F-F9CE-69D8-2CFA-CDFBEB4092EB}"/>
                  </a:ext>
                </a:extLst>
              </p:cNvPr>
              <p:cNvSpPr txBox="1"/>
              <p:nvPr/>
            </p:nvSpPr>
            <p:spPr>
              <a:xfrm>
                <a:off x="1691443" y="3600408"/>
                <a:ext cx="5308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SDP</a:t>
                </a:r>
                <a:r>
                  <a:rPr kumimoji="0" 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4" name="Group 36">
              <a:extLst>
                <a:ext uri="{FF2B5EF4-FFF2-40B4-BE49-F238E27FC236}">
                  <a16:creationId xmlns:a16="http://schemas.microsoft.com/office/drawing/2014/main" id="{33346382-A5F2-54CD-5063-B2C8BA451DFA}"/>
                </a:ext>
              </a:extLst>
            </p:cNvPr>
            <p:cNvGrpSpPr/>
            <p:nvPr/>
          </p:nvGrpSpPr>
          <p:grpSpPr>
            <a:xfrm>
              <a:off x="4757983" y="4351467"/>
              <a:ext cx="707204" cy="307777"/>
              <a:chOff x="1590782" y="3428368"/>
              <a:chExt cx="707204" cy="307777"/>
            </a:xfrm>
          </p:grpSpPr>
          <p:sp>
            <p:nvSpPr>
              <p:cNvPr id="26" name="Oval 34">
                <a:extLst>
                  <a:ext uri="{FF2B5EF4-FFF2-40B4-BE49-F238E27FC236}">
                    <a16:creationId xmlns:a16="http://schemas.microsoft.com/office/drawing/2014/main" id="{1C5EE4DB-1F02-26BD-DA2F-6352C55F656C}"/>
                  </a:ext>
                </a:extLst>
              </p:cNvPr>
              <p:cNvSpPr/>
              <p:nvPr/>
            </p:nvSpPr>
            <p:spPr>
              <a:xfrm>
                <a:off x="2143874" y="3529329"/>
                <a:ext cx="154112" cy="143839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35">
                <a:extLst>
                  <a:ext uri="{FF2B5EF4-FFF2-40B4-BE49-F238E27FC236}">
                    <a16:creationId xmlns:a16="http://schemas.microsoft.com/office/drawing/2014/main" id="{A58E61EB-DBD4-07BC-5394-EA597E2D6E20}"/>
                  </a:ext>
                </a:extLst>
              </p:cNvPr>
              <p:cNvSpPr txBox="1"/>
              <p:nvPr/>
            </p:nvSpPr>
            <p:spPr>
              <a:xfrm>
                <a:off x="1590782" y="3428368"/>
                <a:ext cx="5308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SDP</a:t>
                </a:r>
                <a:r>
                  <a:rPr kumimoji="0" 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15" name="Group 46">
              <a:extLst>
                <a:ext uri="{FF2B5EF4-FFF2-40B4-BE49-F238E27FC236}">
                  <a16:creationId xmlns:a16="http://schemas.microsoft.com/office/drawing/2014/main" id="{5E03BF98-47CB-6350-12DB-1694FEB78298}"/>
                </a:ext>
              </a:extLst>
            </p:cNvPr>
            <p:cNvGrpSpPr/>
            <p:nvPr/>
          </p:nvGrpSpPr>
          <p:grpSpPr>
            <a:xfrm>
              <a:off x="4773394" y="1499594"/>
              <a:ext cx="1030839" cy="307777"/>
              <a:chOff x="2143874" y="3436507"/>
              <a:chExt cx="1030839" cy="307777"/>
            </a:xfrm>
          </p:grpSpPr>
          <p:sp>
            <p:nvSpPr>
              <p:cNvPr id="24" name="Oval 47">
                <a:extLst>
                  <a:ext uri="{FF2B5EF4-FFF2-40B4-BE49-F238E27FC236}">
                    <a16:creationId xmlns:a16="http://schemas.microsoft.com/office/drawing/2014/main" id="{11E9D3D0-4450-7014-808F-220539E83C9D}"/>
                  </a:ext>
                </a:extLst>
              </p:cNvPr>
              <p:cNvSpPr/>
              <p:nvPr/>
            </p:nvSpPr>
            <p:spPr>
              <a:xfrm>
                <a:off x="2143874" y="3529329"/>
                <a:ext cx="154112" cy="143839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TextBox 48">
                <a:extLst>
                  <a:ext uri="{FF2B5EF4-FFF2-40B4-BE49-F238E27FC236}">
                    <a16:creationId xmlns:a16="http://schemas.microsoft.com/office/drawing/2014/main" id="{14A625BD-4A48-5698-2D16-75585472DD16}"/>
                  </a:ext>
                </a:extLst>
              </p:cNvPr>
              <p:cNvSpPr txBox="1"/>
              <p:nvPr/>
            </p:nvSpPr>
            <p:spPr>
              <a:xfrm>
                <a:off x="2373329" y="3436507"/>
                <a:ext cx="8013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SDP</a:t>
                </a:r>
                <a:r>
                  <a:rPr kumimoji="0" 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</p:grpSp>
        <p:sp>
          <p:nvSpPr>
            <p:cNvPr id="19" name="Elipse 47">
              <a:extLst>
                <a:ext uri="{FF2B5EF4-FFF2-40B4-BE49-F238E27FC236}">
                  <a16:creationId xmlns:a16="http://schemas.microsoft.com/office/drawing/2014/main" id="{9BDEC153-F4A5-9986-2342-369CEDAD13BB}"/>
                </a:ext>
              </a:extLst>
            </p:cNvPr>
            <p:cNvSpPr/>
            <p:nvPr/>
          </p:nvSpPr>
          <p:spPr>
            <a:xfrm>
              <a:off x="3823885" y="1882430"/>
              <a:ext cx="829930" cy="802640"/>
            </a:xfrm>
            <a:prstGeom prst="ellipse">
              <a:avLst/>
            </a:prstGeom>
            <a:solidFill>
              <a:schemeClr val="bg2"/>
            </a:solidFill>
            <a:ln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DU3</a:t>
              </a:r>
            </a:p>
          </p:txBody>
        </p:sp>
        <p:sp>
          <p:nvSpPr>
            <p:cNvPr id="30" name="TextBox 35">
              <a:extLst>
                <a:ext uri="{FF2B5EF4-FFF2-40B4-BE49-F238E27FC236}">
                  <a16:creationId xmlns:a16="http://schemas.microsoft.com/office/drawing/2014/main" id="{4CCD2D05-D51F-0E04-9B01-3D63D341E0FB}"/>
                </a:ext>
              </a:extLst>
            </p:cNvPr>
            <p:cNvSpPr txBox="1"/>
            <p:nvPr/>
          </p:nvSpPr>
          <p:spPr>
            <a:xfrm>
              <a:off x="3666299" y="1632671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3" name="Oval 47">
              <a:extLst>
                <a:ext uri="{FF2B5EF4-FFF2-40B4-BE49-F238E27FC236}">
                  <a16:creationId xmlns:a16="http://schemas.microsoft.com/office/drawing/2014/main" id="{22A2CBE6-2EB7-33DB-777A-7F41D74703C2}"/>
                </a:ext>
              </a:extLst>
            </p:cNvPr>
            <p:cNvSpPr/>
            <p:nvPr/>
          </p:nvSpPr>
          <p:spPr>
            <a:xfrm>
              <a:off x="4102529" y="1724015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orma libre: forma 50">
              <a:extLst>
                <a:ext uri="{FF2B5EF4-FFF2-40B4-BE49-F238E27FC236}">
                  <a16:creationId xmlns:a16="http://schemas.microsoft.com/office/drawing/2014/main" id="{13D1FC50-81D3-44F1-6F9E-3FC441A2D8B4}"/>
                </a:ext>
              </a:extLst>
            </p:cNvPr>
            <p:cNvSpPr/>
            <p:nvPr/>
          </p:nvSpPr>
          <p:spPr>
            <a:xfrm rot="986145">
              <a:off x="4418583" y="2488692"/>
              <a:ext cx="943578" cy="399784"/>
            </a:xfrm>
            <a:custGeom>
              <a:avLst/>
              <a:gdLst>
                <a:gd name="connsiteX0" fmla="*/ 0 w 1320800"/>
                <a:gd name="connsiteY0" fmla="*/ 609600 h 808197"/>
                <a:gd name="connsiteX1" fmla="*/ 792480 w 1320800"/>
                <a:gd name="connsiteY1" fmla="*/ 772160 h 808197"/>
                <a:gd name="connsiteX2" fmla="*/ 1320800 w 1320800"/>
                <a:gd name="connsiteY2" fmla="*/ 0 h 808197"/>
                <a:gd name="connsiteX3" fmla="*/ 1320800 w 1320800"/>
                <a:gd name="connsiteY3" fmla="*/ 0 h 808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0800" h="808197">
                  <a:moveTo>
                    <a:pt x="0" y="609600"/>
                  </a:moveTo>
                  <a:cubicBezTo>
                    <a:pt x="286173" y="741680"/>
                    <a:pt x="572347" y="873760"/>
                    <a:pt x="792480" y="772160"/>
                  </a:cubicBezTo>
                  <a:cubicBezTo>
                    <a:pt x="1012613" y="670560"/>
                    <a:pt x="1320800" y="0"/>
                    <a:pt x="1320800" y="0"/>
                  </a:cubicBezTo>
                  <a:lnTo>
                    <a:pt x="1320800" y="0"/>
                  </a:lnTo>
                </a:path>
              </a:pathLst>
            </a:custGeom>
            <a:noFill/>
            <a:ln w="571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Rectangle 31">
            <a:extLst>
              <a:ext uri="{FF2B5EF4-FFF2-40B4-BE49-F238E27FC236}">
                <a16:creationId xmlns:a16="http://schemas.microsoft.com/office/drawing/2014/main" id="{4CBBF5F9-30C8-0A12-EA12-75D95363B65E}"/>
              </a:ext>
            </a:extLst>
          </p:cNvPr>
          <p:cNvSpPr/>
          <p:nvPr/>
        </p:nvSpPr>
        <p:spPr>
          <a:xfrm>
            <a:off x="6421059" y="2070016"/>
            <a:ext cx="3513762" cy="17221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36">
            <a:extLst>
              <a:ext uri="{FF2B5EF4-FFF2-40B4-BE49-F238E27FC236}">
                <a16:creationId xmlns:a16="http://schemas.microsoft.com/office/drawing/2014/main" id="{5A32597A-2375-829B-D40D-E6A3EEB5CA1A}"/>
              </a:ext>
            </a:extLst>
          </p:cNvPr>
          <p:cNvGrpSpPr/>
          <p:nvPr/>
        </p:nvGrpSpPr>
        <p:grpSpPr>
          <a:xfrm>
            <a:off x="5525495" y="2259562"/>
            <a:ext cx="707204" cy="307777"/>
            <a:chOff x="1590782" y="3428368"/>
            <a:chExt cx="707204" cy="307777"/>
          </a:xfrm>
        </p:grpSpPr>
        <p:sp>
          <p:nvSpPr>
            <p:cNvPr id="17" name="Oval 34">
              <a:extLst>
                <a:ext uri="{FF2B5EF4-FFF2-40B4-BE49-F238E27FC236}">
                  <a16:creationId xmlns:a16="http://schemas.microsoft.com/office/drawing/2014/main" id="{72D0FB87-AF74-5531-6755-79E26C1931DD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TextBox 35">
              <a:extLst>
                <a:ext uri="{FF2B5EF4-FFF2-40B4-BE49-F238E27FC236}">
                  <a16:creationId xmlns:a16="http://schemas.microsoft.com/office/drawing/2014/main" id="{EFDA4A18-8982-2045-CF25-46AD461EFFAA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20" name="Group 37">
            <a:extLst>
              <a:ext uri="{FF2B5EF4-FFF2-40B4-BE49-F238E27FC236}">
                <a16:creationId xmlns:a16="http://schemas.microsoft.com/office/drawing/2014/main" id="{86D7124D-7717-2DF8-18E5-88AFD32A2DD0}"/>
              </a:ext>
            </a:extLst>
          </p:cNvPr>
          <p:cNvGrpSpPr/>
          <p:nvPr/>
        </p:nvGrpSpPr>
        <p:grpSpPr>
          <a:xfrm>
            <a:off x="5523781" y="2751233"/>
            <a:ext cx="707204" cy="307777"/>
            <a:chOff x="1590782" y="3428368"/>
            <a:chExt cx="707204" cy="307777"/>
          </a:xfrm>
        </p:grpSpPr>
        <p:sp>
          <p:nvSpPr>
            <p:cNvPr id="21" name="Oval 38">
              <a:extLst>
                <a:ext uri="{FF2B5EF4-FFF2-40B4-BE49-F238E27FC236}">
                  <a16:creationId xmlns:a16="http://schemas.microsoft.com/office/drawing/2014/main" id="{8C1B7702-84F8-F450-5EE6-441F9F71C008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39">
              <a:extLst>
                <a:ext uri="{FF2B5EF4-FFF2-40B4-BE49-F238E27FC236}">
                  <a16:creationId xmlns:a16="http://schemas.microsoft.com/office/drawing/2014/main" id="{576A04DD-6EFD-B1E9-3D89-4F72830D6125}"/>
                </a:ext>
              </a:extLst>
            </p:cNvPr>
            <p:cNvSpPr txBox="1"/>
            <p:nvPr/>
          </p:nvSpPr>
          <p:spPr>
            <a:xfrm>
              <a:off x="1590782" y="3428368"/>
              <a:ext cx="553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39" name="Group 46">
            <a:extLst>
              <a:ext uri="{FF2B5EF4-FFF2-40B4-BE49-F238E27FC236}">
                <a16:creationId xmlns:a16="http://schemas.microsoft.com/office/drawing/2014/main" id="{4681B3D2-A095-9DDE-6EA2-DB6B38A7C0AA}"/>
              </a:ext>
            </a:extLst>
          </p:cNvPr>
          <p:cNvGrpSpPr/>
          <p:nvPr/>
        </p:nvGrpSpPr>
        <p:grpSpPr>
          <a:xfrm>
            <a:off x="10200237" y="2280287"/>
            <a:ext cx="1030839" cy="307777"/>
            <a:chOff x="2143874" y="3436507"/>
            <a:chExt cx="1030839" cy="307777"/>
          </a:xfrm>
        </p:grpSpPr>
        <p:sp>
          <p:nvSpPr>
            <p:cNvPr id="40" name="Oval 47">
              <a:extLst>
                <a:ext uri="{FF2B5EF4-FFF2-40B4-BE49-F238E27FC236}">
                  <a16:creationId xmlns:a16="http://schemas.microsoft.com/office/drawing/2014/main" id="{E7B481EA-2DD5-080A-B724-7043CBD045C1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xtBox 48">
              <a:extLst>
                <a:ext uri="{FF2B5EF4-FFF2-40B4-BE49-F238E27FC236}">
                  <a16:creationId xmlns:a16="http://schemas.microsoft.com/office/drawing/2014/main" id="{EFA7CFA2-ABF3-1C1F-C4C1-CB3DF7427E7E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cxnSp>
        <p:nvCxnSpPr>
          <p:cNvPr id="42" name="Straight Connector 50">
            <a:extLst>
              <a:ext uri="{FF2B5EF4-FFF2-40B4-BE49-F238E27FC236}">
                <a16:creationId xmlns:a16="http://schemas.microsoft.com/office/drawing/2014/main" id="{52A4EE89-F182-D63D-E9A7-A57C0ED1EB74}"/>
              </a:ext>
            </a:extLst>
          </p:cNvPr>
          <p:cNvCxnSpPr>
            <a:cxnSpLocks/>
            <a:stCxn id="17" idx="6"/>
            <a:endCxn id="40" idx="2"/>
          </p:cNvCxnSpPr>
          <p:nvPr/>
        </p:nvCxnSpPr>
        <p:spPr>
          <a:xfrm>
            <a:off x="6232699" y="2432443"/>
            <a:ext cx="3967538" cy="12586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43" name="Straight Connector 54">
            <a:extLst>
              <a:ext uri="{FF2B5EF4-FFF2-40B4-BE49-F238E27FC236}">
                <a16:creationId xmlns:a16="http://schemas.microsoft.com/office/drawing/2014/main" id="{12895F05-F6B6-09C8-CB2F-FF1F08834076}"/>
              </a:ext>
            </a:extLst>
          </p:cNvPr>
          <p:cNvCxnSpPr>
            <a:cxnSpLocks/>
            <a:stCxn id="21" idx="6"/>
            <a:endCxn id="40" idx="2"/>
          </p:cNvCxnSpPr>
          <p:nvPr/>
        </p:nvCxnSpPr>
        <p:spPr>
          <a:xfrm flipV="1">
            <a:off x="6230985" y="2445029"/>
            <a:ext cx="3969252" cy="479085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A806763-3219-CB11-50CC-8D74CDEA50B3}"/>
              </a:ext>
            </a:extLst>
          </p:cNvPr>
          <p:cNvSpPr txBox="1"/>
          <p:nvPr/>
        </p:nvSpPr>
        <p:spPr>
          <a:xfrm>
            <a:off x="6628898" y="21255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A4223C-1545-05C7-6F5F-EA6C40434320}"/>
              </a:ext>
            </a:extLst>
          </p:cNvPr>
          <p:cNvSpPr txBox="1"/>
          <p:nvPr/>
        </p:nvSpPr>
        <p:spPr>
          <a:xfrm>
            <a:off x="6628898" y="255474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10G</a:t>
            </a:r>
          </a:p>
        </p:txBody>
      </p:sp>
      <p:grpSp>
        <p:nvGrpSpPr>
          <p:cNvPr id="49" name="Group 37">
            <a:extLst>
              <a:ext uri="{FF2B5EF4-FFF2-40B4-BE49-F238E27FC236}">
                <a16:creationId xmlns:a16="http://schemas.microsoft.com/office/drawing/2014/main" id="{D71F9606-3F1D-7E04-E7EC-F233DA011486}"/>
              </a:ext>
            </a:extLst>
          </p:cNvPr>
          <p:cNvGrpSpPr/>
          <p:nvPr/>
        </p:nvGrpSpPr>
        <p:grpSpPr>
          <a:xfrm>
            <a:off x="5510611" y="3222040"/>
            <a:ext cx="707204" cy="307777"/>
            <a:chOff x="1590782" y="3428368"/>
            <a:chExt cx="707204" cy="307777"/>
          </a:xfrm>
        </p:grpSpPr>
        <p:sp>
          <p:nvSpPr>
            <p:cNvPr id="50" name="Oval 38">
              <a:extLst>
                <a:ext uri="{FF2B5EF4-FFF2-40B4-BE49-F238E27FC236}">
                  <a16:creationId xmlns:a16="http://schemas.microsoft.com/office/drawing/2014/main" id="{C79C363E-F72C-44CA-61FF-5781932C7EC3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TextBox 39">
              <a:extLst>
                <a:ext uri="{FF2B5EF4-FFF2-40B4-BE49-F238E27FC236}">
                  <a16:creationId xmlns:a16="http://schemas.microsoft.com/office/drawing/2014/main" id="{229BA564-9D22-D139-6F18-A4F4B9F73C0A}"/>
                </a:ext>
              </a:extLst>
            </p:cNvPr>
            <p:cNvSpPr txBox="1"/>
            <p:nvPr/>
          </p:nvSpPr>
          <p:spPr>
            <a:xfrm>
              <a:off x="1590782" y="3428368"/>
              <a:ext cx="553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lang="en-US" sz="1400" kern="0" baseline="-25000" dirty="0">
                  <a:solidFill>
                    <a:prstClr val="black"/>
                  </a:solidFill>
                  <a:latin typeface="Calibri" panose="020F0502020204030204"/>
                </a:rPr>
                <a:t>3</a:t>
              </a:r>
              <a:endParaRPr kumimoji="0" lang="en-US" sz="14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2" name="Straight Connector 54">
            <a:extLst>
              <a:ext uri="{FF2B5EF4-FFF2-40B4-BE49-F238E27FC236}">
                <a16:creationId xmlns:a16="http://schemas.microsoft.com/office/drawing/2014/main" id="{061FB877-D2DE-96E9-BAB7-9C61F9EF7A94}"/>
              </a:ext>
            </a:extLst>
          </p:cNvPr>
          <p:cNvCxnSpPr>
            <a:cxnSpLocks/>
            <a:stCxn id="50" idx="6"/>
            <a:endCxn id="40" idx="3"/>
          </p:cNvCxnSpPr>
          <p:nvPr/>
        </p:nvCxnSpPr>
        <p:spPr>
          <a:xfrm flipV="1">
            <a:off x="6217815" y="2495883"/>
            <a:ext cx="4004991" cy="899038"/>
          </a:xfrm>
          <a:prstGeom prst="line">
            <a:avLst/>
          </a:prstGeom>
          <a:noFill/>
          <a:ln w="28575" cap="flat" cmpd="sng" algn="ctr">
            <a:solidFill>
              <a:srgbClr val="0070C0"/>
            </a:solidFill>
            <a:prstDash val="dash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44" name="TextBox 60">
            <a:extLst>
              <a:ext uri="{FF2B5EF4-FFF2-40B4-BE49-F238E27FC236}">
                <a16:creationId xmlns:a16="http://schemas.microsoft.com/office/drawing/2014/main" id="{156C2389-6C1C-A2A7-F04A-3E6F225276A5}"/>
              </a:ext>
            </a:extLst>
          </p:cNvPr>
          <p:cNvSpPr txBox="1"/>
          <p:nvPr/>
        </p:nvSpPr>
        <p:spPr>
          <a:xfrm>
            <a:off x="7230774" y="2248447"/>
            <a:ext cx="2476752" cy="738664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 =Blue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Key=Blue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A0E6E5-BF69-E514-2DEF-C9383FCB01C8}"/>
              </a:ext>
            </a:extLst>
          </p:cNvPr>
          <p:cNvSpPr txBox="1"/>
          <p:nvPr/>
        </p:nvSpPr>
        <p:spPr>
          <a:xfrm>
            <a:off x="6640165" y="29311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10G</a:t>
            </a:r>
          </a:p>
        </p:txBody>
      </p:sp>
    </p:spTree>
    <p:extLst>
      <p:ext uri="{BB962C8B-B14F-4D97-AF65-F5344CB8AC3E}">
        <p14:creationId xmlns:p14="http://schemas.microsoft.com/office/powerpoint/2010/main" val="306596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985205" cy="878506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 2 : Customized Topology with Edge Node and Dedicated Link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49255-FB03-2E5A-919A-E8FB7CC93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41617"/>
            <a:ext cx="10872676" cy="1899920"/>
          </a:xfrm>
        </p:spPr>
        <p:txBody>
          <a:bodyPr>
            <a:normAutofit/>
          </a:bodyPr>
          <a:lstStyle/>
          <a:p>
            <a:r>
              <a:rPr lang="en-US" sz="2000" dirty="0"/>
              <a:t>Customized topology with dedicated link between DU1/DU2/DU3 and CU for resource reservation, no bandwidth sharing between (DU1, DU2, DU3)</a:t>
            </a:r>
          </a:p>
          <a:p>
            <a:r>
              <a:rPr lang="en-US" sz="2000" dirty="0"/>
              <a:t>Connection 1 and 2 can be created subsequently</a:t>
            </a:r>
          </a:p>
          <a:p>
            <a:r>
              <a:rPr lang="en-US" sz="2000" dirty="0"/>
              <a:t>Connection 3 may be added later on demand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2DB753-DC49-BF44-970A-78F765755CEB}"/>
              </a:ext>
            </a:extLst>
          </p:cNvPr>
          <p:cNvGrpSpPr/>
          <p:nvPr/>
        </p:nvGrpSpPr>
        <p:grpSpPr>
          <a:xfrm>
            <a:off x="1312262" y="1508774"/>
            <a:ext cx="3640661" cy="3159650"/>
            <a:chOff x="3438775" y="1499594"/>
            <a:chExt cx="3640661" cy="3159650"/>
          </a:xfrm>
        </p:grpSpPr>
        <p:sp>
          <p:nvSpPr>
            <p:cNvPr id="5" name="Nube 46">
              <a:extLst>
                <a:ext uri="{FF2B5EF4-FFF2-40B4-BE49-F238E27FC236}">
                  <a16:creationId xmlns:a16="http://schemas.microsoft.com/office/drawing/2014/main" id="{5D273A68-D785-F9A5-16B2-F5178669C676}"/>
                </a:ext>
              </a:extLst>
            </p:cNvPr>
            <p:cNvSpPr/>
            <p:nvPr/>
          </p:nvSpPr>
          <p:spPr>
            <a:xfrm>
              <a:off x="3990796" y="2269174"/>
              <a:ext cx="3088640" cy="1899920"/>
            </a:xfrm>
            <a:prstGeom prst="clou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Elipse 47">
              <a:extLst>
                <a:ext uri="{FF2B5EF4-FFF2-40B4-BE49-F238E27FC236}">
                  <a16:creationId xmlns:a16="http://schemas.microsoft.com/office/drawing/2014/main" id="{E78C454D-E071-2D5E-6129-BF8CA6AAC95C}"/>
                </a:ext>
              </a:extLst>
            </p:cNvPr>
            <p:cNvSpPr/>
            <p:nvPr/>
          </p:nvSpPr>
          <p:spPr>
            <a:xfrm>
              <a:off x="3438775" y="2817814"/>
              <a:ext cx="829930" cy="80264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DU1</a:t>
              </a:r>
            </a:p>
          </p:txBody>
        </p:sp>
        <p:sp>
          <p:nvSpPr>
            <p:cNvPr id="7" name="Elipse 48">
              <a:extLst>
                <a:ext uri="{FF2B5EF4-FFF2-40B4-BE49-F238E27FC236}">
                  <a16:creationId xmlns:a16="http://schemas.microsoft.com/office/drawing/2014/main" id="{2AD10699-4317-E85C-CA01-40813F05C6F2}"/>
                </a:ext>
              </a:extLst>
            </p:cNvPr>
            <p:cNvSpPr/>
            <p:nvPr/>
          </p:nvSpPr>
          <p:spPr>
            <a:xfrm>
              <a:off x="5065866" y="1867854"/>
              <a:ext cx="829930" cy="80264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</a:t>
              </a:r>
            </a:p>
          </p:txBody>
        </p:sp>
        <p:sp>
          <p:nvSpPr>
            <p:cNvPr id="9" name="Forma libre: forma 50">
              <a:extLst>
                <a:ext uri="{FF2B5EF4-FFF2-40B4-BE49-F238E27FC236}">
                  <a16:creationId xmlns:a16="http://schemas.microsoft.com/office/drawing/2014/main" id="{08114288-1155-0123-629F-86740035D948}"/>
                </a:ext>
              </a:extLst>
            </p:cNvPr>
            <p:cNvSpPr/>
            <p:nvPr/>
          </p:nvSpPr>
          <p:spPr>
            <a:xfrm>
              <a:off x="4133036" y="2645094"/>
              <a:ext cx="1320800" cy="808197"/>
            </a:xfrm>
            <a:custGeom>
              <a:avLst/>
              <a:gdLst>
                <a:gd name="connsiteX0" fmla="*/ 0 w 1320800"/>
                <a:gd name="connsiteY0" fmla="*/ 609600 h 808197"/>
                <a:gd name="connsiteX1" fmla="*/ 792480 w 1320800"/>
                <a:gd name="connsiteY1" fmla="*/ 772160 h 808197"/>
                <a:gd name="connsiteX2" fmla="*/ 1320800 w 1320800"/>
                <a:gd name="connsiteY2" fmla="*/ 0 h 808197"/>
                <a:gd name="connsiteX3" fmla="*/ 1320800 w 1320800"/>
                <a:gd name="connsiteY3" fmla="*/ 0 h 808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0800" h="808197">
                  <a:moveTo>
                    <a:pt x="0" y="609600"/>
                  </a:moveTo>
                  <a:cubicBezTo>
                    <a:pt x="286173" y="741680"/>
                    <a:pt x="572347" y="873760"/>
                    <a:pt x="792480" y="772160"/>
                  </a:cubicBezTo>
                  <a:cubicBezTo>
                    <a:pt x="1012613" y="670560"/>
                    <a:pt x="1320800" y="0"/>
                    <a:pt x="1320800" y="0"/>
                  </a:cubicBezTo>
                  <a:lnTo>
                    <a:pt x="1320800" y="0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Elipse 52">
              <a:extLst>
                <a:ext uri="{FF2B5EF4-FFF2-40B4-BE49-F238E27FC236}">
                  <a16:creationId xmlns:a16="http://schemas.microsoft.com/office/drawing/2014/main" id="{C4A965A1-8195-3825-B4DC-DAB8B6009725}"/>
                </a:ext>
              </a:extLst>
            </p:cNvPr>
            <p:cNvSpPr/>
            <p:nvPr/>
          </p:nvSpPr>
          <p:spPr>
            <a:xfrm>
              <a:off x="4054946" y="3783014"/>
              <a:ext cx="829930" cy="802640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DU2</a:t>
              </a:r>
            </a:p>
          </p:txBody>
        </p:sp>
        <p:sp>
          <p:nvSpPr>
            <p:cNvPr id="12" name="Forma libre: forma 53">
              <a:extLst>
                <a:ext uri="{FF2B5EF4-FFF2-40B4-BE49-F238E27FC236}">
                  <a16:creationId xmlns:a16="http://schemas.microsoft.com/office/drawing/2014/main" id="{5FE7271E-DDB5-5904-C5F2-012F6DE4B176}"/>
                </a:ext>
              </a:extLst>
            </p:cNvPr>
            <p:cNvSpPr/>
            <p:nvPr/>
          </p:nvSpPr>
          <p:spPr>
            <a:xfrm>
              <a:off x="4722316" y="2706054"/>
              <a:ext cx="741680" cy="1209040"/>
            </a:xfrm>
            <a:custGeom>
              <a:avLst/>
              <a:gdLst>
                <a:gd name="connsiteX0" fmla="*/ 0 w 741680"/>
                <a:gd name="connsiteY0" fmla="*/ 1209040 h 1209040"/>
                <a:gd name="connsiteX1" fmla="*/ 487680 w 741680"/>
                <a:gd name="connsiteY1" fmla="*/ 934720 h 1209040"/>
                <a:gd name="connsiteX2" fmla="*/ 741680 w 741680"/>
                <a:gd name="connsiteY2" fmla="*/ 0 h 1209040"/>
                <a:gd name="connsiteX3" fmla="*/ 741680 w 741680"/>
                <a:gd name="connsiteY3" fmla="*/ 0 h 1209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680" h="1209040">
                  <a:moveTo>
                    <a:pt x="0" y="1209040"/>
                  </a:moveTo>
                  <a:cubicBezTo>
                    <a:pt x="182033" y="1172633"/>
                    <a:pt x="364067" y="1136227"/>
                    <a:pt x="487680" y="934720"/>
                  </a:cubicBezTo>
                  <a:cubicBezTo>
                    <a:pt x="611293" y="733213"/>
                    <a:pt x="741680" y="0"/>
                    <a:pt x="741680" y="0"/>
                  </a:cubicBezTo>
                  <a:lnTo>
                    <a:pt x="741680" y="0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3" name="Group 36">
              <a:extLst>
                <a:ext uri="{FF2B5EF4-FFF2-40B4-BE49-F238E27FC236}">
                  <a16:creationId xmlns:a16="http://schemas.microsoft.com/office/drawing/2014/main" id="{9BB96707-94A7-BAEA-19E1-2C5194E1EF82}"/>
                </a:ext>
              </a:extLst>
            </p:cNvPr>
            <p:cNvGrpSpPr/>
            <p:nvPr/>
          </p:nvGrpSpPr>
          <p:grpSpPr>
            <a:xfrm>
              <a:off x="3487039" y="2573294"/>
              <a:ext cx="607887" cy="331169"/>
              <a:chOff x="1691443" y="3600408"/>
              <a:chExt cx="607887" cy="331169"/>
            </a:xfrm>
          </p:grpSpPr>
          <p:sp>
            <p:nvSpPr>
              <p:cNvPr id="28" name="Oval 34">
                <a:extLst>
                  <a:ext uri="{FF2B5EF4-FFF2-40B4-BE49-F238E27FC236}">
                    <a16:creationId xmlns:a16="http://schemas.microsoft.com/office/drawing/2014/main" id="{55417C30-E460-4DD7-5E68-ADF70AB99006}"/>
                  </a:ext>
                </a:extLst>
              </p:cNvPr>
              <p:cNvSpPr/>
              <p:nvPr/>
            </p:nvSpPr>
            <p:spPr>
              <a:xfrm>
                <a:off x="2145218" y="3787738"/>
                <a:ext cx="154112" cy="143839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TextBox 35">
                <a:extLst>
                  <a:ext uri="{FF2B5EF4-FFF2-40B4-BE49-F238E27FC236}">
                    <a16:creationId xmlns:a16="http://schemas.microsoft.com/office/drawing/2014/main" id="{EA948E5F-F9CE-69D8-2CFA-CDFBEB4092EB}"/>
                  </a:ext>
                </a:extLst>
              </p:cNvPr>
              <p:cNvSpPr txBox="1"/>
              <p:nvPr/>
            </p:nvSpPr>
            <p:spPr>
              <a:xfrm>
                <a:off x="1691443" y="3600408"/>
                <a:ext cx="5308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SDP</a:t>
                </a:r>
                <a:r>
                  <a:rPr kumimoji="0" 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4" name="Group 36">
              <a:extLst>
                <a:ext uri="{FF2B5EF4-FFF2-40B4-BE49-F238E27FC236}">
                  <a16:creationId xmlns:a16="http://schemas.microsoft.com/office/drawing/2014/main" id="{33346382-A5F2-54CD-5063-B2C8BA451DFA}"/>
                </a:ext>
              </a:extLst>
            </p:cNvPr>
            <p:cNvGrpSpPr/>
            <p:nvPr/>
          </p:nvGrpSpPr>
          <p:grpSpPr>
            <a:xfrm>
              <a:off x="4757983" y="4351467"/>
              <a:ext cx="707204" cy="307777"/>
              <a:chOff x="1590782" y="3428368"/>
              <a:chExt cx="707204" cy="307777"/>
            </a:xfrm>
          </p:grpSpPr>
          <p:sp>
            <p:nvSpPr>
              <p:cNvPr id="26" name="Oval 34">
                <a:extLst>
                  <a:ext uri="{FF2B5EF4-FFF2-40B4-BE49-F238E27FC236}">
                    <a16:creationId xmlns:a16="http://schemas.microsoft.com/office/drawing/2014/main" id="{1C5EE4DB-1F02-26BD-DA2F-6352C55F656C}"/>
                  </a:ext>
                </a:extLst>
              </p:cNvPr>
              <p:cNvSpPr/>
              <p:nvPr/>
            </p:nvSpPr>
            <p:spPr>
              <a:xfrm>
                <a:off x="2143874" y="3529329"/>
                <a:ext cx="154112" cy="143839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35">
                <a:extLst>
                  <a:ext uri="{FF2B5EF4-FFF2-40B4-BE49-F238E27FC236}">
                    <a16:creationId xmlns:a16="http://schemas.microsoft.com/office/drawing/2014/main" id="{A58E61EB-DBD4-07BC-5394-EA597E2D6E20}"/>
                  </a:ext>
                </a:extLst>
              </p:cNvPr>
              <p:cNvSpPr txBox="1"/>
              <p:nvPr/>
            </p:nvSpPr>
            <p:spPr>
              <a:xfrm>
                <a:off x="1590782" y="3428368"/>
                <a:ext cx="5308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SDP</a:t>
                </a:r>
                <a:r>
                  <a:rPr kumimoji="0" 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15" name="Group 46">
              <a:extLst>
                <a:ext uri="{FF2B5EF4-FFF2-40B4-BE49-F238E27FC236}">
                  <a16:creationId xmlns:a16="http://schemas.microsoft.com/office/drawing/2014/main" id="{5E03BF98-47CB-6350-12DB-1694FEB78298}"/>
                </a:ext>
              </a:extLst>
            </p:cNvPr>
            <p:cNvGrpSpPr/>
            <p:nvPr/>
          </p:nvGrpSpPr>
          <p:grpSpPr>
            <a:xfrm>
              <a:off x="4773394" y="1499594"/>
              <a:ext cx="1030839" cy="307777"/>
              <a:chOff x="2143874" y="3436507"/>
              <a:chExt cx="1030839" cy="307777"/>
            </a:xfrm>
          </p:grpSpPr>
          <p:sp>
            <p:nvSpPr>
              <p:cNvPr id="24" name="Oval 47">
                <a:extLst>
                  <a:ext uri="{FF2B5EF4-FFF2-40B4-BE49-F238E27FC236}">
                    <a16:creationId xmlns:a16="http://schemas.microsoft.com/office/drawing/2014/main" id="{11E9D3D0-4450-7014-808F-220539E83C9D}"/>
                  </a:ext>
                </a:extLst>
              </p:cNvPr>
              <p:cNvSpPr/>
              <p:nvPr/>
            </p:nvSpPr>
            <p:spPr>
              <a:xfrm>
                <a:off x="2143874" y="3529329"/>
                <a:ext cx="154112" cy="143839"/>
              </a:xfrm>
              <a:prstGeom prst="ellips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TextBox 48">
                <a:extLst>
                  <a:ext uri="{FF2B5EF4-FFF2-40B4-BE49-F238E27FC236}">
                    <a16:creationId xmlns:a16="http://schemas.microsoft.com/office/drawing/2014/main" id="{14A625BD-4A48-5698-2D16-75585472DD16}"/>
                  </a:ext>
                </a:extLst>
              </p:cNvPr>
              <p:cNvSpPr txBox="1"/>
              <p:nvPr/>
            </p:nvSpPr>
            <p:spPr>
              <a:xfrm>
                <a:off x="2373329" y="3436507"/>
                <a:ext cx="8013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SDP</a:t>
                </a:r>
                <a:r>
                  <a:rPr kumimoji="0" lang="en-US" sz="14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6</a:t>
                </a:r>
              </a:p>
            </p:txBody>
          </p:sp>
        </p:grpSp>
        <p:sp>
          <p:nvSpPr>
            <p:cNvPr id="19" name="Elipse 47">
              <a:extLst>
                <a:ext uri="{FF2B5EF4-FFF2-40B4-BE49-F238E27FC236}">
                  <a16:creationId xmlns:a16="http://schemas.microsoft.com/office/drawing/2014/main" id="{9BDEC153-F4A5-9986-2342-369CEDAD13BB}"/>
                </a:ext>
              </a:extLst>
            </p:cNvPr>
            <p:cNvSpPr/>
            <p:nvPr/>
          </p:nvSpPr>
          <p:spPr>
            <a:xfrm>
              <a:off x="3823885" y="1882430"/>
              <a:ext cx="829930" cy="802640"/>
            </a:xfrm>
            <a:prstGeom prst="ellipse">
              <a:avLst/>
            </a:prstGeom>
            <a:solidFill>
              <a:schemeClr val="bg2"/>
            </a:solidFill>
            <a:ln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DU3</a:t>
              </a:r>
            </a:p>
          </p:txBody>
        </p:sp>
        <p:sp>
          <p:nvSpPr>
            <p:cNvPr id="30" name="TextBox 35">
              <a:extLst>
                <a:ext uri="{FF2B5EF4-FFF2-40B4-BE49-F238E27FC236}">
                  <a16:creationId xmlns:a16="http://schemas.microsoft.com/office/drawing/2014/main" id="{4CCD2D05-D51F-0E04-9B01-3D63D341E0FB}"/>
                </a:ext>
              </a:extLst>
            </p:cNvPr>
            <p:cNvSpPr txBox="1"/>
            <p:nvPr/>
          </p:nvSpPr>
          <p:spPr>
            <a:xfrm>
              <a:off x="3666299" y="1632671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3" name="Oval 47">
              <a:extLst>
                <a:ext uri="{FF2B5EF4-FFF2-40B4-BE49-F238E27FC236}">
                  <a16:creationId xmlns:a16="http://schemas.microsoft.com/office/drawing/2014/main" id="{22A2CBE6-2EB7-33DB-777A-7F41D74703C2}"/>
                </a:ext>
              </a:extLst>
            </p:cNvPr>
            <p:cNvSpPr/>
            <p:nvPr/>
          </p:nvSpPr>
          <p:spPr>
            <a:xfrm>
              <a:off x="4102529" y="1724015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orma libre: forma 50">
              <a:extLst>
                <a:ext uri="{FF2B5EF4-FFF2-40B4-BE49-F238E27FC236}">
                  <a16:creationId xmlns:a16="http://schemas.microsoft.com/office/drawing/2014/main" id="{13D1FC50-81D3-44F1-6F9E-3FC441A2D8B4}"/>
                </a:ext>
              </a:extLst>
            </p:cNvPr>
            <p:cNvSpPr/>
            <p:nvPr/>
          </p:nvSpPr>
          <p:spPr>
            <a:xfrm rot="986145">
              <a:off x="4418583" y="2488692"/>
              <a:ext cx="943578" cy="399784"/>
            </a:xfrm>
            <a:custGeom>
              <a:avLst/>
              <a:gdLst>
                <a:gd name="connsiteX0" fmla="*/ 0 w 1320800"/>
                <a:gd name="connsiteY0" fmla="*/ 609600 h 808197"/>
                <a:gd name="connsiteX1" fmla="*/ 792480 w 1320800"/>
                <a:gd name="connsiteY1" fmla="*/ 772160 h 808197"/>
                <a:gd name="connsiteX2" fmla="*/ 1320800 w 1320800"/>
                <a:gd name="connsiteY2" fmla="*/ 0 h 808197"/>
                <a:gd name="connsiteX3" fmla="*/ 1320800 w 1320800"/>
                <a:gd name="connsiteY3" fmla="*/ 0 h 808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0800" h="808197">
                  <a:moveTo>
                    <a:pt x="0" y="609600"/>
                  </a:moveTo>
                  <a:cubicBezTo>
                    <a:pt x="286173" y="741680"/>
                    <a:pt x="572347" y="873760"/>
                    <a:pt x="792480" y="772160"/>
                  </a:cubicBezTo>
                  <a:cubicBezTo>
                    <a:pt x="1012613" y="670560"/>
                    <a:pt x="1320800" y="0"/>
                    <a:pt x="1320800" y="0"/>
                  </a:cubicBezTo>
                  <a:lnTo>
                    <a:pt x="1320800" y="0"/>
                  </a:lnTo>
                </a:path>
              </a:pathLst>
            </a:custGeom>
            <a:noFill/>
            <a:ln w="571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87B7FFA-BE49-F311-3888-12008AB695D6}"/>
              </a:ext>
            </a:extLst>
          </p:cNvPr>
          <p:cNvGrpSpPr/>
          <p:nvPr/>
        </p:nvGrpSpPr>
        <p:grpSpPr>
          <a:xfrm>
            <a:off x="7021589" y="1592084"/>
            <a:ext cx="4103954" cy="2746292"/>
            <a:chOff x="482566" y="1507606"/>
            <a:chExt cx="4103954" cy="2746292"/>
          </a:xfrm>
        </p:grpSpPr>
        <p:sp>
          <p:nvSpPr>
            <p:cNvPr id="53" name="Elipse 47">
              <a:extLst>
                <a:ext uri="{FF2B5EF4-FFF2-40B4-BE49-F238E27FC236}">
                  <a16:creationId xmlns:a16="http://schemas.microsoft.com/office/drawing/2014/main" id="{88CCCF5F-7A88-8C10-A251-32FA631CA0D3}"/>
                </a:ext>
              </a:extLst>
            </p:cNvPr>
            <p:cNvSpPr/>
            <p:nvPr/>
          </p:nvSpPr>
          <p:spPr>
            <a:xfrm>
              <a:off x="482566" y="1507606"/>
              <a:ext cx="942883" cy="62951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DU3</a:t>
              </a:r>
            </a:p>
          </p:txBody>
        </p:sp>
        <p:sp>
          <p:nvSpPr>
            <p:cNvPr id="54" name="Elipse 47">
              <a:extLst>
                <a:ext uri="{FF2B5EF4-FFF2-40B4-BE49-F238E27FC236}">
                  <a16:creationId xmlns:a16="http://schemas.microsoft.com/office/drawing/2014/main" id="{112B16A7-0B66-7CA5-6A71-334CA0BBE58A}"/>
                </a:ext>
              </a:extLst>
            </p:cNvPr>
            <p:cNvSpPr/>
            <p:nvPr/>
          </p:nvSpPr>
          <p:spPr>
            <a:xfrm>
              <a:off x="482566" y="2611404"/>
              <a:ext cx="942883" cy="62951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DU1</a:t>
              </a:r>
            </a:p>
          </p:txBody>
        </p:sp>
        <p:sp>
          <p:nvSpPr>
            <p:cNvPr id="55" name="Elipse 47">
              <a:extLst>
                <a:ext uri="{FF2B5EF4-FFF2-40B4-BE49-F238E27FC236}">
                  <a16:creationId xmlns:a16="http://schemas.microsoft.com/office/drawing/2014/main" id="{318FDA05-5CC8-B77D-FC61-E4C19E177C0E}"/>
                </a:ext>
              </a:extLst>
            </p:cNvPr>
            <p:cNvSpPr/>
            <p:nvPr/>
          </p:nvSpPr>
          <p:spPr>
            <a:xfrm>
              <a:off x="482566" y="3624380"/>
              <a:ext cx="942883" cy="62951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DU2</a:t>
              </a:r>
            </a:p>
          </p:txBody>
        </p:sp>
        <p:sp>
          <p:nvSpPr>
            <p:cNvPr id="56" name="Elipse 47">
              <a:extLst>
                <a:ext uri="{FF2B5EF4-FFF2-40B4-BE49-F238E27FC236}">
                  <a16:creationId xmlns:a16="http://schemas.microsoft.com/office/drawing/2014/main" id="{6A51FDB8-40CA-2712-812A-4A5CEF0C1CCA}"/>
                </a:ext>
              </a:extLst>
            </p:cNvPr>
            <p:cNvSpPr/>
            <p:nvPr/>
          </p:nvSpPr>
          <p:spPr>
            <a:xfrm>
              <a:off x="3643637" y="2115382"/>
              <a:ext cx="942883" cy="629518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CU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B6F430A-B57C-D4F8-6715-678A4EEB9E7C}"/>
                </a:ext>
              </a:extLst>
            </p:cNvPr>
            <p:cNvCxnSpPr>
              <a:stCxn id="53" idx="6"/>
              <a:endCxn id="56" idx="1"/>
            </p:cNvCxnSpPr>
            <p:nvPr/>
          </p:nvCxnSpPr>
          <p:spPr>
            <a:xfrm>
              <a:off x="1425449" y="1822365"/>
              <a:ext cx="2356270" cy="3852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69B1FA7-09D2-CD40-624C-D333E00DD53D}"/>
                </a:ext>
              </a:extLst>
            </p:cNvPr>
            <p:cNvCxnSpPr>
              <a:cxnSpLocks/>
              <a:stCxn id="54" idx="6"/>
              <a:endCxn id="56" idx="2"/>
            </p:cNvCxnSpPr>
            <p:nvPr/>
          </p:nvCxnSpPr>
          <p:spPr>
            <a:xfrm flipV="1">
              <a:off x="1425449" y="2430141"/>
              <a:ext cx="2218188" cy="4960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DB05D48-B00C-A691-28A8-140CA1EE7463}"/>
                </a:ext>
              </a:extLst>
            </p:cNvPr>
            <p:cNvCxnSpPr>
              <a:cxnSpLocks/>
              <a:stCxn id="55" idx="6"/>
              <a:endCxn id="56" idx="3"/>
            </p:cNvCxnSpPr>
            <p:nvPr/>
          </p:nvCxnSpPr>
          <p:spPr>
            <a:xfrm flipV="1">
              <a:off x="1425449" y="2652709"/>
              <a:ext cx="2356270" cy="12864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01942E-BEE0-44BF-A328-1334844A36FC}"/>
                </a:ext>
              </a:extLst>
            </p:cNvPr>
            <p:cNvSpPr txBox="1"/>
            <p:nvPr/>
          </p:nvSpPr>
          <p:spPr>
            <a:xfrm>
              <a:off x="2363452" y="3198162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10G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E918BB-22E6-6CBF-5B51-5B525CBF7CC8}"/>
                </a:ext>
              </a:extLst>
            </p:cNvPr>
            <p:cNvSpPr txBox="1"/>
            <p:nvPr/>
          </p:nvSpPr>
          <p:spPr>
            <a:xfrm>
              <a:off x="2363452" y="2484077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10G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51BEAFE-2455-7049-AF56-6F2FC8D6974D}"/>
                </a:ext>
              </a:extLst>
            </p:cNvPr>
            <p:cNvSpPr txBox="1"/>
            <p:nvPr/>
          </p:nvSpPr>
          <p:spPr>
            <a:xfrm>
              <a:off x="2368332" y="167651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10G</a:t>
              </a:r>
            </a:p>
          </p:txBody>
        </p:sp>
      </p:grpSp>
      <p:cxnSp>
        <p:nvCxnSpPr>
          <p:cNvPr id="64" name="Straight Connector 54">
            <a:extLst>
              <a:ext uri="{FF2B5EF4-FFF2-40B4-BE49-F238E27FC236}">
                <a16:creationId xmlns:a16="http://schemas.microsoft.com/office/drawing/2014/main" id="{150E0FDE-CADE-A5ED-0BA7-4A9BD763BD71}"/>
              </a:ext>
            </a:extLst>
          </p:cNvPr>
          <p:cNvCxnSpPr>
            <a:cxnSpLocks/>
          </p:cNvCxnSpPr>
          <p:nvPr/>
        </p:nvCxnSpPr>
        <p:spPr>
          <a:xfrm flipV="1">
            <a:off x="7964472" y="2654274"/>
            <a:ext cx="2299095" cy="113792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67" name="Straight Connector 54">
            <a:extLst>
              <a:ext uri="{FF2B5EF4-FFF2-40B4-BE49-F238E27FC236}">
                <a16:creationId xmlns:a16="http://schemas.microsoft.com/office/drawing/2014/main" id="{AAFB84EC-7D4A-3C16-59DE-1AF0613792CE}"/>
              </a:ext>
            </a:extLst>
          </p:cNvPr>
          <p:cNvCxnSpPr>
            <a:cxnSpLocks/>
          </p:cNvCxnSpPr>
          <p:nvPr/>
        </p:nvCxnSpPr>
        <p:spPr>
          <a:xfrm flipV="1">
            <a:off x="7964472" y="2372552"/>
            <a:ext cx="2299095" cy="517699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70" name="Straight Connector 54">
            <a:extLst>
              <a:ext uri="{FF2B5EF4-FFF2-40B4-BE49-F238E27FC236}">
                <a16:creationId xmlns:a16="http://schemas.microsoft.com/office/drawing/2014/main" id="{70D1A5F5-C6F4-4540-4069-825D0F60D381}"/>
              </a:ext>
            </a:extLst>
          </p:cNvPr>
          <p:cNvCxnSpPr>
            <a:cxnSpLocks/>
            <a:stCxn id="53" idx="7"/>
          </p:cNvCxnSpPr>
          <p:nvPr/>
        </p:nvCxnSpPr>
        <p:spPr>
          <a:xfrm>
            <a:off x="7826390" y="1684275"/>
            <a:ext cx="2668238" cy="514489"/>
          </a:xfrm>
          <a:prstGeom prst="lin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BE07B0F-9347-DBBA-EEAF-5E480633E3D3}"/>
              </a:ext>
            </a:extLst>
          </p:cNvPr>
          <p:cNvSpPr txBox="1"/>
          <p:nvPr/>
        </p:nvSpPr>
        <p:spPr>
          <a:xfrm>
            <a:off x="8097674" y="311005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Conn. 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F10E8E-CBF1-EC6D-8C9D-3FB2224DFF00}"/>
              </a:ext>
            </a:extLst>
          </p:cNvPr>
          <p:cNvSpPr txBox="1"/>
          <p:nvPr/>
        </p:nvSpPr>
        <p:spPr>
          <a:xfrm>
            <a:off x="7980429" y="2400472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Conn.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79E457-5D62-07E6-5803-E4A211401735}"/>
              </a:ext>
            </a:extLst>
          </p:cNvPr>
          <p:cNvSpPr txBox="1"/>
          <p:nvPr/>
        </p:nvSpPr>
        <p:spPr>
          <a:xfrm>
            <a:off x="8028667" y="1449078"/>
            <a:ext cx="90120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Conn. 3</a:t>
            </a:r>
          </a:p>
        </p:txBody>
      </p:sp>
    </p:spTree>
    <p:extLst>
      <p:ext uri="{BB962C8B-B14F-4D97-AF65-F5344CB8AC3E}">
        <p14:creationId xmlns:p14="http://schemas.microsoft.com/office/powerpoint/2010/main" val="9703976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21970</TotalTime>
  <Words>1065</Words>
  <Application>Microsoft Macintosh PowerPoint</Application>
  <PresentationFormat>Widescreen</PresentationFormat>
  <Paragraphs>245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Tema de Office</vt:lpstr>
      <vt:lpstr>Customer topology use case</vt:lpstr>
      <vt:lpstr>Motivation of a customer for expressing topology intents</vt:lpstr>
      <vt:lpstr>IETF Network Slice Connectivity Constructs</vt:lpstr>
      <vt:lpstr>Example</vt:lpstr>
      <vt:lpstr>Motivation of a customer for expressing topology intents</vt:lpstr>
      <vt:lpstr>Build Customized Topologies</vt:lpstr>
      <vt:lpstr>Example</vt:lpstr>
      <vt:lpstr>Option 1 : Connectivity-based Network Slice</vt:lpstr>
      <vt:lpstr>Option 2 : Customized Topology with Edge Node and Dedicated Link</vt:lpstr>
      <vt:lpstr>Option 3 : Customized Topology with Edge Virtual Node and Shared Bandwidth</vt:lpstr>
      <vt:lpstr>Option 3 : Customized Topology with Intermediate Node</vt:lpstr>
      <vt:lpstr>Backup Slides</vt:lpstr>
      <vt:lpstr>Option 1: Customized Topology with dedicated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MIGUEL CONTRERAS MURILLO</dc:creator>
  <cp:lastModifiedBy>Aihua Guo</cp:lastModifiedBy>
  <cp:revision>6</cp:revision>
  <dcterms:created xsi:type="dcterms:W3CDTF">2023-09-14T14:19:20Z</dcterms:created>
  <dcterms:modified xsi:type="dcterms:W3CDTF">2023-10-12T20:17:12Z</dcterms:modified>
</cp:coreProperties>
</file>