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6"/>
  </p:notesMasterIdLst>
  <p:sldIdLst>
    <p:sldId id="256" r:id="rId7"/>
    <p:sldId id="257" r:id="rId8"/>
    <p:sldId id="329" r:id="rId9"/>
    <p:sldId id="327" r:id="rId10"/>
    <p:sldId id="328" r:id="rId11"/>
    <p:sldId id="288" r:id="rId12"/>
    <p:sldId id="289" r:id="rId13"/>
    <p:sldId id="30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otti, Sergio (Nokia - IT/Vimercate)" initials="BS(I" lastIdx="6" clrIdx="0">
    <p:extLst>
      <p:ext uri="{19B8F6BF-5375-455C-9EA6-DF929625EA0E}">
        <p15:presenceInfo xmlns:p15="http://schemas.microsoft.com/office/powerpoint/2012/main" userId="S::sergio.belotti@nokia.com::1405c469-425d-44df-9775-7098fb1a68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87079" autoAdjust="0"/>
  </p:normalViewPr>
  <p:slideViewPr>
    <p:cSldViewPr snapToGrid="0">
      <p:cViewPr varScale="1">
        <p:scale>
          <a:sx n="80" d="100"/>
          <a:sy n="80" d="100"/>
        </p:scale>
        <p:origin x="514" y="48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1742-25F0-43F6-882D-B8403339F2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6C2EC-F3B6-4CF7-8A67-99EC2A3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94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reservation based on network planning (</a:t>
            </a:r>
            <a:r>
              <a:rPr lang="en-US" dirty="0" err="1"/>
              <a:t>forcast</a:t>
            </a:r>
            <a:r>
              <a:rPr lang="en-US" dirty="0"/>
              <a:t> of the demand traffic matrix)</a:t>
            </a:r>
          </a:p>
          <a:p>
            <a:r>
              <a:rPr lang="en-US" dirty="0"/>
              <a:t> - points of SAP (service access point)   -- APs in ACTN VN</a:t>
            </a:r>
          </a:p>
          <a:p>
            <a:r>
              <a:rPr lang="en-US" dirty="0"/>
              <a:t> - customer has a </a:t>
            </a:r>
            <a:r>
              <a:rPr lang="en-US" dirty="0" err="1"/>
              <a:t>forcast</a:t>
            </a:r>
            <a:r>
              <a:rPr lang="en-US" dirty="0"/>
              <a:t> of demand traffic matrix between the SAPs to which the customer can be connected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51EF1-D334-6B4E-9540-90BEBCE086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04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F70F-C36D-483B-A71E-3CE7D129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BBED8-1641-49D3-AE18-73C243B3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893F-194C-4FF4-B5AB-6C44516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F87-7BA1-4934-894F-828C76552A18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4E4B-E2F8-432A-BF65-4B1D4F60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7B7B-E4FA-4168-B890-885510F8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44E-C5CC-433D-BC59-08747CC0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6A685-8D45-4AE8-A436-80CEC3CB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4DA6-02C2-4232-AA35-6C63267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2055-2432-4DF3-97D9-9AAC5D502BA1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90AE-1FCA-4D19-A901-53A6D429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0AA5-D7F4-4DDE-AE62-D39D808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D45A1-B848-4F0A-A111-0471ADDF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6741C-A0E2-4271-95E4-9F68AD86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4C10-76A8-4708-8997-C1FEB99B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AC4B-3F7F-442E-97CB-3FE75166B923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B1F7-A30B-4632-8901-5AF69137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563F-3764-4CAA-9B40-9A10FC2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3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2" y="609644"/>
            <a:ext cx="11259303" cy="800944"/>
          </a:xfrm>
        </p:spPr>
        <p:txBody>
          <a:bodyPr/>
          <a:lstStyle/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Here</a:t>
            </a:r>
            <a:br>
              <a:rPr lang="es-ES" dirty="0"/>
            </a:br>
            <a:r>
              <a:rPr lang="es-ES" dirty="0"/>
              <a:t>Max 2 </a:t>
            </a:r>
            <a:r>
              <a:rPr lang="es-ES" dirty="0" err="1"/>
              <a:t>lines</a:t>
            </a:r>
            <a:endParaRPr lang="es-ES" dirty="0"/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0" y="366676"/>
            <a:ext cx="1125930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>
                <a:latin typeface="+mn-lt"/>
              </a:defRPr>
            </a:lvl1pPr>
          </a:lstStyle>
          <a:p>
            <a:pPr lvl="0"/>
            <a:r>
              <a:rPr lang="es-ES" dirty="0"/>
              <a:t>INSERT SUBHEADING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19B682D-98C8-6142-85E9-8149CBD195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0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BE4D-E613-43DD-A6B2-85D234F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EDF5-8775-4D37-8BA6-6B05CD86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D1F9-0CC1-46BD-80EA-032EFE2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4C34-DC39-41C4-8B6A-5EA7B47F74F1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8F2B-FBF0-4DD3-BC64-6E8C5B4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DDCE-377F-490B-9F66-2FCFAE7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7EAE-26F7-4F91-BCE2-D07C906B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8774-D4D5-43AF-87A1-D8665498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2657-B26C-473C-88A7-772FA2C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6E72-0C8D-44B3-AA53-2FB152485C62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0D81-1E0A-47CD-92A4-5E1171C6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3D07-BB30-4067-94E3-33D2DE36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1312-A27D-43A7-9134-1372A391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4446-AD39-4608-9403-BC5FBE4D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FB136-4A35-4C88-9E2B-DC562E5F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5133C-C0C8-462E-9E8D-367F44F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E82-78A8-432F-A905-64D37DCF7108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0FC7-850E-4FE6-9D6F-05155ECA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E713-1D7D-4705-BF14-3DF62652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84AB-3862-4C30-AAB5-B8B8BDC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846EF-F83F-4684-B45D-F7A2ECE8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51F9-60E0-4E64-B66C-DC817F93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60DFF-87BC-43C4-8119-530EC412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5A7F-DE6C-4E81-9CBC-8D5EF03BB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1FC2D-06AA-4DB6-90EF-3D87447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27C5-5812-4AB4-AA99-BFA1A6532403}" type="datetime1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60ED0-7AF3-47B5-AFD9-0B219AD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BC4CC-408F-4ECE-B7DD-D7C1147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2245-E251-4030-8C6B-27B2748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49A23-CC8C-400E-BF73-1FE15B3F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7CC1-43C0-45B8-AB30-B4F1979189AC}" type="datetime1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0AB06-AE52-4E29-BFE8-EB8CAA0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F4D89-3784-4036-9A00-E28A74A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77CF1-7199-4CFF-B5A5-7410597E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0E5C-818F-46A2-A674-ACF0EF433E2C}" type="datetime1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B3890-1DEE-4B5F-91FA-904D4ECB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77738-57AE-490B-AA3B-850D1513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C349-53F3-4740-93C6-6E31DFF9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B1AB-D28C-44E0-A470-D76859C3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73F70-471F-4F95-85E6-12BA8F2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30FA-9E80-4190-80C6-10B1DB5F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6B5B-FDE8-4DDB-82A7-BEF41002D93B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DBA77-A567-4E0B-B956-C5E5AA19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8477-7046-43DB-A2BD-7B40CDA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29A2-7198-4C85-9684-7AB7E5B5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DA2B8-1988-4398-9533-242CB40C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CD29D-523A-464C-964D-498C96C8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AB2A-5EA4-41E1-813D-E130F9CD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EE6-18E8-48EE-9715-5838292A3776}" type="datetime1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E246-9575-4020-8AC5-AA6979EC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70EF-222D-482A-9962-A3E7582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A70B3-5ECB-40A8-A49F-16541EDE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50A9-87D7-4ED5-8243-D4529ACD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68C-3A53-4D83-98BD-820DCB90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BCED-13F6-41CB-8B3C-875C16F6C384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814F-F9BA-41A0-9BBB-B2F597BF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CE73-9D13-44B7-94CC-97CBF98F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liu-teas-transport-network-slice-yan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uoietf/ietf-network-slice-topolog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14AC5-E6AF-4C76-9CB3-949ACC0F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859"/>
            <a:ext cx="9144000" cy="1645330"/>
          </a:xfrm>
        </p:spPr>
        <p:txBody>
          <a:bodyPr anchor="t" anchorCtr="1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/>
              <a:t>IETF Network Slice Topology YANG Data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3375" y="3323994"/>
            <a:ext cx="3202625" cy="3227725"/>
          </a:xfrm>
        </p:spPr>
        <p:txBody>
          <a:bodyPr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Co-authors:</a:t>
            </a:r>
          </a:p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r>
              <a:rPr lang="en-US" sz="1900" dirty="0" err="1"/>
              <a:t>Xufeng</a:t>
            </a:r>
            <a:r>
              <a:rPr lang="en-US" sz="1900" dirty="0"/>
              <a:t> Liu (Alef Edge)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Jeff </a:t>
            </a:r>
            <a:r>
              <a:rPr lang="en-US" sz="1900" dirty="0" err="1"/>
              <a:t>Tantsura</a:t>
            </a:r>
            <a:r>
              <a:rPr lang="en-US" sz="1900" dirty="0"/>
              <a:t> (Microsoft)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Igor </a:t>
            </a:r>
            <a:r>
              <a:rPr lang="en-US" sz="1900" dirty="0" err="1"/>
              <a:t>Bryskin</a:t>
            </a:r>
            <a:r>
              <a:rPr lang="en-US" sz="1900" dirty="0"/>
              <a:t> (Individual)</a:t>
            </a:r>
          </a:p>
          <a:p>
            <a:pPr algn="l">
              <a:spcBef>
                <a:spcPts val="300"/>
              </a:spcBef>
            </a:pPr>
            <a:r>
              <a:rPr lang="en-US" sz="1900" b="1" dirty="0"/>
              <a:t>Luis M. Contreras (Telefonica)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Qin Wu (Huawei)</a:t>
            </a:r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2F80EB8-8DC8-4CA5-8090-B8E097E5008E}"/>
              </a:ext>
            </a:extLst>
          </p:cNvPr>
          <p:cNvSpPr txBox="1">
            <a:spLocks/>
          </p:cNvSpPr>
          <p:nvPr/>
        </p:nvSpPr>
        <p:spPr>
          <a:xfrm>
            <a:off x="1524000" y="2507870"/>
            <a:ext cx="9144000" cy="6000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>
                <a:latin typeface="+mn-lt"/>
                <a:hlinkClick r:id="rId2"/>
              </a:rPr>
              <a:t>draft-liu-teas-transport-network-slice-yang-07</a:t>
            </a:r>
            <a:endParaRPr lang="en-US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41188" y="3893475"/>
            <a:ext cx="3269942" cy="1377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Sergio </a:t>
            </a:r>
            <a:r>
              <a:rPr lang="en-US" sz="1900" dirty="0" err="1"/>
              <a:t>Belotti</a:t>
            </a:r>
            <a:r>
              <a:rPr lang="en-US" sz="1900" dirty="0"/>
              <a:t> (Nokia)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Reza </a:t>
            </a:r>
            <a:r>
              <a:rPr lang="en-US" sz="1900" dirty="0" err="1"/>
              <a:t>Rokui</a:t>
            </a:r>
            <a:r>
              <a:rPr lang="en-US" sz="1900" dirty="0"/>
              <a:t> (</a:t>
            </a:r>
            <a:r>
              <a:rPr lang="en-US" sz="1900" dirty="0" err="1"/>
              <a:t>Ciena</a:t>
            </a:r>
            <a:r>
              <a:rPr lang="en-US" sz="1900" dirty="0"/>
              <a:t>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Aihua Guo (Futurewei)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Italo </a:t>
            </a:r>
            <a:r>
              <a:rPr lang="en-US" sz="1900" dirty="0" err="1"/>
              <a:t>Busi</a:t>
            </a:r>
            <a:r>
              <a:rPr lang="en-US" sz="1900" dirty="0"/>
              <a:t> (Huawei)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 txBox="1">
            <a:spLocks/>
          </p:cNvSpPr>
          <p:nvPr/>
        </p:nvSpPr>
        <p:spPr>
          <a:xfrm>
            <a:off x="6096000" y="3371353"/>
            <a:ext cx="3202625" cy="199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5554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C6C8-DE0B-0EE0-B77E-9AEB4E9F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a customer for expressing topology intents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49255-FB03-2E5A-919A-E8FB7CC93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the logical view of the desired slice service (and its parts)</a:t>
            </a:r>
          </a:p>
          <a:p>
            <a:pPr lvl="1"/>
            <a:r>
              <a:rPr lang="en-US" dirty="0"/>
              <a:t>Impact on realization -&gt; hints for the NSC on how to instantiate the slice service</a:t>
            </a:r>
          </a:p>
          <a:p>
            <a:pPr lvl="1"/>
            <a:endParaRPr lang="en-US" dirty="0"/>
          </a:p>
          <a:p>
            <a:r>
              <a:rPr lang="en-US" dirty="0"/>
              <a:t>Operate the slice service according to the expressed topology</a:t>
            </a:r>
          </a:p>
          <a:p>
            <a:pPr lvl="1"/>
            <a:r>
              <a:rPr lang="en-US" dirty="0"/>
              <a:t>Impact on control of the slice -&gt; out of scope </a:t>
            </a:r>
          </a:p>
        </p:txBody>
      </p:sp>
    </p:spTree>
    <p:extLst>
      <p:ext uri="{BB962C8B-B14F-4D97-AF65-F5344CB8AC3E}">
        <p14:creationId xmlns:p14="http://schemas.microsoft.com/office/powerpoint/2010/main" val="35205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C6C8-DE0B-0EE0-B77E-9AEB4E9F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Requirements in ACTN VN Type 2 for Using Customized Topologies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49255-FB03-2E5A-919A-E8FB7CC93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989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ACTN VN was considered as an equivalent concept to network slicing</a:t>
            </a:r>
          </a:p>
          <a:p>
            <a:pPr lvl="1"/>
            <a:r>
              <a:rPr lang="en-US" dirty="0"/>
              <a:t>WG decided to re-define new concept for network slices, rather than reusing the terms defined in ACTN VN</a:t>
            </a:r>
          </a:p>
          <a:p>
            <a:pPr lvl="1"/>
            <a:r>
              <a:rPr lang="en-US" dirty="0"/>
              <a:t>However, similar requirements would be posted against network slicing</a:t>
            </a:r>
          </a:p>
          <a:p>
            <a:pPr lvl="1"/>
            <a:endParaRPr lang="en-US" dirty="0"/>
          </a:p>
          <a:p>
            <a:r>
              <a:rPr lang="en-US" dirty="0"/>
              <a:t>Similar debates under ACTN VN development for using topologies to express VN requests, which resulted in the definition of two types of VNs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 1 VN </a:t>
            </a:r>
            <a:r>
              <a:rPr lang="en-US" dirty="0"/>
              <a:t>is connectivity-based VN, where a VN is defined as a set of edge-to-edge abstract links (VN members)  == network slice with connectivity constructs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 2 VN </a:t>
            </a:r>
            <a:r>
              <a:rPr lang="en-US" dirty="0"/>
              <a:t>is topology-based VN, where a topology is used to express actual paths for VN members  == topology defined by this draft</a:t>
            </a:r>
          </a:p>
          <a:p>
            <a:pPr lvl="2"/>
            <a:r>
              <a:rPr lang="en-US" dirty="0"/>
              <a:t>Type 1 VN is actually a special case of Type 2 VN </a:t>
            </a:r>
          </a:p>
          <a:p>
            <a:pPr lvl="2"/>
            <a:r>
              <a:rPr lang="en-US" dirty="0"/>
              <a:t>A customized topology can be created a prior (agreed mutually between CNC and MDSC)</a:t>
            </a:r>
          </a:p>
          <a:p>
            <a:pPr lvl="2"/>
            <a:r>
              <a:rPr lang="en-US" dirty="0"/>
              <a:t>A customized topology can also be created “on the fly” by the MDSC as part of VN instantiation</a:t>
            </a:r>
          </a:p>
          <a:p>
            <a:pPr lvl="2"/>
            <a:r>
              <a:rPr lang="en-US" dirty="0"/>
              <a:t>TE topology model is used for defining customized topologies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Diff for this draft: gaps in TE topology with missing SLO/SLE definitions</a:t>
            </a:r>
          </a:p>
        </p:txBody>
      </p:sp>
    </p:spTree>
    <p:extLst>
      <p:ext uri="{BB962C8B-B14F-4D97-AF65-F5344CB8AC3E}">
        <p14:creationId xmlns:p14="http://schemas.microsoft.com/office/powerpoint/2010/main" val="214261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2662"/>
          </a:xfrm>
        </p:spPr>
        <p:txBody>
          <a:bodyPr/>
          <a:lstStyle/>
          <a:p>
            <a:r>
              <a:rPr lang="en-US" dirty="0"/>
              <a:t>Feedbacks on NS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314" y="1410511"/>
            <a:ext cx="10293485" cy="5265497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/>
              <a:t>Proposed use case is not convincing to explore using topologies for network slicing</a:t>
            </a:r>
          </a:p>
          <a:p>
            <a:pPr marL="800100" lvl="1" indent="-342900"/>
            <a:r>
              <a:rPr lang="en-US" sz="2000" dirty="0"/>
              <a:t>Presenting additional use case from a provider’s perspective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/>
              <a:t>There are still concerns in the concept of a customized topology</a:t>
            </a:r>
          </a:p>
          <a:p>
            <a:pPr marL="800100" lvl="1" indent="-342900"/>
            <a:r>
              <a:rPr lang="en-US" sz="2000" dirty="0"/>
              <a:t>Whether building a customized topology require prior topology information from the provider</a:t>
            </a:r>
          </a:p>
          <a:p>
            <a:pPr marL="800100" lvl="1" indent="-342900"/>
            <a:r>
              <a:rPr lang="en-US" sz="2000" dirty="0"/>
              <a:t>How the NSC may map a customized topology to an internal realization, e.g. an NRP</a:t>
            </a:r>
          </a:p>
          <a:p>
            <a:pPr marL="800100" lvl="1" indent="-342900"/>
            <a:r>
              <a:rPr lang="en-US" sz="2000" dirty="0"/>
              <a:t>Whether the constraints expressed by a customized topology can be instead expressed by the connectivity constructs</a:t>
            </a:r>
          </a:p>
          <a:p>
            <a:pPr marL="800100" lvl="1" indent="-342900"/>
            <a:r>
              <a:rPr lang="en-US" sz="2000" dirty="0"/>
              <a:t>Whether existing models are sufficient to express a customized topology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309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2662"/>
          </a:xfrm>
        </p:spPr>
        <p:txBody>
          <a:bodyPr/>
          <a:lstStyle/>
          <a:p>
            <a:r>
              <a:rPr lang="en-US" dirty="0"/>
              <a:t>Addressing WG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314" y="1410511"/>
            <a:ext cx="10622605" cy="5265497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en-US" sz="2400" dirty="0"/>
              <a:t>Whether building a customized topology require prior topology information from the provider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It’s not mandatory but a customized topology may be built using e.g. a SAP topology exposed by the provider (RFC9408)</a:t>
            </a:r>
          </a:p>
          <a:p>
            <a:pPr marL="800100" lvl="1" indent="-342900"/>
            <a:endParaRPr lang="en-US" sz="2000" dirty="0"/>
          </a:p>
          <a:p>
            <a:pPr marL="342900" indent="-342900"/>
            <a:r>
              <a:rPr lang="en-US" sz="2400" dirty="0"/>
              <a:t>How the NSC may map a customized topology to an internal realization, e.g. an NRP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Edge node – PE node attached to a SAP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Edge TP – SDP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Transit node (P-node) – translated to resource sharing constraints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Link – reserved resources</a:t>
            </a:r>
          </a:p>
          <a:p>
            <a:pPr marL="800100" lvl="1" indent="-342900"/>
            <a:endParaRPr lang="en-US" sz="2000" dirty="0"/>
          </a:p>
          <a:p>
            <a:pPr marL="342900" indent="-342900"/>
            <a:r>
              <a:rPr lang="en-US" sz="2400" dirty="0"/>
              <a:t>Whether the constraints expressed by a customized topology can be instead expressed by the connectivity constructs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We show by the use case that in some scenarios it is more efficient to use topologies to express the constraints, e.g. diversities, resource sharing</a:t>
            </a:r>
          </a:p>
          <a:p>
            <a:pPr marL="800100" lvl="1" indent="-342900"/>
            <a:endParaRPr lang="en-US" sz="2000" dirty="0"/>
          </a:p>
          <a:p>
            <a:pPr marL="342900" indent="-342900"/>
            <a:r>
              <a:rPr lang="en-US" sz="2400" dirty="0"/>
              <a:t>Whether existing models are sufficient to express a customized topology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Base model exists (RFC8345 network topology)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No suitable model exist to express topology + SLO/SLE</a:t>
            </a:r>
          </a:p>
        </p:txBody>
      </p:sp>
    </p:spTree>
    <p:extLst>
      <p:ext uri="{BB962C8B-B14F-4D97-AF65-F5344CB8AC3E}">
        <p14:creationId xmlns:p14="http://schemas.microsoft.com/office/powerpoint/2010/main" val="118636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EBEDA2-51E6-554C-A63C-E820F6D0080D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rgbClr val="58617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rgbClr val="58617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IETF Network Slice Connectivity Constructs</a:t>
            </a:r>
          </a:p>
        </p:txBody>
      </p:sp>
      <p:sp>
        <p:nvSpPr>
          <p:cNvPr id="45" name="Left-Right Arrow 30">
            <a:extLst>
              <a:ext uri="{FF2B5EF4-FFF2-40B4-BE49-F238E27FC236}">
                <a16:creationId xmlns:a16="http://schemas.microsoft.com/office/drawing/2014/main" id="{35D372E4-A877-BB4B-9254-04AAB7ABAF34}"/>
              </a:ext>
            </a:extLst>
          </p:cNvPr>
          <p:cNvSpPr/>
          <p:nvPr/>
        </p:nvSpPr>
        <p:spPr>
          <a:xfrm>
            <a:off x="858129" y="1307758"/>
            <a:ext cx="4337077" cy="854328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IETF Network Slice Service (NS1) consist of four Connectivity constructs with 4 different SLAs Blue, Red and Green </a:t>
            </a:r>
          </a:p>
        </p:txBody>
      </p:sp>
      <p:sp>
        <p:nvSpPr>
          <p:cNvPr id="46" name="Rectangle 31">
            <a:extLst>
              <a:ext uri="{FF2B5EF4-FFF2-40B4-BE49-F238E27FC236}">
                <a16:creationId xmlns:a16="http://schemas.microsoft.com/office/drawing/2014/main" id="{A758799F-CCD9-2B4B-8F64-CE1754D55760}"/>
              </a:ext>
            </a:extLst>
          </p:cNvPr>
          <p:cNvSpPr/>
          <p:nvPr/>
        </p:nvSpPr>
        <p:spPr>
          <a:xfrm>
            <a:off x="1338972" y="2206836"/>
            <a:ext cx="3513762" cy="3522046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36">
            <a:extLst>
              <a:ext uri="{FF2B5EF4-FFF2-40B4-BE49-F238E27FC236}">
                <a16:creationId xmlns:a16="http://schemas.microsoft.com/office/drawing/2014/main" id="{D1F4DF53-2CC0-E64A-8D48-8A35988A8A66}"/>
              </a:ext>
            </a:extLst>
          </p:cNvPr>
          <p:cNvGrpSpPr/>
          <p:nvPr/>
        </p:nvGrpSpPr>
        <p:grpSpPr>
          <a:xfrm>
            <a:off x="443408" y="2270418"/>
            <a:ext cx="707204" cy="307777"/>
            <a:chOff x="1590782" y="3428368"/>
            <a:chExt cx="707204" cy="307777"/>
          </a:xfrm>
        </p:grpSpPr>
        <p:sp>
          <p:nvSpPr>
            <p:cNvPr id="48" name="Oval 34">
              <a:extLst>
                <a:ext uri="{FF2B5EF4-FFF2-40B4-BE49-F238E27FC236}">
                  <a16:creationId xmlns:a16="http://schemas.microsoft.com/office/drawing/2014/main" id="{7F18B27F-2276-774D-A32B-3FEFDBC82278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35">
              <a:extLst>
                <a:ext uri="{FF2B5EF4-FFF2-40B4-BE49-F238E27FC236}">
                  <a16:creationId xmlns:a16="http://schemas.microsoft.com/office/drawing/2014/main" id="{BE670ED2-90A4-2540-AB94-A86551F79E08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50" name="Group 37">
            <a:extLst>
              <a:ext uri="{FF2B5EF4-FFF2-40B4-BE49-F238E27FC236}">
                <a16:creationId xmlns:a16="http://schemas.microsoft.com/office/drawing/2014/main" id="{5460EBB9-5FC9-634F-9188-CC5F14345AF6}"/>
              </a:ext>
            </a:extLst>
          </p:cNvPr>
          <p:cNvGrpSpPr/>
          <p:nvPr/>
        </p:nvGrpSpPr>
        <p:grpSpPr>
          <a:xfrm>
            <a:off x="441694" y="2762089"/>
            <a:ext cx="707204" cy="307777"/>
            <a:chOff x="1590782" y="3428368"/>
            <a:chExt cx="707204" cy="307777"/>
          </a:xfrm>
        </p:grpSpPr>
        <p:sp>
          <p:nvSpPr>
            <p:cNvPr id="51" name="Oval 38">
              <a:extLst>
                <a:ext uri="{FF2B5EF4-FFF2-40B4-BE49-F238E27FC236}">
                  <a16:creationId xmlns:a16="http://schemas.microsoft.com/office/drawing/2014/main" id="{2B65A066-763D-B54F-B3D7-A436D9FB57AC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39">
              <a:extLst>
                <a:ext uri="{FF2B5EF4-FFF2-40B4-BE49-F238E27FC236}">
                  <a16:creationId xmlns:a16="http://schemas.microsoft.com/office/drawing/2014/main" id="{6613A875-8702-2D4B-9824-345C83D13042}"/>
                </a:ext>
              </a:extLst>
            </p:cNvPr>
            <p:cNvSpPr txBox="1"/>
            <p:nvPr/>
          </p:nvSpPr>
          <p:spPr>
            <a:xfrm>
              <a:off x="1590782" y="3428368"/>
              <a:ext cx="553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53" name="Group 40">
            <a:extLst>
              <a:ext uri="{FF2B5EF4-FFF2-40B4-BE49-F238E27FC236}">
                <a16:creationId xmlns:a16="http://schemas.microsoft.com/office/drawing/2014/main" id="{B9E2C172-9420-534B-9AEE-4D17E88498A9}"/>
              </a:ext>
            </a:extLst>
          </p:cNvPr>
          <p:cNvGrpSpPr/>
          <p:nvPr/>
        </p:nvGrpSpPr>
        <p:grpSpPr>
          <a:xfrm>
            <a:off x="422857" y="3341937"/>
            <a:ext cx="707204" cy="307777"/>
            <a:chOff x="1590782" y="3428368"/>
            <a:chExt cx="707204" cy="307777"/>
          </a:xfrm>
        </p:grpSpPr>
        <p:sp>
          <p:nvSpPr>
            <p:cNvPr id="54" name="Oval 41">
              <a:extLst>
                <a:ext uri="{FF2B5EF4-FFF2-40B4-BE49-F238E27FC236}">
                  <a16:creationId xmlns:a16="http://schemas.microsoft.com/office/drawing/2014/main" id="{AF0409C2-2888-4C43-BD26-0EB7F23C8AA7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42">
              <a:extLst>
                <a:ext uri="{FF2B5EF4-FFF2-40B4-BE49-F238E27FC236}">
                  <a16:creationId xmlns:a16="http://schemas.microsoft.com/office/drawing/2014/main" id="{CB1F97C3-474B-4F4F-9A38-9252C2182192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56" name="Group 43">
            <a:extLst>
              <a:ext uri="{FF2B5EF4-FFF2-40B4-BE49-F238E27FC236}">
                <a16:creationId xmlns:a16="http://schemas.microsoft.com/office/drawing/2014/main" id="{8E7C314F-F7E0-CA47-A484-4676486015AC}"/>
              </a:ext>
            </a:extLst>
          </p:cNvPr>
          <p:cNvGrpSpPr/>
          <p:nvPr/>
        </p:nvGrpSpPr>
        <p:grpSpPr>
          <a:xfrm>
            <a:off x="5113012" y="3341937"/>
            <a:ext cx="1106184" cy="307777"/>
            <a:chOff x="2143874" y="3447359"/>
            <a:chExt cx="1106184" cy="307777"/>
          </a:xfrm>
        </p:grpSpPr>
        <p:sp>
          <p:nvSpPr>
            <p:cNvPr id="57" name="Oval 44">
              <a:extLst>
                <a:ext uri="{FF2B5EF4-FFF2-40B4-BE49-F238E27FC236}">
                  <a16:creationId xmlns:a16="http://schemas.microsoft.com/office/drawing/2014/main" id="{0AE2FB80-8F13-F848-8D05-CD5CE914B6B1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45">
              <a:extLst>
                <a:ext uri="{FF2B5EF4-FFF2-40B4-BE49-F238E27FC236}">
                  <a16:creationId xmlns:a16="http://schemas.microsoft.com/office/drawing/2014/main" id="{FDFC3CFE-F63A-2149-A959-7D446BB2436B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59" name="Group 46">
            <a:extLst>
              <a:ext uri="{FF2B5EF4-FFF2-40B4-BE49-F238E27FC236}">
                <a16:creationId xmlns:a16="http://schemas.microsoft.com/office/drawing/2014/main" id="{3B3AC0A7-2800-2A40-936B-A86F1538E485}"/>
              </a:ext>
            </a:extLst>
          </p:cNvPr>
          <p:cNvGrpSpPr/>
          <p:nvPr/>
        </p:nvGrpSpPr>
        <p:grpSpPr>
          <a:xfrm>
            <a:off x="5118150" y="2291143"/>
            <a:ext cx="1030839" cy="307777"/>
            <a:chOff x="2143874" y="3436507"/>
            <a:chExt cx="1030839" cy="307777"/>
          </a:xfrm>
        </p:grpSpPr>
        <p:sp>
          <p:nvSpPr>
            <p:cNvPr id="60" name="Oval 47">
              <a:extLst>
                <a:ext uri="{FF2B5EF4-FFF2-40B4-BE49-F238E27FC236}">
                  <a16:creationId xmlns:a16="http://schemas.microsoft.com/office/drawing/2014/main" id="{B6F8979C-E439-6545-AFDC-C6B83CF272C0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48">
              <a:extLst>
                <a:ext uri="{FF2B5EF4-FFF2-40B4-BE49-F238E27FC236}">
                  <a16:creationId xmlns:a16="http://schemas.microsoft.com/office/drawing/2014/main" id="{D9229AEE-97F5-9648-9F5F-E2351C8B83B7}"/>
                </a:ext>
              </a:extLst>
            </p:cNvPr>
            <p:cNvSpPr txBox="1"/>
            <p:nvPr/>
          </p:nvSpPr>
          <p:spPr>
            <a:xfrm>
              <a:off x="2373329" y="3436507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cxnSp>
        <p:nvCxnSpPr>
          <p:cNvPr id="62" name="Straight Connector 50">
            <a:extLst>
              <a:ext uri="{FF2B5EF4-FFF2-40B4-BE49-F238E27FC236}">
                <a16:creationId xmlns:a16="http://schemas.microsoft.com/office/drawing/2014/main" id="{0933795B-6E0D-0B4D-BBAF-837C98A0BB9A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1150612" y="2443299"/>
            <a:ext cx="3967538" cy="12586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63" name="Straight Connector 54">
            <a:extLst>
              <a:ext uri="{FF2B5EF4-FFF2-40B4-BE49-F238E27FC236}">
                <a16:creationId xmlns:a16="http://schemas.microsoft.com/office/drawing/2014/main" id="{7CC70AB7-817F-7D43-A6AD-C3B8AA80EB77}"/>
              </a:ext>
            </a:extLst>
          </p:cNvPr>
          <p:cNvCxnSpPr>
            <a:cxnSpLocks/>
            <a:stCxn id="51" idx="6"/>
            <a:endCxn id="60" idx="2"/>
          </p:cNvCxnSpPr>
          <p:nvPr/>
        </p:nvCxnSpPr>
        <p:spPr>
          <a:xfrm flipV="1">
            <a:off x="1148898" y="2455885"/>
            <a:ext cx="3969252" cy="479085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64" name="TextBox 60">
            <a:extLst>
              <a:ext uri="{FF2B5EF4-FFF2-40B4-BE49-F238E27FC236}">
                <a16:creationId xmlns:a16="http://schemas.microsoft.com/office/drawing/2014/main" id="{E77656CC-2A2A-984E-ADE7-D5EE3D49AFCF}"/>
              </a:ext>
            </a:extLst>
          </p:cNvPr>
          <p:cNvSpPr txBox="1"/>
          <p:nvPr/>
        </p:nvSpPr>
        <p:spPr>
          <a:xfrm>
            <a:off x="1847350" y="2259303"/>
            <a:ext cx="2748085" cy="738664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Any-to-any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connectivity-construct-id =Blue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Key=Blue </a:t>
            </a:r>
          </a:p>
        </p:txBody>
      </p:sp>
      <p:cxnSp>
        <p:nvCxnSpPr>
          <p:cNvPr id="65" name="Straight Connector 63">
            <a:extLst>
              <a:ext uri="{FF2B5EF4-FFF2-40B4-BE49-F238E27FC236}">
                <a16:creationId xmlns:a16="http://schemas.microsoft.com/office/drawing/2014/main" id="{44226494-69E1-4A40-B983-644669917E2C}"/>
              </a:ext>
            </a:extLst>
          </p:cNvPr>
          <p:cNvCxnSpPr>
            <a:cxnSpLocks/>
            <a:stCxn id="54" idx="6"/>
            <a:endCxn id="57" idx="2"/>
          </p:cNvCxnSpPr>
          <p:nvPr/>
        </p:nvCxnSpPr>
        <p:spPr>
          <a:xfrm flipV="1">
            <a:off x="1130061" y="3495827"/>
            <a:ext cx="3982951" cy="18991"/>
          </a:xfrm>
          <a:prstGeom prst="line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66" name="TextBox 88">
            <a:extLst>
              <a:ext uri="{FF2B5EF4-FFF2-40B4-BE49-F238E27FC236}">
                <a16:creationId xmlns:a16="http://schemas.microsoft.com/office/drawing/2014/main" id="{E64B7082-C13F-424F-974C-BB5FA25C4158}"/>
              </a:ext>
            </a:extLst>
          </p:cNvPr>
          <p:cNvSpPr txBox="1"/>
          <p:nvPr/>
        </p:nvSpPr>
        <p:spPr>
          <a:xfrm>
            <a:off x="1847351" y="3121197"/>
            <a:ext cx="2748084" cy="738664"/>
          </a:xfrm>
          <a:prstGeom prst="rect">
            <a:avLst/>
          </a:prstGeom>
          <a:solidFill>
            <a:srgbClr val="ED7D3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P2P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connectivity-construct-id = Orange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 Orange </a:t>
            </a:r>
          </a:p>
        </p:txBody>
      </p:sp>
      <p:grpSp>
        <p:nvGrpSpPr>
          <p:cNvPr id="68" name="Group 59">
            <a:extLst>
              <a:ext uri="{FF2B5EF4-FFF2-40B4-BE49-F238E27FC236}">
                <a16:creationId xmlns:a16="http://schemas.microsoft.com/office/drawing/2014/main" id="{E2BCD27E-C3C2-694A-92CF-41C3B0555865}"/>
              </a:ext>
            </a:extLst>
          </p:cNvPr>
          <p:cNvGrpSpPr/>
          <p:nvPr/>
        </p:nvGrpSpPr>
        <p:grpSpPr>
          <a:xfrm>
            <a:off x="416760" y="4709824"/>
            <a:ext cx="707204" cy="307777"/>
            <a:chOff x="1590782" y="3428368"/>
            <a:chExt cx="707204" cy="307777"/>
          </a:xfrm>
        </p:grpSpPr>
        <p:sp>
          <p:nvSpPr>
            <p:cNvPr id="69" name="Oval 61">
              <a:extLst>
                <a:ext uri="{FF2B5EF4-FFF2-40B4-BE49-F238E27FC236}">
                  <a16:creationId xmlns:a16="http://schemas.microsoft.com/office/drawing/2014/main" id="{A16592AA-3CA2-7943-A058-2E7DB493675F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TextBox 64">
              <a:extLst>
                <a:ext uri="{FF2B5EF4-FFF2-40B4-BE49-F238E27FC236}">
                  <a16:creationId xmlns:a16="http://schemas.microsoft.com/office/drawing/2014/main" id="{99D253BB-4CF9-5A45-87C7-A4B370ED9EDC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</p:grpSp>
      <p:grpSp>
        <p:nvGrpSpPr>
          <p:cNvPr id="71" name="Group 65">
            <a:extLst>
              <a:ext uri="{FF2B5EF4-FFF2-40B4-BE49-F238E27FC236}">
                <a16:creationId xmlns:a16="http://schemas.microsoft.com/office/drawing/2014/main" id="{452AA55E-0F30-A04A-A8A8-C0E66D554607}"/>
              </a:ext>
            </a:extLst>
          </p:cNvPr>
          <p:cNvGrpSpPr/>
          <p:nvPr/>
        </p:nvGrpSpPr>
        <p:grpSpPr>
          <a:xfrm>
            <a:off x="5106915" y="4709824"/>
            <a:ext cx="1106184" cy="307777"/>
            <a:chOff x="2143874" y="3447359"/>
            <a:chExt cx="1106184" cy="307777"/>
          </a:xfrm>
        </p:grpSpPr>
        <p:sp>
          <p:nvSpPr>
            <p:cNvPr id="72" name="Oval 80">
              <a:extLst>
                <a:ext uri="{FF2B5EF4-FFF2-40B4-BE49-F238E27FC236}">
                  <a16:creationId xmlns:a16="http://schemas.microsoft.com/office/drawing/2014/main" id="{0445D4BA-7946-0F49-889B-397CC742E875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xtBox 81">
              <a:extLst>
                <a:ext uri="{FF2B5EF4-FFF2-40B4-BE49-F238E27FC236}">
                  <a16:creationId xmlns:a16="http://schemas.microsoft.com/office/drawing/2014/main" id="{2FC82319-AC11-6942-96ED-FFC101EC8820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</p:grpSp>
      <p:cxnSp>
        <p:nvCxnSpPr>
          <p:cNvPr id="74" name="Straight Connector 82">
            <a:extLst>
              <a:ext uri="{FF2B5EF4-FFF2-40B4-BE49-F238E27FC236}">
                <a16:creationId xmlns:a16="http://schemas.microsoft.com/office/drawing/2014/main" id="{A7634B17-63E5-5F42-B9D8-5DA885735A19}"/>
              </a:ext>
            </a:extLst>
          </p:cNvPr>
          <p:cNvCxnSpPr>
            <a:cxnSpLocks/>
          </p:cNvCxnSpPr>
          <p:nvPr/>
        </p:nvCxnSpPr>
        <p:spPr>
          <a:xfrm flipV="1">
            <a:off x="2649609" y="4850735"/>
            <a:ext cx="2457305" cy="16686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grpSp>
        <p:nvGrpSpPr>
          <p:cNvPr id="75" name="Group 87">
            <a:extLst>
              <a:ext uri="{FF2B5EF4-FFF2-40B4-BE49-F238E27FC236}">
                <a16:creationId xmlns:a16="http://schemas.microsoft.com/office/drawing/2014/main" id="{02CBE852-410B-4A40-BA10-598220433EA2}"/>
              </a:ext>
            </a:extLst>
          </p:cNvPr>
          <p:cNvGrpSpPr/>
          <p:nvPr/>
        </p:nvGrpSpPr>
        <p:grpSpPr>
          <a:xfrm>
            <a:off x="5106914" y="5206385"/>
            <a:ext cx="1106184" cy="307777"/>
            <a:chOff x="2143874" y="3447359"/>
            <a:chExt cx="1106184" cy="307777"/>
          </a:xfrm>
        </p:grpSpPr>
        <p:sp>
          <p:nvSpPr>
            <p:cNvPr id="76" name="Oval 90">
              <a:extLst>
                <a:ext uri="{FF2B5EF4-FFF2-40B4-BE49-F238E27FC236}">
                  <a16:creationId xmlns:a16="http://schemas.microsoft.com/office/drawing/2014/main" id="{51E9B52C-7C54-8349-AE58-CA950C8666CA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TextBox 91">
              <a:extLst>
                <a:ext uri="{FF2B5EF4-FFF2-40B4-BE49-F238E27FC236}">
                  <a16:creationId xmlns:a16="http://schemas.microsoft.com/office/drawing/2014/main" id="{7C06AF04-319E-334F-A871-98771DF33F53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78" name="Straight Connector 92">
            <a:extLst>
              <a:ext uri="{FF2B5EF4-FFF2-40B4-BE49-F238E27FC236}">
                <a16:creationId xmlns:a16="http://schemas.microsoft.com/office/drawing/2014/main" id="{24386739-952A-0D45-9F4C-AD3E4EED9A42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2649609" y="5017601"/>
            <a:ext cx="2457305" cy="342674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79" name="TextBox 93">
            <a:extLst>
              <a:ext uri="{FF2B5EF4-FFF2-40B4-BE49-F238E27FC236}">
                <a16:creationId xmlns:a16="http://schemas.microsoft.com/office/drawing/2014/main" id="{6225800C-798A-1D49-8AC2-3255C2A93DCC}"/>
              </a:ext>
            </a:extLst>
          </p:cNvPr>
          <p:cNvSpPr txBox="1"/>
          <p:nvPr/>
        </p:nvSpPr>
        <p:spPr>
          <a:xfrm>
            <a:off x="1847350" y="4878633"/>
            <a:ext cx="2748085" cy="73866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P2MP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construct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-id = Green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Key=Green</a:t>
            </a:r>
          </a:p>
        </p:txBody>
      </p:sp>
      <p:cxnSp>
        <p:nvCxnSpPr>
          <p:cNvPr id="80" name="Straight Connector 82">
            <a:extLst>
              <a:ext uri="{FF2B5EF4-FFF2-40B4-BE49-F238E27FC236}">
                <a16:creationId xmlns:a16="http://schemas.microsoft.com/office/drawing/2014/main" id="{A7634B17-63E5-5F42-B9D8-5DA885735A19}"/>
              </a:ext>
            </a:extLst>
          </p:cNvPr>
          <p:cNvCxnSpPr>
            <a:cxnSpLocks/>
          </p:cNvCxnSpPr>
          <p:nvPr/>
        </p:nvCxnSpPr>
        <p:spPr>
          <a:xfrm>
            <a:off x="1130061" y="4865282"/>
            <a:ext cx="1519548" cy="161455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1" name="内容占位符 4"/>
          <p:cNvSpPr txBox="1">
            <a:spLocks/>
          </p:cNvSpPr>
          <p:nvPr/>
        </p:nvSpPr>
        <p:spPr>
          <a:xfrm>
            <a:off x="6224332" y="1731767"/>
            <a:ext cx="5229214" cy="4488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zh-CN" sz="17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Modelling as NS framework definition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This is what is currently in the framework draft!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Multiple connection matrices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SLO of each connection is different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Each CC is one entry (i.e.,  connection)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CC Blue: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Src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{1,2,6}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Dst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{1,2,6} with SLO Blue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CC Orange: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Src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{3}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Dst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{7} with SLO Orange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CC Red: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Src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{7}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Dst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{6} with SLO Red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CC Green: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Src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{5}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Dst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 {9,10} with SLO Green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Connectivity construct Key = {new </a:t>
            </a:r>
            <a:r>
              <a:rPr kumimoji="0" lang="en-CA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connectivity-construct-id} (i.e. 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Blue, Orange, Red, Green)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Note: connection type is not part of the key</a:t>
            </a:r>
          </a:p>
        </p:txBody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A1AF13E1-989F-EB47-A683-B2669737B5D8}"/>
              </a:ext>
            </a:extLst>
          </p:cNvPr>
          <p:cNvSpPr/>
          <p:nvPr/>
        </p:nvSpPr>
        <p:spPr>
          <a:xfrm>
            <a:off x="1140693" y="3553745"/>
            <a:ext cx="4109422" cy="973693"/>
          </a:xfrm>
          <a:custGeom>
            <a:avLst/>
            <a:gdLst>
              <a:gd name="connsiteX0" fmla="*/ 4109422 w 4109422"/>
              <a:gd name="connsiteY0" fmla="*/ 0 h 973693"/>
              <a:gd name="connsiteX1" fmla="*/ 3281083 w 4109422"/>
              <a:gd name="connsiteY1" fmla="*/ 903643 h 973693"/>
              <a:gd name="connsiteX2" fmla="*/ 548640 w 4109422"/>
              <a:gd name="connsiteY2" fmla="*/ 828339 h 973693"/>
              <a:gd name="connsiteX3" fmla="*/ 0 w 4109422"/>
              <a:gd name="connsiteY3" fmla="*/ 150608 h 97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9422" h="973693">
                <a:moveTo>
                  <a:pt x="4109422" y="0"/>
                </a:moveTo>
                <a:cubicBezTo>
                  <a:pt x="3991984" y="382793"/>
                  <a:pt x="3874547" y="765587"/>
                  <a:pt x="3281083" y="903643"/>
                </a:cubicBezTo>
                <a:cubicBezTo>
                  <a:pt x="2687619" y="1041699"/>
                  <a:pt x="1095487" y="953845"/>
                  <a:pt x="548640" y="828339"/>
                </a:cubicBezTo>
                <a:cubicBezTo>
                  <a:pt x="1793" y="702833"/>
                  <a:pt x="896" y="426720"/>
                  <a:pt x="0" y="150608"/>
                </a:cubicBez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extBox 73">
            <a:extLst>
              <a:ext uri="{FF2B5EF4-FFF2-40B4-BE49-F238E27FC236}">
                <a16:creationId xmlns:a16="http://schemas.microsoft.com/office/drawing/2014/main" id="{C272E01E-A51F-9049-B69A-ED368870419E}"/>
              </a:ext>
            </a:extLst>
          </p:cNvPr>
          <p:cNvSpPr txBox="1"/>
          <p:nvPr/>
        </p:nvSpPr>
        <p:spPr>
          <a:xfrm>
            <a:off x="1847350" y="3960194"/>
            <a:ext cx="2748084" cy="73866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P2P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construct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-id = Red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Key=Red</a:t>
            </a:r>
          </a:p>
        </p:txBody>
      </p:sp>
      <p:sp>
        <p:nvSpPr>
          <p:cNvPr id="67" name="Freeform 1">
            <a:extLst>
              <a:ext uri="{FF2B5EF4-FFF2-40B4-BE49-F238E27FC236}">
                <a16:creationId xmlns:a16="http://schemas.microsoft.com/office/drawing/2014/main" id="{F353E4D9-F8F6-AE41-9BF2-66166188F750}"/>
              </a:ext>
            </a:extLst>
          </p:cNvPr>
          <p:cNvSpPr/>
          <p:nvPr/>
        </p:nvSpPr>
        <p:spPr>
          <a:xfrm>
            <a:off x="1082118" y="2468828"/>
            <a:ext cx="1078787" cy="472611"/>
          </a:xfrm>
          <a:custGeom>
            <a:avLst/>
            <a:gdLst>
              <a:gd name="connsiteX0" fmla="*/ 0 w 1078787"/>
              <a:gd name="connsiteY0" fmla="*/ 472611 h 472611"/>
              <a:gd name="connsiteX1" fmla="*/ 1078787 w 1078787"/>
              <a:gd name="connsiteY1" fmla="*/ 195209 h 472611"/>
              <a:gd name="connsiteX2" fmla="*/ 0 w 1078787"/>
              <a:gd name="connsiteY2" fmla="*/ 0 h 47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787" h="472611">
                <a:moveTo>
                  <a:pt x="0" y="472611"/>
                </a:moveTo>
                <a:cubicBezTo>
                  <a:pt x="539393" y="373294"/>
                  <a:pt x="1078787" y="273977"/>
                  <a:pt x="1078787" y="195209"/>
                </a:cubicBezTo>
                <a:cubicBezTo>
                  <a:pt x="1078787" y="116441"/>
                  <a:pt x="539393" y="58220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81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C6C8-DE0B-0EE0-B77E-9AEB4E9F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1FFD4-2479-AE4B-1838-751AAA2B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9" y="5995310"/>
            <a:ext cx="5915891" cy="751284"/>
          </a:xfrm>
        </p:spPr>
        <p:txBody>
          <a:bodyPr>
            <a:normAutofit fontScale="92500"/>
          </a:bodyPr>
          <a:lstStyle/>
          <a:p>
            <a:r>
              <a:rPr lang="en-US" sz="1600" dirty="0"/>
              <a:t>Resources may be allocated in the same NRP w/o customer topology</a:t>
            </a:r>
          </a:p>
          <a:p>
            <a:r>
              <a:rPr lang="en-US" sz="1600" dirty="0"/>
              <a:t>Adding DU nodes could affect the CU-UPF connections</a:t>
            </a:r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1137F88E-3E2E-EDCF-B1B2-2FBD6477A56F}"/>
              </a:ext>
            </a:extLst>
          </p:cNvPr>
          <p:cNvSpPr/>
          <p:nvPr/>
        </p:nvSpPr>
        <p:spPr>
          <a:xfrm>
            <a:off x="4723442" y="416344"/>
            <a:ext cx="3513762" cy="19640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36">
            <a:extLst>
              <a:ext uri="{FF2B5EF4-FFF2-40B4-BE49-F238E27FC236}">
                <a16:creationId xmlns:a16="http://schemas.microsoft.com/office/drawing/2014/main" id="{E39E18E1-F15F-5AFB-45BA-3965C3EDBB85}"/>
              </a:ext>
            </a:extLst>
          </p:cNvPr>
          <p:cNvGrpSpPr/>
          <p:nvPr/>
        </p:nvGrpSpPr>
        <p:grpSpPr>
          <a:xfrm>
            <a:off x="3827878" y="605890"/>
            <a:ext cx="707204" cy="307777"/>
            <a:chOff x="1590782" y="3428368"/>
            <a:chExt cx="707204" cy="307777"/>
          </a:xfrm>
        </p:grpSpPr>
        <p:sp>
          <p:nvSpPr>
            <p:cNvPr id="6" name="Oval 34">
              <a:extLst>
                <a:ext uri="{FF2B5EF4-FFF2-40B4-BE49-F238E27FC236}">
                  <a16:creationId xmlns:a16="http://schemas.microsoft.com/office/drawing/2014/main" id="{41E85E08-7B5F-7D4E-2D06-B8D3813956FE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35">
              <a:extLst>
                <a:ext uri="{FF2B5EF4-FFF2-40B4-BE49-F238E27FC236}">
                  <a16:creationId xmlns:a16="http://schemas.microsoft.com/office/drawing/2014/main" id="{9A261EBC-7C03-D6FF-0436-4D0AFF4410EC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8" name="Group 37">
            <a:extLst>
              <a:ext uri="{FF2B5EF4-FFF2-40B4-BE49-F238E27FC236}">
                <a16:creationId xmlns:a16="http://schemas.microsoft.com/office/drawing/2014/main" id="{4BC4DE32-CE17-DDD0-C04D-BC5A65980D70}"/>
              </a:ext>
            </a:extLst>
          </p:cNvPr>
          <p:cNvGrpSpPr/>
          <p:nvPr/>
        </p:nvGrpSpPr>
        <p:grpSpPr>
          <a:xfrm>
            <a:off x="3826164" y="1097561"/>
            <a:ext cx="707204" cy="307777"/>
            <a:chOff x="1590782" y="3428368"/>
            <a:chExt cx="707204" cy="307777"/>
          </a:xfrm>
        </p:grpSpPr>
        <p:sp>
          <p:nvSpPr>
            <p:cNvPr id="9" name="Oval 38">
              <a:extLst>
                <a:ext uri="{FF2B5EF4-FFF2-40B4-BE49-F238E27FC236}">
                  <a16:creationId xmlns:a16="http://schemas.microsoft.com/office/drawing/2014/main" id="{BA723B8F-B0CA-5587-8F8D-ADE4987631BB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39">
              <a:extLst>
                <a:ext uri="{FF2B5EF4-FFF2-40B4-BE49-F238E27FC236}">
                  <a16:creationId xmlns:a16="http://schemas.microsoft.com/office/drawing/2014/main" id="{BCA5085B-C70D-3426-3C10-D34CA70AECB0}"/>
                </a:ext>
              </a:extLst>
            </p:cNvPr>
            <p:cNvSpPr txBox="1"/>
            <p:nvPr/>
          </p:nvSpPr>
          <p:spPr>
            <a:xfrm>
              <a:off x="1590782" y="3428368"/>
              <a:ext cx="553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1" name="Group 40">
            <a:extLst>
              <a:ext uri="{FF2B5EF4-FFF2-40B4-BE49-F238E27FC236}">
                <a16:creationId xmlns:a16="http://schemas.microsoft.com/office/drawing/2014/main" id="{884B67DF-7886-32BD-4FBF-E960ACEE753F}"/>
              </a:ext>
            </a:extLst>
          </p:cNvPr>
          <p:cNvGrpSpPr/>
          <p:nvPr/>
        </p:nvGrpSpPr>
        <p:grpSpPr>
          <a:xfrm>
            <a:off x="3807327" y="1677409"/>
            <a:ext cx="707204" cy="307777"/>
            <a:chOff x="1590782" y="3428368"/>
            <a:chExt cx="707204" cy="307777"/>
          </a:xfrm>
        </p:grpSpPr>
        <p:sp>
          <p:nvSpPr>
            <p:cNvPr id="12" name="Oval 41">
              <a:extLst>
                <a:ext uri="{FF2B5EF4-FFF2-40B4-BE49-F238E27FC236}">
                  <a16:creationId xmlns:a16="http://schemas.microsoft.com/office/drawing/2014/main" id="{B6D6783C-6DA5-418C-F552-DBF74E6B810F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42">
              <a:extLst>
                <a:ext uri="{FF2B5EF4-FFF2-40B4-BE49-F238E27FC236}">
                  <a16:creationId xmlns:a16="http://schemas.microsoft.com/office/drawing/2014/main" id="{04D55557-3CD9-BCFA-D78C-760DDE0F2B7E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4" name="Group 43">
            <a:extLst>
              <a:ext uri="{FF2B5EF4-FFF2-40B4-BE49-F238E27FC236}">
                <a16:creationId xmlns:a16="http://schemas.microsoft.com/office/drawing/2014/main" id="{897D53DE-6A18-C04C-C15F-21C8DA7F8711}"/>
              </a:ext>
            </a:extLst>
          </p:cNvPr>
          <p:cNvGrpSpPr/>
          <p:nvPr/>
        </p:nvGrpSpPr>
        <p:grpSpPr>
          <a:xfrm>
            <a:off x="8497482" y="1677409"/>
            <a:ext cx="1106184" cy="307777"/>
            <a:chOff x="2143874" y="3447359"/>
            <a:chExt cx="1106184" cy="307777"/>
          </a:xfrm>
        </p:grpSpPr>
        <p:sp>
          <p:nvSpPr>
            <p:cNvPr id="15" name="Oval 44">
              <a:extLst>
                <a:ext uri="{FF2B5EF4-FFF2-40B4-BE49-F238E27FC236}">
                  <a16:creationId xmlns:a16="http://schemas.microsoft.com/office/drawing/2014/main" id="{5F795AE4-4F0C-78A8-A75E-33862F2D350E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45">
              <a:extLst>
                <a:ext uri="{FF2B5EF4-FFF2-40B4-BE49-F238E27FC236}">
                  <a16:creationId xmlns:a16="http://schemas.microsoft.com/office/drawing/2014/main" id="{C6ED00A7-3C1C-82F1-DF8C-B9266E242C7F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17" name="Group 46">
            <a:extLst>
              <a:ext uri="{FF2B5EF4-FFF2-40B4-BE49-F238E27FC236}">
                <a16:creationId xmlns:a16="http://schemas.microsoft.com/office/drawing/2014/main" id="{507424CA-AC36-85F1-2368-40D02E9CF886}"/>
              </a:ext>
            </a:extLst>
          </p:cNvPr>
          <p:cNvGrpSpPr/>
          <p:nvPr/>
        </p:nvGrpSpPr>
        <p:grpSpPr>
          <a:xfrm>
            <a:off x="8502620" y="626615"/>
            <a:ext cx="1030839" cy="307777"/>
            <a:chOff x="2143874" y="3436507"/>
            <a:chExt cx="1030839" cy="307777"/>
          </a:xfrm>
        </p:grpSpPr>
        <p:sp>
          <p:nvSpPr>
            <p:cNvPr id="18" name="Oval 47">
              <a:extLst>
                <a:ext uri="{FF2B5EF4-FFF2-40B4-BE49-F238E27FC236}">
                  <a16:creationId xmlns:a16="http://schemas.microsoft.com/office/drawing/2014/main" id="{2FD71736-6537-8874-215D-6BE05B6C94A6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48">
              <a:extLst>
                <a:ext uri="{FF2B5EF4-FFF2-40B4-BE49-F238E27FC236}">
                  <a16:creationId xmlns:a16="http://schemas.microsoft.com/office/drawing/2014/main" id="{1C1C7A23-DFFA-218E-5A2A-599055E34517}"/>
                </a:ext>
              </a:extLst>
            </p:cNvPr>
            <p:cNvSpPr txBox="1"/>
            <p:nvPr/>
          </p:nvSpPr>
          <p:spPr>
            <a:xfrm>
              <a:off x="2373329" y="3436507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cxnSp>
        <p:nvCxnSpPr>
          <p:cNvPr id="20" name="Straight Connector 50">
            <a:extLst>
              <a:ext uri="{FF2B5EF4-FFF2-40B4-BE49-F238E27FC236}">
                <a16:creationId xmlns:a16="http://schemas.microsoft.com/office/drawing/2014/main" id="{B1E807B7-8FD2-2A4C-1441-E7643CC7F1F9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4535082" y="778771"/>
            <a:ext cx="3967538" cy="12586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21" name="Straight Connector 54">
            <a:extLst>
              <a:ext uri="{FF2B5EF4-FFF2-40B4-BE49-F238E27FC236}">
                <a16:creationId xmlns:a16="http://schemas.microsoft.com/office/drawing/2014/main" id="{6EB44573-2816-6960-0EB4-82C9C1A383DC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 flipV="1">
            <a:off x="4533368" y="791357"/>
            <a:ext cx="3969252" cy="479085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22" name="TextBox 60">
            <a:extLst>
              <a:ext uri="{FF2B5EF4-FFF2-40B4-BE49-F238E27FC236}">
                <a16:creationId xmlns:a16="http://schemas.microsoft.com/office/drawing/2014/main" id="{407F9143-A8D0-8C52-5FA7-6D22A035FCE1}"/>
              </a:ext>
            </a:extLst>
          </p:cNvPr>
          <p:cNvSpPr txBox="1"/>
          <p:nvPr/>
        </p:nvSpPr>
        <p:spPr>
          <a:xfrm>
            <a:off x="5199419" y="594775"/>
            <a:ext cx="2752667" cy="738664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Any-to-any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connectivity-construct-id =Blue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Key=Blue </a:t>
            </a:r>
          </a:p>
        </p:txBody>
      </p:sp>
      <p:cxnSp>
        <p:nvCxnSpPr>
          <p:cNvPr id="23" name="Straight Connector 63">
            <a:extLst>
              <a:ext uri="{FF2B5EF4-FFF2-40B4-BE49-F238E27FC236}">
                <a16:creationId xmlns:a16="http://schemas.microsoft.com/office/drawing/2014/main" id="{8375AA14-EA99-C8F4-077D-2B1315C9E632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4514531" y="1831299"/>
            <a:ext cx="3982951" cy="18991"/>
          </a:xfrm>
          <a:prstGeom prst="line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4" name="TextBox 88">
            <a:extLst>
              <a:ext uri="{FF2B5EF4-FFF2-40B4-BE49-F238E27FC236}">
                <a16:creationId xmlns:a16="http://schemas.microsoft.com/office/drawing/2014/main" id="{E0FD4B6B-8530-518F-7D13-2F44F349F28D}"/>
              </a:ext>
            </a:extLst>
          </p:cNvPr>
          <p:cNvSpPr txBox="1"/>
          <p:nvPr/>
        </p:nvSpPr>
        <p:spPr>
          <a:xfrm>
            <a:off x="5199419" y="1456669"/>
            <a:ext cx="2752667" cy="738664"/>
          </a:xfrm>
          <a:prstGeom prst="rect">
            <a:avLst/>
          </a:prstGeom>
          <a:solidFill>
            <a:srgbClr val="ED7D3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P2P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connectivity-construct-id = Orange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 Orange 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5B67823-803B-897A-0D25-73057E6EF76E}"/>
              </a:ext>
            </a:extLst>
          </p:cNvPr>
          <p:cNvCxnSpPr/>
          <p:nvPr/>
        </p:nvCxnSpPr>
        <p:spPr>
          <a:xfrm flipH="1">
            <a:off x="5082641" y="2409695"/>
            <a:ext cx="903514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2237C85D-8830-C2AB-9713-6374164E6B4F}"/>
              </a:ext>
            </a:extLst>
          </p:cNvPr>
          <p:cNvCxnSpPr>
            <a:cxnSpLocks/>
          </p:cNvCxnSpPr>
          <p:nvPr/>
        </p:nvCxnSpPr>
        <p:spPr>
          <a:xfrm>
            <a:off x="6944098" y="2380295"/>
            <a:ext cx="676459" cy="9270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Nube 46">
            <a:extLst>
              <a:ext uri="{FF2B5EF4-FFF2-40B4-BE49-F238E27FC236}">
                <a16:creationId xmlns:a16="http://schemas.microsoft.com/office/drawing/2014/main" id="{223EE1C6-2214-0163-FAAF-5A4A3ADB3C1C}"/>
              </a:ext>
            </a:extLst>
          </p:cNvPr>
          <p:cNvSpPr/>
          <p:nvPr/>
        </p:nvSpPr>
        <p:spPr>
          <a:xfrm>
            <a:off x="1634802" y="3562471"/>
            <a:ext cx="3088640" cy="1899920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CA6CFCA-147E-7EC3-0054-A24C503B58D3}"/>
              </a:ext>
            </a:extLst>
          </p:cNvPr>
          <p:cNvSpPr/>
          <p:nvPr/>
        </p:nvSpPr>
        <p:spPr>
          <a:xfrm>
            <a:off x="1086162" y="4111111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0A1F80B9-4B6C-4D05-5072-952EEDF23049}"/>
              </a:ext>
            </a:extLst>
          </p:cNvPr>
          <p:cNvSpPr/>
          <p:nvPr/>
        </p:nvSpPr>
        <p:spPr>
          <a:xfrm>
            <a:off x="2818442" y="3161151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D0557AEA-BE80-C869-060F-534E63C6C778}"/>
              </a:ext>
            </a:extLst>
          </p:cNvPr>
          <p:cNvSpPr/>
          <p:nvPr/>
        </p:nvSpPr>
        <p:spPr>
          <a:xfrm>
            <a:off x="4362762" y="4116191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UPF</a:t>
            </a:r>
          </a:p>
        </p:txBody>
      </p:sp>
      <p:sp>
        <p:nvSpPr>
          <p:cNvPr id="51" name="Forma libre: forma 50">
            <a:extLst>
              <a:ext uri="{FF2B5EF4-FFF2-40B4-BE49-F238E27FC236}">
                <a16:creationId xmlns:a16="http://schemas.microsoft.com/office/drawing/2014/main" id="{B1A77C72-4DE8-4C2C-41C7-62C521543680}"/>
              </a:ext>
            </a:extLst>
          </p:cNvPr>
          <p:cNvSpPr/>
          <p:nvPr/>
        </p:nvSpPr>
        <p:spPr>
          <a:xfrm>
            <a:off x="1777042" y="3938391"/>
            <a:ext cx="1320800" cy="808197"/>
          </a:xfrm>
          <a:custGeom>
            <a:avLst/>
            <a:gdLst>
              <a:gd name="connsiteX0" fmla="*/ 0 w 1320800"/>
              <a:gd name="connsiteY0" fmla="*/ 609600 h 808197"/>
              <a:gd name="connsiteX1" fmla="*/ 792480 w 1320800"/>
              <a:gd name="connsiteY1" fmla="*/ 772160 h 808197"/>
              <a:gd name="connsiteX2" fmla="*/ 1320800 w 1320800"/>
              <a:gd name="connsiteY2" fmla="*/ 0 h 808197"/>
              <a:gd name="connsiteX3" fmla="*/ 1320800 w 1320800"/>
              <a:gd name="connsiteY3" fmla="*/ 0 h 808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808197">
                <a:moveTo>
                  <a:pt x="0" y="609600"/>
                </a:moveTo>
                <a:cubicBezTo>
                  <a:pt x="286173" y="741680"/>
                  <a:pt x="572347" y="873760"/>
                  <a:pt x="792480" y="772160"/>
                </a:cubicBezTo>
                <a:cubicBezTo>
                  <a:pt x="1012613" y="670560"/>
                  <a:pt x="1320800" y="0"/>
                  <a:pt x="1320800" y="0"/>
                </a:cubicBezTo>
                <a:lnTo>
                  <a:pt x="132080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EC7565A0-DDE3-BED8-64BC-BD04EC99AE2D}"/>
              </a:ext>
            </a:extLst>
          </p:cNvPr>
          <p:cNvSpPr/>
          <p:nvPr/>
        </p:nvSpPr>
        <p:spPr>
          <a:xfrm>
            <a:off x="3311202" y="3938391"/>
            <a:ext cx="1056640" cy="669991"/>
          </a:xfrm>
          <a:custGeom>
            <a:avLst/>
            <a:gdLst>
              <a:gd name="connsiteX0" fmla="*/ 0 w 1219200"/>
              <a:gd name="connsiteY0" fmla="*/ 0 h 649671"/>
              <a:gd name="connsiteX1" fmla="*/ 365760 w 1219200"/>
              <a:gd name="connsiteY1" fmla="*/ 619760 h 649671"/>
              <a:gd name="connsiteX2" fmla="*/ 1219200 w 1219200"/>
              <a:gd name="connsiteY2" fmla="*/ 558800 h 649671"/>
              <a:gd name="connsiteX3" fmla="*/ 1219200 w 1219200"/>
              <a:gd name="connsiteY3" fmla="*/ 558800 h 6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649671">
                <a:moveTo>
                  <a:pt x="0" y="0"/>
                </a:moveTo>
                <a:cubicBezTo>
                  <a:pt x="81280" y="263313"/>
                  <a:pt x="162560" y="526627"/>
                  <a:pt x="365760" y="619760"/>
                </a:cubicBezTo>
                <a:cubicBezTo>
                  <a:pt x="568960" y="712893"/>
                  <a:pt x="1219200" y="558800"/>
                  <a:pt x="1219200" y="558800"/>
                </a:cubicBezTo>
                <a:lnTo>
                  <a:pt x="1219200" y="55880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482A88E-DE15-7771-CDEB-4AF215D9438E}"/>
              </a:ext>
            </a:extLst>
          </p:cNvPr>
          <p:cNvSpPr/>
          <p:nvPr/>
        </p:nvSpPr>
        <p:spPr>
          <a:xfrm>
            <a:off x="1807522" y="5076311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6ED5CAAF-48E6-9652-C37E-CA03CA228F93}"/>
              </a:ext>
            </a:extLst>
          </p:cNvPr>
          <p:cNvSpPr/>
          <p:nvPr/>
        </p:nvSpPr>
        <p:spPr>
          <a:xfrm>
            <a:off x="2366322" y="3999351"/>
            <a:ext cx="741680" cy="1209040"/>
          </a:xfrm>
          <a:custGeom>
            <a:avLst/>
            <a:gdLst>
              <a:gd name="connsiteX0" fmla="*/ 0 w 741680"/>
              <a:gd name="connsiteY0" fmla="*/ 1209040 h 1209040"/>
              <a:gd name="connsiteX1" fmla="*/ 487680 w 741680"/>
              <a:gd name="connsiteY1" fmla="*/ 934720 h 1209040"/>
              <a:gd name="connsiteX2" fmla="*/ 741680 w 741680"/>
              <a:gd name="connsiteY2" fmla="*/ 0 h 1209040"/>
              <a:gd name="connsiteX3" fmla="*/ 741680 w 741680"/>
              <a:gd name="connsiteY3" fmla="*/ 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680" h="1209040">
                <a:moveTo>
                  <a:pt x="0" y="1209040"/>
                </a:moveTo>
                <a:cubicBezTo>
                  <a:pt x="182033" y="1172633"/>
                  <a:pt x="364067" y="1136227"/>
                  <a:pt x="487680" y="934720"/>
                </a:cubicBezTo>
                <a:cubicBezTo>
                  <a:pt x="611293" y="733213"/>
                  <a:pt x="741680" y="0"/>
                  <a:pt x="741680" y="0"/>
                </a:cubicBezTo>
                <a:lnTo>
                  <a:pt x="74168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5" name="Group 36">
            <a:extLst>
              <a:ext uri="{FF2B5EF4-FFF2-40B4-BE49-F238E27FC236}">
                <a16:creationId xmlns:a16="http://schemas.microsoft.com/office/drawing/2014/main" id="{9785DAE6-5560-11F9-1B1F-329921E9AB69}"/>
              </a:ext>
            </a:extLst>
          </p:cNvPr>
          <p:cNvGrpSpPr/>
          <p:nvPr/>
        </p:nvGrpSpPr>
        <p:grpSpPr>
          <a:xfrm>
            <a:off x="1030384" y="3694551"/>
            <a:ext cx="707204" cy="307777"/>
            <a:chOff x="1590782" y="3428368"/>
            <a:chExt cx="707204" cy="307777"/>
          </a:xfrm>
        </p:grpSpPr>
        <p:sp>
          <p:nvSpPr>
            <p:cNvPr id="56" name="Oval 34">
              <a:extLst>
                <a:ext uri="{FF2B5EF4-FFF2-40B4-BE49-F238E27FC236}">
                  <a16:creationId xmlns:a16="http://schemas.microsoft.com/office/drawing/2014/main" id="{D6E997B4-E387-DB23-94A3-190C20530AD2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Box 35">
              <a:extLst>
                <a:ext uri="{FF2B5EF4-FFF2-40B4-BE49-F238E27FC236}">
                  <a16:creationId xmlns:a16="http://schemas.microsoft.com/office/drawing/2014/main" id="{AA77AC26-9CB9-2CF3-CCA6-666DFD3855F7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58" name="Group 36">
            <a:extLst>
              <a:ext uri="{FF2B5EF4-FFF2-40B4-BE49-F238E27FC236}">
                <a16:creationId xmlns:a16="http://schemas.microsoft.com/office/drawing/2014/main" id="{BA85B1DF-3192-55E7-E066-7DB6A98EB8BD}"/>
              </a:ext>
            </a:extLst>
          </p:cNvPr>
          <p:cNvGrpSpPr/>
          <p:nvPr/>
        </p:nvGrpSpPr>
        <p:grpSpPr>
          <a:xfrm>
            <a:off x="2401989" y="5644764"/>
            <a:ext cx="707204" cy="307777"/>
            <a:chOff x="1590782" y="3428368"/>
            <a:chExt cx="707204" cy="307777"/>
          </a:xfrm>
        </p:grpSpPr>
        <p:sp>
          <p:nvSpPr>
            <p:cNvPr id="59" name="Oval 34">
              <a:extLst>
                <a:ext uri="{FF2B5EF4-FFF2-40B4-BE49-F238E27FC236}">
                  <a16:creationId xmlns:a16="http://schemas.microsoft.com/office/drawing/2014/main" id="{EF24BE89-CF16-7FCF-CBD1-99A6232D105F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35">
              <a:extLst>
                <a:ext uri="{FF2B5EF4-FFF2-40B4-BE49-F238E27FC236}">
                  <a16:creationId xmlns:a16="http://schemas.microsoft.com/office/drawing/2014/main" id="{33632604-20DB-B494-D968-D94A22AA12A6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61" name="Group 46">
            <a:extLst>
              <a:ext uri="{FF2B5EF4-FFF2-40B4-BE49-F238E27FC236}">
                <a16:creationId xmlns:a16="http://schemas.microsoft.com/office/drawing/2014/main" id="{6A0FDDEE-4F1D-8DE9-DCB0-17FD9978329F}"/>
              </a:ext>
            </a:extLst>
          </p:cNvPr>
          <p:cNvGrpSpPr/>
          <p:nvPr/>
        </p:nvGrpSpPr>
        <p:grpSpPr>
          <a:xfrm>
            <a:off x="2417400" y="2792891"/>
            <a:ext cx="1030839" cy="307777"/>
            <a:chOff x="2143874" y="3436507"/>
            <a:chExt cx="1030839" cy="307777"/>
          </a:xfrm>
        </p:grpSpPr>
        <p:sp>
          <p:nvSpPr>
            <p:cNvPr id="62" name="Oval 47">
              <a:extLst>
                <a:ext uri="{FF2B5EF4-FFF2-40B4-BE49-F238E27FC236}">
                  <a16:creationId xmlns:a16="http://schemas.microsoft.com/office/drawing/2014/main" id="{CBB41993-A923-045F-C052-A88E8405C454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48">
              <a:extLst>
                <a:ext uri="{FF2B5EF4-FFF2-40B4-BE49-F238E27FC236}">
                  <a16:creationId xmlns:a16="http://schemas.microsoft.com/office/drawing/2014/main" id="{471181D5-5E40-FEEC-64E4-E1FF13A88E2E}"/>
                </a:ext>
              </a:extLst>
            </p:cNvPr>
            <p:cNvSpPr txBox="1"/>
            <p:nvPr/>
          </p:nvSpPr>
          <p:spPr>
            <a:xfrm>
              <a:off x="2373329" y="3436507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grpSp>
        <p:nvGrpSpPr>
          <p:cNvPr id="64" name="Group 40">
            <a:extLst>
              <a:ext uri="{FF2B5EF4-FFF2-40B4-BE49-F238E27FC236}">
                <a16:creationId xmlns:a16="http://schemas.microsoft.com/office/drawing/2014/main" id="{84613351-2B13-49DA-259E-BB6DA3F430A1}"/>
              </a:ext>
            </a:extLst>
          </p:cNvPr>
          <p:cNvGrpSpPr/>
          <p:nvPr/>
        </p:nvGrpSpPr>
        <p:grpSpPr>
          <a:xfrm>
            <a:off x="3472562" y="2999595"/>
            <a:ext cx="707204" cy="307777"/>
            <a:chOff x="1590782" y="3428368"/>
            <a:chExt cx="707204" cy="307777"/>
          </a:xfrm>
        </p:grpSpPr>
        <p:sp>
          <p:nvSpPr>
            <p:cNvPr id="65" name="Oval 41">
              <a:extLst>
                <a:ext uri="{FF2B5EF4-FFF2-40B4-BE49-F238E27FC236}">
                  <a16:creationId xmlns:a16="http://schemas.microsoft.com/office/drawing/2014/main" id="{57DB406B-7872-F3A4-BC61-D0E78050A26D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TextBox 42">
              <a:extLst>
                <a:ext uri="{FF2B5EF4-FFF2-40B4-BE49-F238E27FC236}">
                  <a16:creationId xmlns:a16="http://schemas.microsoft.com/office/drawing/2014/main" id="{850C21E0-1394-EE13-39E1-7BE903B924D5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67" name="Group 43">
            <a:extLst>
              <a:ext uri="{FF2B5EF4-FFF2-40B4-BE49-F238E27FC236}">
                <a16:creationId xmlns:a16="http://schemas.microsoft.com/office/drawing/2014/main" id="{7E5870FD-0B12-D115-8D04-7709C89E591B}"/>
              </a:ext>
            </a:extLst>
          </p:cNvPr>
          <p:cNvGrpSpPr/>
          <p:nvPr/>
        </p:nvGrpSpPr>
        <p:grpSpPr>
          <a:xfrm>
            <a:off x="4533368" y="4962240"/>
            <a:ext cx="1106184" cy="307777"/>
            <a:chOff x="2143874" y="3447359"/>
            <a:chExt cx="1106184" cy="307777"/>
          </a:xfrm>
        </p:grpSpPr>
        <p:sp>
          <p:nvSpPr>
            <p:cNvPr id="68" name="Oval 44">
              <a:extLst>
                <a:ext uri="{FF2B5EF4-FFF2-40B4-BE49-F238E27FC236}">
                  <a16:creationId xmlns:a16="http://schemas.microsoft.com/office/drawing/2014/main" id="{8B237FEE-251D-771D-7DFC-1716BA1271E2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Box 45">
              <a:extLst>
                <a:ext uri="{FF2B5EF4-FFF2-40B4-BE49-F238E27FC236}">
                  <a16:creationId xmlns:a16="http://schemas.microsoft.com/office/drawing/2014/main" id="{7691E9F0-DB03-C506-BB42-181AFAD15C64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sp>
        <p:nvSpPr>
          <p:cNvPr id="71" name="Nube 70">
            <a:extLst>
              <a:ext uri="{FF2B5EF4-FFF2-40B4-BE49-F238E27FC236}">
                <a16:creationId xmlns:a16="http://schemas.microsoft.com/office/drawing/2014/main" id="{4E9B3A66-DA94-B1EC-A6D9-C4947AC80BF9}"/>
              </a:ext>
            </a:extLst>
          </p:cNvPr>
          <p:cNvSpPr/>
          <p:nvPr/>
        </p:nvSpPr>
        <p:spPr>
          <a:xfrm>
            <a:off x="9526887" y="4198116"/>
            <a:ext cx="1056640" cy="1331437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Nube 71">
            <a:extLst>
              <a:ext uri="{FF2B5EF4-FFF2-40B4-BE49-F238E27FC236}">
                <a16:creationId xmlns:a16="http://schemas.microsoft.com/office/drawing/2014/main" id="{0B8AE6AA-08C1-6261-30EC-EED4B4B87302}"/>
              </a:ext>
            </a:extLst>
          </p:cNvPr>
          <p:cNvSpPr/>
          <p:nvPr/>
        </p:nvSpPr>
        <p:spPr>
          <a:xfrm>
            <a:off x="7809846" y="3634952"/>
            <a:ext cx="1574801" cy="189992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07BD14E-9664-AE39-2D9E-936377F8D73E}"/>
              </a:ext>
            </a:extLst>
          </p:cNvPr>
          <p:cNvSpPr/>
          <p:nvPr/>
        </p:nvSpPr>
        <p:spPr>
          <a:xfrm>
            <a:off x="7261206" y="4183592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1BE388B5-7363-553C-6848-1E663A455F31}"/>
              </a:ext>
            </a:extLst>
          </p:cNvPr>
          <p:cNvSpPr/>
          <p:nvPr/>
        </p:nvSpPr>
        <p:spPr>
          <a:xfrm>
            <a:off x="9095086" y="3487632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1DDAA4C9-2787-E5DE-CC41-9DF153387AA7}"/>
              </a:ext>
            </a:extLst>
          </p:cNvPr>
          <p:cNvSpPr/>
          <p:nvPr/>
        </p:nvSpPr>
        <p:spPr>
          <a:xfrm>
            <a:off x="10639406" y="4442672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9DEDF666-AF71-4DD0-9E4B-BC135E36EF6D}"/>
              </a:ext>
            </a:extLst>
          </p:cNvPr>
          <p:cNvSpPr/>
          <p:nvPr/>
        </p:nvSpPr>
        <p:spPr>
          <a:xfrm>
            <a:off x="7952086" y="4010872"/>
            <a:ext cx="1320800" cy="808197"/>
          </a:xfrm>
          <a:custGeom>
            <a:avLst/>
            <a:gdLst>
              <a:gd name="connsiteX0" fmla="*/ 0 w 1320800"/>
              <a:gd name="connsiteY0" fmla="*/ 609600 h 808197"/>
              <a:gd name="connsiteX1" fmla="*/ 792480 w 1320800"/>
              <a:gd name="connsiteY1" fmla="*/ 772160 h 808197"/>
              <a:gd name="connsiteX2" fmla="*/ 1320800 w 1320800"/>
              <a:gd name="connsiteY2" fmla="*/ 0 h 808197"/>
              <a:gd name="connsiteX3" fmla="*/ 1320800 w 1320800"/>
              <a:gd name="connsiteY3" fmla="*/ 0 h 808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808197">
                <a:moveTo>
                  <a:pt x="0" y="609600"/>
                </a:moveTo>
                <a:cubicBezTo>
                  <a:pt x="286173" y="741680"/>
                  <a:pt x="572347" y="873760"/>
                  <a:pt x="792480" y="772160"/>
                </a:cubicBezTo>
                <a:cubicBezTo>
                  <a:pt x="1012613" y="670560"/>
                  <a:pt x="1320800" y="0"/>
                  <a:pt x="1320800" y="0"/>
                </a:cubicBezTo>
                <a:lnTo>
                  <a:pt x="132080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944E9A82-7583-9178-123B-25489B7D4614}"/>
              </a:ext>
            </a:extLst>
          </p:cNvPr>
          <p:cNvSpPr/>
          <p:nvPr/>
        </p:nvSpPr>
        <p:spPr>
          <a:xfrm>
            <a:off x="9587846" y="4264872"/>
            <a:ext cx="1056640" cy="669991"/>
          </a:xfrm>
          <a:custGeom>
            <a:avLst/>
            <a:gdLst>
              <a:gd name="connsiteX0" fmla="*/ 0 w 1219200"/>
              <a:gd name="connsiteY0" fmla="*/ 0 h 649671"/>
              <a:gd name="connsiteX1" fmla="*/ 365760 w 1219200"/>
              <a:gd name="connsiteY1" fmla="*/ 619760 h 649671"/>
              <a:gd name="connsiteX2" fmla="*/ 1219200 w 1219200"/>
              <a:gd name="connsiteY2" fmla="*/ 558800 h 649671"/>
              <a:gd name="connsiteX3" fmla="*/ 1219200 w 1219200"/>
              <a:gd name="connsiteY3" fmla="*/ 558800 h 6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649671">
                <a:moveTo>
                  <a:pt x="0" y="0"/>
                </a:moveTo>
                <a:cubicBezTo>
                  <a:pt x="81280" y="263313"/>
                  <a:pt x="162560" y="526627"/>
                  <a:pt x="365760" y="619760"/>
                </a:cubicBezTo>
                <a:cubicBezTo>
                  <a:pt x="568960" y="712893"/>
                  <a:pt x="1219200" y="558800"/>
                  <a:pt x="1219200" y="558800"/>
                </a:cubicBezTo>
                <a:lnTo>
                  <a:pt x="1219200" y="55880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16E38598-48CC-C5FC-80CF-4066EE5BE9DD}"/>
              </a:ext>
            </a:extLst>
          </p:cNvPr>
          <p:cNvSpPr/>
          <p:nvPr/>
        </p:nvSpPr>
        <p:spPr>
          <a:xfrm>
            <a:off x="7982566" y="5148792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DF5FB3D8-071E-1728-C63D-7672836D25E5}"/>
              </a:ext>
            </a:extLst>
          </p:cNvPr>
          <p:cNvSpPr/>
          <p:nvPr/>
        </p:nvSpPr>
        <p:spPr>
          <a:xfrm>
            <a:off x="8541366" y="4071832"/>
            <a:ext cx="741680" cy="1209040"/>
          </a:xfrm>
          <a:custGeom>
            <a:avLst/>
            <a:gdLst>
              <a:gd name="connsiteX0" fmla="*/ 0 w 741680"/>
              <a:gd name="connsiteY0" fmla="*/ 1209040 h 1209040"/>
              <a:gd name="connsiteX1" fmla="*/ 487680 w 741680"/>
              <a:gd name="connsiteY1" fmla="*/ 934720 h 1209040"/>
              <a:gd name="connsiteX2" fmla="*/ 741680 w 741680"/>
              <a:gd name="connsiteY2" fmla="*/ 0 h 1209040"/>
              <a:gd name="connsiteX3" fmla="*/ 741680 w 741680"/>
              <a:gd name="connsiteY3" fmla="*/ 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680" h="1209040">
                <a:moveTo>
                  <a:pt x="0" y="1209040"/>
                </a:moveTo>
                <a:cubicBezTo>
                  <a:pt x="182033" y="1172633"/>
                  <a:pt x="364067" y="1136227"/>
                  <a:pt x="487680" y="934720"/>
                </a:cubicBezTo>
                <a:cubicBezTo>
                  <a:pt x="611293" y="733213"/>
                  <a:pt x="741680" y="0"/>
                  <a:pt x="741680" y="0"/>
                </a:cubicBezTo>
                <a:lnTo>
                  <a:pt x="74168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36">
            <a:extLst>
              <a:ext uri="{FF2B5EF4-FFF2-40B4-BE49-F238E27FC236}">
                <a16:creationId xmlns:a16="http://schemas.microsoft.com/office/drawing/2014/main" id="{37119DCC-1997-9E95-543C-53865E2A8B32}"/>
              </a:ext>
            </a:extLst>
          </p:cNvPr>
          <p:cNvGrpSpPr/>
          <p:nvPr/>
        </p:nvGrpSpPr>
        <p:grpSpPr>
          <a:xfrm>
            <a:off x="7084709" y="3848439"/>
            <a:ext cx="707204" cy="307777"/>
            <a:chOff x="1590782" y="3428368"/>
            <a:chExt cx="707204" cy="307777"/>
          </a:xfrm>
        </p:grpSpPr>
        <p:sp>
          <p:nvSpPr>
            <p:cNvPr id="81" name="Oval 34">
              <a:extLst>
                <a:ext uri="{FF2B5EF4-FFF2-40B4-BE49-F238E27FC236}">
                  <a16:creationId xmlns:a16="http://schemas.microsoft.com/office/drawing/2014/main" id="{B8B69844-A02E-CE00-4013-4357B1AFAA81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TextBox 35">
              <a:extLst>
                <a:ext uri="{FF2B5EF4-FFF2-40B4-BE49-F238E27FC236}">
                  <a16:creationId xmlns:a16="http://schemas.microsoft.com/office/drawing/2014/main" id="{11204C15-E187-EAB8-731E-85A5345806F6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83" name="Group 36">
            <a:extLst>
              <a:ext uri="{FF2B5EF4-FFF2-40B4-BE49-F238E27FC236}">
                <a16:creationId xmlns:a16="http://schemas.microsoft.com/office/drawing/2014/main" id="{A240EC4F-D926-CFE6-E300-D63A90832AB3}"/>
              </a:ext>
            </a:extLst>
          </p:cNvPr>
          <p:cNvGrpSpPr/>
          <p:nvPr/>
        </p:nvGrpSpPr>
        <p:grpSpPr>
          <a:xfrm>
            <a:off x="8456314" y="5798652"/>
            <a:ext cx="707204" cy="307777"/>
            <a:chOff x="1590782" y="3428368"/>
            <a:chExt cx="707204" cy="307777"/>
          </a:xfrm>
        </p:grpSpPr>
        <p:sp>
          <p:nvSpPr>
            <p:cNvPr id="84" name="Oval 34">
              <a:extLst>
                <a:ext uri="{FF2B5EF4-FFF2-40B4-BE49-F238E27FC236}">
                  <a16:creationId xmlns:a16="http://schemas.microsoft.com/office/drawing/2014/main" id="{47D00B07-44FF-5872-7318-BD20A967A320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TextBox 35">
              <a:extLst>
                <a:ext uri="{FF2B5EF4-FFF2-40B4-BE49-F238E27FC236}">
                  <a16:creationId xmlns:a16="http://schemas.microsoft.com/office/drawing/2014/main" id="{0D26C2A0-DF4E-21CB-0921-B56FFD919215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86" name="Group 46">
            <a:extLst>
              <a:ext uri="{FF2B5EF4-FFF2-40B4-BE49-F238E27FC236}">
                <a16:creationId xmlns:a16="http://schemas.microsoft.com/office/drawing/2014/main" id="{89A2D3BD-A647-3E7F-454B-3EF892324CA4}"/>
              </a:ext>
            </a:extLst>
          </p:cNvPr>
          <p:cNvGrpSpPr/>
          <p:nvPr/>
        </p:nvGrpSpPr>
        <p:grpSpPr>
          <a:xfrm>
            <a:off x="8579666" y="3098575"/>
            <a:ext cx="1030839" cy="307777"/>
            <a:chOff x="2143874" y="3436507"/>
            <a:chExt cx="1030839" cy="307777"/>
          </a:xfrm>
        </p:grpSpPr>
        <p:sp>
          <p:nvSpPr>
            <p:cNvPr id="87" name="Oval 47">
              <a:extLst>
                <a:ext uri="{FF2B5EF4-FFF2-40B4-BE49-F238E27FC236}">
                  <a16:creationId xmlns:a16="http://schemas.microsoft.com/office/drawing/2014/main" id="{95891067-5B57-4604-4759-1E3B192EB2C0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TextBox 48">
              <a:extLst>
                <a:ext uri="{FF2B5EF4-FFF2-40B4-BE49-F238E27FC236}">
                  <a16:creationId xmlns:a16="http://schemas.microsoft.com/office/drawing/2014/main" id="{CE63D402-9573-7AA3-ADF5-56D19A520CB2}"/>
                </a:ext>
              </a:extLst>
            </p:cNvPr>
            <p:cNvSpPr txBox="1"/>
            <p:nvPr/>
          </p:nvSpPr>
          <p:spPr>
            <a:xfrm>
              <a:off x="2373329" y="3436507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grpSp>
        <p:nvGrpSpPr>
          <p:cNvPr id="89" name="Group 40">
            <a:extLst>
              <a:ext uri="{FF2B5EF4-FFF2-40B4-BE49-F238E27FC236}">
                <a16:creationId xmlns:a16="http://schemas.microsoft.com/office/drawing/2014/main" id="{901E4972-5C7E-497A-15F1-A5909A455856}"/>
              </a:ext>
            </a:extLst>
          </p:cNvPr>
          <p:cNvGrpSpPr/>
          <p:nvPr/>
        </p:nvGrpSpPr>
        <p:grpSpPr>
          <a:xfrm>
            <a:off x="9526887" y="3153483"/>
            <a:ext cx="707204" cy="307777"/>
            <a:chOff x="1590782" y="3428368"/>
            <a:chExt cx="707204" cy="307777"/>
          </a:xfrm>
        </p:grpSpPr>
        <p:sp>
          <p:nvSpPr>
            <p:cNvPr id="90" name="Oval 41">
              <a:extLst>
                <a:ext uri="{FF2B5EF4-FFF2-40B4-BE49-F238E27FC236}">
                  <a16:creationId xmlns:a16="http://schemas.microsoft.com/office/drawing/2014/main" id="{8B5701CB-9A8E-C146-5968-87EA528C5266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TextBox 42">
              <a:extLst>
                <a:ext uri="{FF2B5EF4-FFF2-40B4-BE49-F238E27FC236}">
                  <a16:creationId xmlns:a16="http://schemas.microsoft.com/office/drawing/2014/main" id="{1781318B-0CCD-62A3-9AC5-80EFAC463B7D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92" name="Group 43">
            <a:extLst>
              <a:ext uri="{FF2B5EF4-FFF2-40B4-BE49-F238E27FC236}">
                <a16:creationId xmlns:a16="http://schemas.microsoft.com/office/drawing/2014/main" id="{BAA4F917-F1A7-9844-1BEF-1F0803A547EB}"/>
              </a:ext>
            </a:extLst>
          </p:cNvPr>
          <p:cNvGrpSpPr/>
          <p:nvPr/>
        </p:nvGrpSpPr>
        <p:grpSpPr>
          <a:xfrm>
            <a:off x="10512925" y="5245312"/>
            <a:ext cx="1106184" cy="307777"/>
            <a:chOff x="2143874" y="3447359"/>
            <a:chExt cx="1106184" cy="307777"/>
          </a:xfrm>
        </p:grpSpPr>
        <p:sp>
          <p:nvSpPr>
            <p:cNvPr id="93" name="Oval 44">
              <a:extLst>
                <a:ext uri="{FF2B5EF4-FFF2-40B4-BE49-F238E27FC236}">
                  <a16:creationId xmlns:a16="http://schemas.microsoft.com/office/drawing/2014/main" id="{C22C0205-7980-D5DC-DD96-DB6E906CBED9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TextBox 45">
              <a:extLst>
                <a:ext uri="{FF2B5EF4-FFF2-40B4-BE49-F238E27FC236}">
                  <a16:creationId xmlns:a16="http://schemas.microsoft.com/office/drawing/2014/main" id="{14328532-0BDC-AA1B-D77F-56604A7AB5F0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643E402-BFF1-F869-4F6B-D3DADDA7AA73}"/>
              </a:ext>
            </a:extLst>
          </p:cNvPr>
          <p:cNvSpPr txBox="1"/>
          <p:nvPr/>
        </p:nvSpPr>
        <p:spPr>
          <a:xfrm>
            <a:off x="3600486" y="2437655"/>
            <a:ext cx="198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w/o customer topo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2912A002-6AC5-B118-2C20-A6B0D4AF6311}"/>
              </a:ext>
            </a:extLst>
          </p:cNvPr>
          <p:cNvSpPr txBox="1"/>
          <p:nvPr/>
        </p:nvSpPr>
        <p:spPr>
          <a:xfrm>
            <a:off x="7390254" y="2457324"/>
            <a:ext cx="207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customer topo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AC5E864-E477-BE53-E6DA-EF09A6F301F5}"/>
              </a:ext>
            </a:extLst>
          </p:cNvPr>
          <p:cNvSpPr txBox="1">
            <a:spLocks/>
          </p:cNvSpPr>
          <p:nvPr/>
        </p:nvSpPr>
        <p:spPr>
          <a:xfrm>
            <a:off x="5954260" y="6065973"/>
            <a:ext cx="5915891" cy="751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Resource isolation and resource reservation between DU-CU and CU-UPF based on network planning using forecast of demand traffic matrix</a:t>
            </a:r>
          </a:p>
          <a:p>
            <a:r>
              <a:rPr lang="en-US" sz="1600" dirty="0"/>
              <a:t>On-demand addition of DU-CU connections based on planning</a:t>
            </a:r>
          </a:p>
        </p:txBody>
      </p:sp>
    </p:spTree>
    <p:extLst>
      <p:ext uri="{BB962C8B-B14F-4D97-AF65-F5344CB8AC3E}">
        <p14:creationId xmlns:p14="http://schemas.microsoft.com/office/powerpoint/2010/main" val="25367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27" y="365125"/>
            <a:ext cx="11693237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02790-AB44-4F74-A53E-22411B71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comments / questions</a:t>
            </a:r>
          </a:p>
          <a:p>
            <a:r>
              <a:rPr lang="en-US" dirty="0"/>
              <a:t>Request for WG adoption</a:t>
            </a:r>
          </a:p>
          <a:p>
            <a:endParaRPr lang="en-US" dirty="0"/>
          </a:p>
          <a:p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* GitHub Repo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https://github.com/aguoietf/ietf-network-slice-topology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 txBox="1"/>
          <p:nvPr/>
        </p:nvSpPr>
        <p:spPr>
          <a:xfrm>
            <a:off x="1969191" y="20025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45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34c87397-5fc1-491e-85e7-d6110dbe9cbd" ContentTypeId="0x0101" PreviousValue="false"/>
</file>

<file path=customXml/item2.xml><?xml version="1.0" encoding="utf-8"?>
<?mso-contentType ?>
<spe:Receivers xmlns:spe="http://schemas.microsoft.com/sharepoint/event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85B6FD968AC4F8244C98DADFCDDF2" ma:contentTypeVersion="10" ma:contentTypeDescription="Create a new document." ma:contentTypeScope="" ma:versionID="a0a5748a9dac91f93248b2b077c41dd7">
  <xsd:schema xmlns:xsd="http://www.w3.org/2001/XMLSchema" xmlns:xs="http://www.w3.org/2001/XMLSchema" xmlns:p="http://schemas.microsoft.com/office/2006/metadata/properties" xmlns:ns3="71c5aaf6-e6ce-465b-b873-5148d2a4c105" xmlns:ns4="687e87d0-d0a8-4c48-8f94-14f0c67212c5" xmlns:ns5="b4d06219-a142-4c5f-be55-53f74cb980c7" targetNamespace="http://schemas.microsoft.com/office/2006/metadata/properties" ma:root="true" ma:fieldsID="b06f86fc5fa60c034a6b2d88bb81de5b" ns3:_="" ns4:_="" ns5:_="">
    <xsd:import namespace="71c5aaf6-e6ce-465b-b873-5148d2a4c105"/>
    <xsd:import namespace="687e87d0-d0a8-4c48-8f94-14f0c67212c5"/>
    <xsd:import namespace="b4d06219-a142-4c5f-be55-53f74cb980c7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e87d0-d0a8-4c48-8f94-14f0c672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6219-a142-4c5f-be55-53f74cb980c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412ECC-D61E-4B23-B7FF-722505864B65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917A1171-45E3-4E0C-B712-8306AE0B741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FF5BEF5-BF1F-44F4-AFBC-1295B944FD5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1402BC5-1A46-47E2-B58E-ED5697CD9276}">
  <ds:schemaRefs>
    <ds:schemaRef ds:uri="71c5aaf6-e6ce-465b-b873-5148d2a4c105"/>
    <ds:schemaRef ds:uri="http://purl.org/dc/elements/1.1/"/>
    <ds:schemaRef ds:uri="http://schemas.openxmlformats.org/package/2006/metadata/core-properties"/>
    <ds:schemaRef ds:uri="687e87d0-d0a8-4c48-8f94-14f0c67212c5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b4d06219-a142-4c5f-be55-53f74cb980c7"/>
    <ds:schemaRef ds:uri="http://schemas.microsoft.com/office/2006/metadata/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334975F1-7A16-4F7E-84AE-F419563FD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687e87d0-d0a8-4c48-8f94-14f0c67212c5"/>
    <ds:schemaRef ds:uri="b4d06219-a142-4c5f-be55-53f74cb98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73074</TotalTime>
  <Words>934</Words>
  <Application>Microsoft Office PowerPoint</Application>
  <PresentationFormat>Widescreen</PresentationFormat>
  <Paragraphs>143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IETF Network Slice Topology YANG Data Model</vt:lpstr>
      <vt:lpstr>Motivation of a customer for expressing topology intents</vt:lpstr>
      <vt:lpstr>Similar Requirements in ACTN VN Type 2 for Using Customized Topologies</vt:lpstr>
      <vt:lpstr>Feedbacks on NS Topology</vt:lpstr>
      <vt:lpstr>Addressing WG Concerns</vt:lpstr>
      <vt:lpstr>IETF Network Slice Connectivity Constructs</vt:lpstr>
      <vt:lpstr>Example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Optical Impairment-aware Topology</dc:title>
  <dc:creator>Aihua Guo</dc:creator>
  <cp:lastModifiedBy>Eric Guo</cp:lastModifiedBy>
  <cp:revision>110</cp:revision>
  <dcterms:created xsi:type="dcterms:W3CDTF">2019-11-16T13:34:03Z</dcterms:created>
  <dcterms:modified xsi:type="dcterms:W3CDTF">2023-10-31T16:21:51Z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0x01010083185B6FD968AC4F8244C98DADFCDDF2</vt:lpwstr>
  </property>
</Properties>
</file>