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6"/>
  </p:notesMasterIdLst>
  <p:sldIdLst>
    <p:sldId id="256" r:id="rId7"/>
    <p:sldId id="257" r:id="rId8"/>
    <p:sldId id="329" r:id="rId9"/>
    <p:sldId id="327" r:id="rId10"/>
    <p:sldId id="328" r:id="rId11"/>
    <p:sldId id="288" r:id="rId12"/>
    <p:sldId id="289" r:id="rId13"/>
    <p:sldId id="30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87079" autoAdjust="0"/>
  </p:normalViewPr>
  <p:slideViewPr>
    <p:cSldViewPr snapToGrid="0">
      <p:cViewPr varScale="1">
        <p:scale>
          <a:sx n="92" d="100"/>
          <a:sy n="92" d="100"/>
        </p:scale>
        <p:origin x="824" y="19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reservation based on network planning (</a:t>
            </a:r>
            <a:r>
              <a:rPr lang="en-US" dirty="0" err="1"/>
              <a:t>forcast</a:t>
            </a:r>
            <a:r>
              <a:rPr lang="en-US" dirty="0"/>
              <a:t> of the demand traffic matrix)</a:t>
            </a:r>
          </a:p>
          <a:p>
            <a:r>
              <a:rPr lang="en-US" dirty="0"/>
              <a:t> - points of SAP (service access point)   -- APs in ACTN VN</a:t>
            </a:r>
          </a:p>
          <a:p>
            <a:r>
              <a:rPr lang="en-US" dirty="0"/>
              <a:t> - customer has a </a:t>
            </a:r>
            <a:r>
              <a:rPr lang="en-US" dirty="0" err="1"/>
              <a:t>forcast</a:t>
            </a:r>
            <a:r>
              <a:rPr lang="en-US" dirty="0"/>
              <a:t> of demand traffic matrix between the SAPs to which the customer can be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1EF1-D334-6B4E-9540-90BEBCE08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(Alef Edge)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draft-liu-teas-transport-network-slice-yang-07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a customer for expressing topology intents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logical view of the desired slice service (and its parts)</a:t>
            </a:r>
          </a:p>
          <a:p>
            <a:pPr lvl="1"/>
            <a:r>
              <a:rPr lang="en-US" dirty="0"/>
              <a:t>Impact on realization -&gt; hints for the NSC on how to instantiate the slice service</a:t>
            </a:r>
          </a:p>
          <a:p>
            <a:pPr lvl="1"/>
            <a:endParaRPr lang="en-US" dirty="0"/>
          </a:p>
          <a:p>
            <a:r>
              <a:rPr lang="en-US" dirty="0"/>
              <a:t>Operate the slice service according to the expressed topology</a:t>
            </a:r>
          </a:p>
          <a:p>
            <a:pPr lvl="1"/>
            <a:r>
              <a:rPr lang="en-US" dirty="0"/>
              <a:t>Impact on control of the slice -&gt; out of scope </a:t>
            </a:r>
          </a:p>
        </p:txBody>
      </p:sp>
    </p:spTree>
    <p:extLst>
      <p:ext uri="{BB962C8B-B14F-4D97-AF65-F5344CB8AC3E}">
        <p14:creationId xmlns:p14="http://schemas.microsoft.com/office/powerpoint/2010/main" val="35205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Requirements in ACTN VN Type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TODO – add ACTN VN Type 2 description (Italo)</a:t>
            </a:r>
          </a:p>
        </p:txBody>
      </p:sp>
    </p:spTree>
    <p:extLst>
      <p:ext uri="{BB962C8B-B14F-4D97-AF65-F5344CB8AC3E}">
        <p14:creationId xmlns:p14="http://schemas.microsoft.com/office/powerpoint/2010/main" val="21426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Feedbacks on NS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293485" cy="526549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Proposed use case is not convincing to explore using topologies for network slicing</a:t>
            </a:r>
          </a:p>
          <a:p>
            <a:pPr marL="800100" lvl="1" indent="-342900"/>
            <a:r>
              <a:rPr lang="en-US" sz="2000" dirty="0"/>
              <a:t>Presenting additional use case from a provider’s perspective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There are still concerns in the concept of a customized topology</a:t>
            </a:r>
          </a:p>
          <a:p>
            <a:pPr marL="800100" lvl="1" indent="-342900"/>
            <a:r>
              <a:rPr lang="en-US" sz="20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/>
              <a:t>Whether existing models are sufficient to express a customized topology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0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Addressing WG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622605" cy="5265497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24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It’s not mandatory but a customized topology may be built using e.g. a SAP topology exposed by the provider (RFC9408)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node – PE node attached to a SAP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TP – SDP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Transit node (P-node) – translated to resource sharing constraints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Link – reserved resources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We show by the use case that in some scenarios it is more efficient to use topologies to express the constraints, e.g. diversities, resource sharing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existing models are sufficient to express a customized topology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Base model exists (RFC8345 network topology)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No suitable model exist to express topology + SLO/SLE</a:t>
            </a:r>
          </a:p>
        </p:txBody>
      </p:sp>
    </p:spTree>
    <p:extLst>
      <p:ext uri="{BB962C8B-B14F-4D97-AF65-F5344CB8AC3E}">
        <p14:creationId xmlns:p14="http://schemas.microsoft.com/office/powerpoint/2010/main" val="118636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EBEDA2-51E6-554C-A63C-E820F6D0080D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617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58617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Network Slice Connectivity Constructs</a:t>
            </a:r>
          </a:p>
        </p:txBody>
      </p:sp>
      <p:sp>
        <p:nvSpPr>
          <p:cNvPr id="45" name="Left-Right Arrow 30">
            <a:extLst>
              <a:ext uri="{FF2B5EF4-FFF2-40B4-BE49-F238E27FC236}">
                <a16:creationId xmlns:a16="http://schemas.microsoft.com/office/drawing/2014/main" id="{35D372E4-A877-BB4B-9254-04AAB7ABAF34}"/>
              </a:ext>
            </a:extLst>
          </p:cNvPr>
          <p:cNvSpPr/>
          <p:nvPr/>
        </p:nvSpPr>
        <p:spPr>
          <a:xfrm>
            <a:off x="858129" y="1307758"/>
            <a:ext cx="4337077" cy="85432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IETF Network Slice Service (NS1) consist of four Connectivity constructs with 4 different SLAs Blue, Red and Green 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758799F-CCD9-2B4B-8F64-CE1754D55760}"/>
              </a:ext>
            </a:extLst>
          </p:cNvPr>
          <p:cNvSpPr/>
          <p:nvPr/>
        </p:nvSpPr>
        <p:spPr>
          <a:xfrm>
            <a:off x="1338972" y="2206836"/>
            <a:ext cx="3513762" cy="3522046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1F4DF53-2CC0-E64A-8D48-8A35988A8A66}"/>
              </a:ext>
            </a:extLst>
          </p:cNvPr>
          <p:cNvGrpSpPr/>
          <p:nvPr/>
        </p:nvGrpSpPr>
        <p:grpSpPr>
          <a:xfrm>
            <a:off x="443408" y="2270418"/>
            <a:ext cx="707204" cy="307777"/>
            <a:chOff x="1590782" y="3428368"/>
            <a:chExt cx="707204" cy="307777"/>
          </a:xfrm>
        </p:grpSpPr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7F18B27F-2276-774D-A32B-3FEFDBC82278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BE670ED2-90A4-2540-AB94-A86551F79E08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5460EBB9-5FC9-634F-9188-CC5F14345AF6}"/>
              </a:ext>
            </a:extLst>
          </p:cNvPr>
          <p:cNvGrpSpPr/>
          <p:nvPr/>
        </p:nvGrpSpPr>
        <p:grpSpPr>
          <a:xfrm>
            <a:off x="441694" y="2762089"/>
            <a:ext cx="707204" cy="307777"/>
            <a:chOff x="1590782" y="3428368"/>
            <a:chExt cx="707204" cy="307777"/>
          </a:xfrm>
        </p:grpSpPr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2B65A066-763D-B54F-B3D7-A436D9FB57AC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6613A875-8702-2D4B-9824-345C83D13042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B9E2C172-9420-534B-9AEE-4D17E88498A9}"/>
              </a:ext>
            </a:extLst>
          </p:cNvPr>
          <p:cNvGrpSpPr/>
          <p:nvPr/>
        </p:nvGrpSpPr>
        <p:grpSpPr>
          <a:xfrm>
            <a:off x="422857" y="3341937"/>
            <a:ext cx="707204" cy="307777"/>
            <a:chOff x="1590782" y="3428368"/>
            <a:chExt cx="707204" cy="307777"/>
          </a:xfrm>
        </p:grpSpPr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AF0409C2-2888-4C43-BD26-0EB7F23C8AA7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42">
              <a:extLst>
                <a:ext uri="{FF2B5EF4-FFF2-40B4-BE49-F238E27FC236}">
                  <a16:creationId xmlns:a16="http://schemas.microsoft.com/office/drawing/2014/main" id="{CB1F97C3-474B-4F4F-9A38-9252C2182192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6" name="Group 43">
            <a:extLst>
              <a:ext uri="{FF2B5EF4-FFF2-40B4-BE49-F238E27FC236}">
                <a16:creationId xmlns:a16="http://schemas.microsoft.com/office/drawing/2014/main" id="{8E7C314F-F7E0-CA47-A484-4676486015AC}"/>
              </a:ext>
            </a:extLst>
          </p:cNvPr>
          <p:cNvGrpSpPr/>
          <p:nvPr/>
        </p:nvGrpSpPr>
        <p:grpSpPr>
          <a:xfrm>
            <a:off x="5113012" y="3341937"/>
            <a:ext cx="1106184" cy="307777"/>
            <a:chOff x="2143874" y="3447359"/>
            <a:chExt cx="1106184" cy="307777"/>
          </a:xfrm>
        </p:grpSpPr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0AE2FB80-8F13-F848-8D05-CD5CE914B6B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45">
              <a:extLst>
                <a:ext uri="{FF2B5EF4-FFF2-40B4-BE49-F238E27FC236}">
                  <a16:creationId xmlns:a16="http://schemas.microsoft.com/office/drawing/2014/main" id="{FDFC3CFE-F63A-2149-A959-7D446BB2436B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B3AC0A7-2800-2A40-936B-A86F1538E485}"/>
              </a:ext>
            </a:extLst>
          </p:cNvPr>
          <p:cNvGrpSpPr/>
          <p:nvPr/>
        </p:nvGrpSpPr>
        <p:grpSpPr>
          <a:xfrm>
            <a:off x="5118150" y="2291143"/>
            <a:ext cx="1030839" cy="307777"/>
            <a:chOff x="2143874" y="3436507"/>
            <a:chExt cx="1030839" cy="307777"/>
          </a:xfrm>
        </p:grpSpPr>
        <p:sp>
          <p:nvSpPr>
            <p:cNvPr id="60" name="Oval 47">
              <a:extLst>
                <a:ext uri="{FF2B5EF4-FFF2-40B4-BE49-F238E27FC236}">
                  <a16:creationId xmlns:a16="http://schemas.microsoft.com/office/drawing/2014/main" id="{B6F8979C-E439-6545-AFDC-C6B83CF27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48">
              <a:extLst>
                <a:ext uri="{FF2B5EF4-FFF2-40B4-BE49-F238E27FC236}">
                  <a16:creationId xmlns:a16="http://schemas.microsoft.com/office/drawing/2014/main" id="{D9229AEE-97F5-9648-9F5F-E2351C8B83B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62" name="Straight Connector 50">
            <a:extLst>
              <a:ext uri="{FF2B5EF4-FFF2-40B4-BE49-F238E27FC236}">
                <a16:creationId xmlns:a16="http://schemas.microsoft.com/office/drawing/2014/main" id="{0933795B-6E0D-0B4D-BBAF-837C98A0BB9A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1150612" y="2443299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7CC70AB7-817F-7D43-A6AD-C3B8AA80EB77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 flipV="1">
            <a:off x="1148898" y="2455885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4" name="TextBox 60">
            <a:extLst>
              <a:ext uri="{FF2B5EF4-FFF2-40B4-BE49-F238E27FC236}">
                <a16:creationId xmlns:a16="http://schemas.microsoft.com/office/drawing/2014/main" id="{E77656CC-2A2A-984E-ADE7-D5EE3D49AFCF}"/>
              </a:ext>
            </a:extLst>
          </p:cNvPr>
          <p:cNvSpPr txBox="1"/>
          <p:nvPr/>
        </p:nvSpPr>
        <p:spPr>
          <a:xfrm>
            <a:off x="1847350" y="2259303"/>
            <a:ext cx="2748085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65" name="Straight Connector 63">
            <a:extLst>
              <a:ext uri="{FF2B5EF4-FFF2-40B4-BE49-F238E27FC236}">
                <a16:creationId xmlns:a16="http://schemas.microsoft.com/office/drawing/2014/main" id="{44226494-69E1-4A40-B983-644669917E2C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130061" y="3495827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6" name="TextBox 88">
            <a:extLst>
              <a:ext uri="{FF2B5EF4-FFF2-40B4-BE49-F238E27FC236}">
                <a16:creationId xmlns:a16="http://schemas.microsoft.com/office/drawing/2014/main" id="{E64B7082-C13F-424F-974C-BB5FA25C4158}"/>
              </a:ext>
            </a:extLst>
          </p:cNvPr>
          <p:cNvSpPr txBox="1"/>
          <p:nvPr/>
        </p:nvSpPr>
        <p:spPr>
          <a:xfrm>
            <a:off x="1847351" y="3121197"/>
            <a:ext cx="2748084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grpSp>
        <p:nvGrpSpPr>
          <p:cNvPr id="68" name="Group 59">
            <a:extLst>
              <a:ext uri="{FF2B5EF4-FFF2-40B4-BE49-F238E27FC236}">
                <a16:creationId xmlns:a16="http://schemas.microsoft.com/office/drawing/2014/main" id="{E2BCD27E-C3C2-694A-92CF-41C3B0555865}"/>
              </a:ext>
            </a:extLst>
          </p:cNvPr>
          <p:cNvGrpSpPr/>
          <p:nvPr/>
        </p:nvGrpSpPr>
        <p:grpSpPr>
          <a:xfrm>
            <a:off x="416760" y="4709824"/>
            <a:ext cx="707204" cy="307777"/>
            <a:chOff x="1590782" y="3428368"/>
            <a:chExt cx="707204" cy="307777"/>
          </a:xfrm>
        </p:grpSpPr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A16592AA-3CA2-7943-A058-2E7DB49367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4">
              <a:extLst>
                <a:ext uri="{FF2B5EF4-FFF2-40B4-BE49-F238E27FC236}">
                  <a16:creationId xmlns:a16="http://schemas.microsoft.com/office/drawing/2014/main" id="{99D253BB-4CF9-5A45-87C7-A4B370ED9EDC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1" name="Group 65">
            <a:extLst>
              <a:ext uri="{FF2B5EF4-FFF2-40B4-BE49-F238E27FC236}">
                <a16:creationId xmlns:a16="http://schemas.microsoft.com/office/drawing/2014/main" id="{452AA55E-0F30-A04A-A8A8-C0E66D554607}"/>
              </a:ext>
            </a:extLst>
          </p:cNvPr>
          <p:cNvGrpSpPr/>
          <p:nvPr/>
        </p:nvGrpSpPr>
        <p:grpSpPr>
          <a:xfrm>
            <a:off x="5106915" y="4709824"/>
            <a:ext cx="1106184" cy="307777"/>
            <a:chOff x="2143874" y="3447359"/>
            <a:chExt cx="1106184" cy="307777"/>
          </a:xfrm>
        </p:grpSpPr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0445D4BA-7946-0F49-889B-397CC742E875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2FC82319-AC11-6942-96ED-FFC101EC882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cxnSp>
        <p:nvCxnSpPr>
          <p:cNvPr id="74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 flipV="1">
            <a:off x="2649609" y="4850735"/>
            <a:ext cx="2457305" cy="16686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75" name="Group 87">
            <a:extLst>
              <a:ext uri="{FF2B5EF4-FFF2-40B4-BE49-F238E27FC236}">
                <a16:creationId xmlns:a16="http://schemas.microsoft.com/office/drawing/2014/main" id="{02CBE852-410B-4A40-BA10-598220433EA2}"/>
              </a:ext>
            </a:extLst>
          </p:cNvPr>
          <p:cNvGrpSpPr/>
          <p:nvPr/>
        </p:nvGrpSpPr>
        <p:grpSpPr>
          <a:xfrm>
            <a:off x="5106914" y="5206385"/>
            <a:ext cx="1106184" cy="307777"/>
            <a:chOff x="2143874" y="3447359"/>
            <a:chExt cx="1106184" cy="307777"/>
          </a:xfrm>
        </p:grpSpPr>
        <p:sp>
          <p:nvSpPr>
            <p:cNvPr id="76" name="Oval 90">
              <a:extLst>
                <a:ext uri="{FF2B5EF4-FFF2-40B4-BE49-F238E27FC236}">
                  <a16:creationId xmlns:a16="http://schemas.microsoft.com/office/drawing/2014/main" id="{51E9B52C-7C54-8349-AE58-CA950C8666CA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91">
              <a:extLst>
                <a:ext uri="{FF2B5EF4-FFF2-40B4-BE49-F238E27FC236}">
                  <a16:creationId xmlns:a16="http://schemas.microsoft.com/office/drawing/2014/main" id="{7C06AF04-319E-334F-A871-98771DF33F53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78" name="Straight Connector 92">
            <a:extLst>
              <a:ext uri="{FF2B5EF4-FFF2-40B4-BE49-F238E27FC236}">
                <a16:creationId xmlns:a16="http://schemas.microsoft.com/office/drawing/2014/main" id="{24386739-952A-0D45-9F4C-AD3E4EED9A4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649609" y="5017601"/>
            <a:ext cx="2457305" cy="34267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9" name="TextBox 93">
            <a:extLst>
              <a:ext uri="{FF2B5EF4-FFF2-40B4-BE49-F238E27FC236}">
                <a16:creationId xmlns:a16="http://schemas.microsoft.com/office/drawing/2014/main" id="{6225800C-798A-1D49-8AC2-3255C2A93DCC}"/>
              </a:ext>
            </a:extLst>
          </p:cNvPr>
          <p:cNvSpPr txBox="1"/>
          <p:nvPr/>
        </p:nvSpPr>
        <p:spPr>
          <a:xfrm>
            <a:off x="1847350" y="4878633"/>
            <a:ext cx="2748085" cy="7386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Green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Key=Green</a:t>
            </a:r>
          </a:p>
        </p:txBody>
      </p:sp>
      <p:cxnSp>
        <p:nvCxnSpPr>
          <p:cNvPr id="80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>
            <a:off x="1130061" y="4865282"/>
            <a:ext cx="1519548" cy="16145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内容占位符 4"/>
          <p:cNvSpPr txBox="1">
            <a:spLocks/>
          </p:cNvSpPr>
          <p:nvPr/>
        </p:nvSpPr>
        <p:spPr>
          <a:xfrm>
            <a:off x="6224332" y="1731767"/>
            <a:ext cx="5229214" cy="4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Modelling as NS framework definition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This is what is currently in the framework draft!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Multiple connection matrices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SLO of each connection is different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Each CC is one entry (i.e.,  connection)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Blue: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with SLO Blue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Orange: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{3}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with SLO Orange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Red: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{6} with SLO 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Green: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{5}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 {9,10} with SLO Green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construct Key = {new </a:t>
            </a: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connectivity-construct-id} (i.e.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Blue, Orange, Red, Green)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Note: connection type is not part of the key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A1AF13E1-989F-EB47-A683-B2669737B5D8}"/>
              </a:ext>
            </a:extLst>
          </p:cNvPr>
          <p:cNvSpPr/>
          <p:nvPr/>
        </p:nvSpPr>
        <p:spPr>
          <a:xfrm>
            <a:off x="1140693" y="3553745"/>
            <a:ext cx="4109422" cy="973693"/>
          </a:xfrm>
          <a:custGeom>
            <a:avLst/>
            <a:gdLst>
              <a:gd name="connsiteX0" fmla="*/ 4109422 w 4109422"/>
              <a:gd name="connsiteY0" fmla="*/ 0 h 973693"/>
              <a:gd name="connsiteX1" fmla="*/ 3281083 w 4109422"/>
              <a:gd name="connsiteY1" fmla="*/ 903643 h 973693"/>
              <a:gd name="connsiteX2" fmla="*/ 548640 w 4109422"/>
              <a:gd name="connsiteY2" fmla="*/ 828339 h 973693"/>
              <a:gd name="connsiteX3" fmla="*/ 0 w 4109422"/>
              <a:gd name="connsiteY3" fmla="*/ 150608 h 9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422" h="973693">
                <a:moveTo>
                  <a:pt x="4109422" y="0"/>
                </a:moveTo>
                <a:cubicBezTo>
                  <a:pt x="3991984" y="382793"/>
                  <a:pt x="3874547" y="765587"/>
                  <a:pt x="3281083" y="903643"/>
                </a:cubicBezTo>
                <a:cubicBezTo>
                  <a:pt x="2687619" y="1041699"/>
                  <a:pt x="1095487" y="953845"/>
                  <a:pt x="548640" y="828339"/>
                </a:cubicBezTo>
                <a:cubicBezTo>
                  <a:pt x="1793" y="702833"/>
                  <a:pt x="896" y="426720"/>
                  <a:pt x="0" y="150608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73">
            <a:extLst>
              <a:ext uri="{FF2B5EF4-FFF2-40B4-BE49-F238E27FC236}">
                <a16:creationId xmlns:a16="http://schemas.microsoft.com/office/drawing/2014/main" id="{C272E01E-A51F-9049-B69A-ED368870419E}"/>
              </a:ext>
            </a:extLst>
          </p:cNvPr>
          <p:cNvSpPr txBox="1"/>
          <p:nvPr/>
        </p:nvSpPr>
        <p:spPr>
          <a:xfrm>
            <a:off x="1847350" y="3960194"/>
            <a:ext cx="2748084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Key=Red</a:t>
            </a: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F353E4D9-F8F6-AE41-9BF2-66166188F750}"/>
              </a:ext>
            </a:extLst>
          </p:cNvPr>
          <p:cNvSpPr/>
          <p:nvPr/>
        </p:nvSpPr>
        <p:spPr>
          <a:xfrm>
            <a:off x="1082118" y="2468828"/>
            <a:ext cx="1078787" cy="472611"/>
          </a:xfrm>
          <a:custGeom>
            <a:avLst/>
            <a:gdLst>
              <a:gd name="connsiteX0" fmla="*/ 0 w 1078787"/>
              <a:gd name="connsiteY0" fmla="*/ 472611 h 472611"/>
              <a:gd name="connsiteX1" fmla="*/ 1078787 w 1078787"/>
              <a:gd name="connsiteY1" fmla="*/ 195209 h 472611"/>
              <a:gd name="connsiteX2" fmla="*/ 0 w 1078787"/>
              <a:gd name="connsiteY2" fmla="*/ 0 h 47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472611">
                <a:moveTo>
                  <a:pt x="0" y="472611"/>
                </a:moveTo>
                <a:cubicBezTo>
                  <a:pt x="539393" y="373294"/>
                  <a:pt x="1078787" y="273977"/>
                  <a:pt x="1078787" y="195209"/>
                </a:cubicBezTo>
                <a:cubicBezTo>
                  <a:pt x="1078787" y="116441"/>
                  <a:pt x="539393" y="5822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FD4-2479-AE4B-1838-751AAA2B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5995310"/>
            <a:ext cx="5915891" cy="751284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Resources may be allocated in the same NRP w/o customer topology</a:t>
            </a:r>
          </a:p>
          <a:p>
            <a:r>
              <a:rPr lang="en-US" sz="1600" dirty="0"/>
              <a:t>Adding DU nodes could affect the CU-UPF connections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1137F88E-3E2E-EDCF-B1B2-2FBD6477A56F}"/>
              </a:ext>
            </a:extLst>
          </p:cNvPr>
          <p:cNvSpPr/>
          <p:nvPr/>
        </p:nvSpPr>
        <p:spPr>
          <a:xfrm>
            <a:off x="4723442" y="416344"/>
            <a:ext cx="3513762" cy="1964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E39E18E1-F15F-5AFB-45BA-3965C3EDBB85}"/>
              </a:ext>
            </a:extLst>
          </p:cNvPr>
          <p:cNvGrpSpPr/>
          <p:nvPr/>
        </p:nvGrpSpPr>
        <p:grpSpPr>
          <a:xfrm>
            <a:off x="3827878" y="605890"/>
            <a:ext cx="707204" cy="307777"/>
            <a:chOff x="1590782" y="3428368"/>
            <a:chExt cx="707204" cy="307777"/>
          </a:xfrm>
        </p:grpSpPr>
        <p:sp>
          <p:nvSpPr>
            <p:cNvPr id="6" name="Oval 34">
              <a:extLst>
                <a:ext uri="{FF2B5EF4-FFF2-40B4-BE49-F238E27FC236}">
                  <a16:creationId xmlns:a16="http://schemas.microsoft.com/office/drawing/2014/main" id="{41E85E08-7B5F-7D4E-2D06-B8D3813956F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35">
              <a:extLst>
                <a:ext uri="{FF2B5EF4-FFF2-40B4-BE49-F238E27FC236}">
                  <a16:creationId xmlns:a16="http://schemas.microsoft.com/office/drawing/2014/main" id="{9A261EBC-7C03-D6FF-0436-4D0AFF4410EC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4BC4DE32-CE17-DDD0-C04D-BC5A65980D70}"/>
              </a:ext>
            </a:extLst>
          </p:cNvPr>
          <p:cNvGrpSpPr/>
          <p:nvPr/>
        </p:nvGrpSpPr>
        <p:grpSpPr>
          <a:xfrm>
            <a:off x="3826164" y="1097561"/>
            <a:ext cx="707204" cy="307777"/>
            <a:chOff x="1590782" y="3428368"/>
            <a:chExt cx="707204" cy="307777"/>
          </a:xfrm>
        </p:grpSpPr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BA723B8F-B0CA-5587-8F8D-ADE4987631BB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BCA5085B-C70D-3426-3C10-D34CA70AECB0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884B67DF-7886-32BD-4FBF-E960ACEE753F}"/>
              </a:ext>
            </a:extLst>
          </p:cNvPr>
          <p:cNvGrpSpPr/>
          <p:nvPr/>
        </p:nvGrpSpPr>
        <p:grpSpPr>
          <a:xfrm>
            <a:off x="3807327" y="1677409"/>
            <a:ext cx="707204" cy="307777"/>
            <a:chOff x="1590782" y="3428368"/>
            <a:chExt cx="707204" cy="307777"/>
          </a:xfrm>
        </p:grpSpPr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B6D6783C-6DA5-418C-F552-DBF74E6B810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04D55557-3CD9-BCFA-D78C-760DDE0F2B7E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897D53DE-6A18-C04C-C15F-21C8DA7F8711}"/>
              </a:ext>
            </a:extLst>
          </p:cNvPr>
          <p:cNvGrpSpPr/>
          <p:nvPr/>
        </p:nvGrpSpPr>
        <p:grpSpPr>
          <a:xfrm>
            <a:off x="8497482" y="1677409"/>
            <a:ext cx="1106184" cy="307777"/>
            <a:chOff x="2143874" y="3447359"/>
            <a:chExt cx="1106184" cy="307777"/>
          </a:xfrm>
        </p:grpSpPr>
        <p:sp>
          <p:nvSpPr>
            <p:cNvPr id="15" name="Oval 44">
              <a:extLst>
                <a:ext uri="{FF2B5EF4-FFF2-40B4-BE49-F238E27FC236}">
                  <a16:creationId xmlns:a16="http://schemas.microsoft.com/office/drawing/2014/main" id="{5F795AE4-4F0C-78A8-A75E-33862F2D350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C6ED00A7-3C1C-82F1-DF8C-B9266E242C7F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17" name="Group 46">
            <a:extLst>
              <a:ext uri="{FF2B5EF4-FFF2-40B4-BE49-F238E27FC236}">
                <a16:creationId xmlns:a16="http://schemas.microsoft.com/office/drawing/2014/main" id="{507424CA-AC36-85F1-2368-40D02E9CF886}"/>
              </a:ext>
            </a:extLst>
          </p:cNvPr>
          <p:cNvGrpSpPr/>
          <p:nvPr/>
        </p:nvGrpSpPr>
        <p:grpSpPr>
          <a:xfrm>
            <a:off x="8502620" y="626615"/>
            <a:ext cx="1030839" cy="307777"/>
            <a:chOff x="2143874" y="3436507"/>
            <a:chExt cx="1030839" cy="307777"/>
          </a:xfrm>
        </p:grpSpPr>
        <p:sp>
          <p:nvSpPr>
            <p:cNvPr id="18" name="Oval 47">
              <a:extLst>
                <a:ext uri="{FF2B5EF4-FFF2-40B4-BE49-F238E27FC236}">
                  <a16:creationId xmlns:a16="http://schemas.microsoft.com/office/drawing/2014/main" id="{2FD71736-6537-8874-215D-6BE05B6C94A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1C1C7A23-DFFA-218E-5A2A-599055E3451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B1E807B7-8FD2-2A4C-1441-E7643CC7F1F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535082" y="778771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6EB44573-2816-6960-0EB4-82C9C1A383DC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533368" y="791357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2" name="TextBox 60">
            <a:extLst>
              <a:ext uri="{FF2B5EF4-FFF2-40B4-BE49-F238E27FC236}">
                <a16:creationId xmlns:a16="http://schemas.microsoft.com/office/drawing/2014/main" id="{407F9143-A8D0-8C52-5FA7-6D22A035FCE1}"/>
              </a:ext>
            </a:extLst>
          </p:cNvPr>
          <p:cNvSpPr txBox="1"/>
          <p:nvPr/>
        </p:nvSpPr>
        <p:spPr>
          <a:xfrm>
            <a:off x="5199419" y="594775"/>
            <a:ext cx="2752667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8375AA14-EA99-C8F4-077D-2B1315C9E63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514531" y="1831299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4" name="TextBox 88">
            <a:extLst>
              <a:ext uri="{FF2B5EF4-FFF2-40B4-BE49-F238E27FC236}">
                <a16:creationId xmlns:a16="http://schemas.microsoft.com/office/drawing/2014/main" id="{E0FD4B6B-8530-518F-7D13-2F44F349F28D}"/>
              </a:ext>
            </a:extLst>
          </p:cNvPr>
          <p:cNvSpPr txBox="1"/>
          <p:nvPr/>
        </p:nvSpPr>
        <p:spPr>
          <a:xfrm>
            <a:off x="5199419" y="1456669"/>
            <a:ext cx="2752667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5B67823-803B-897A-0D25-73057E6EF76E}"/>
              </a:ext>
            </a:extLst>
          </p:cNvPr>
          <p:cNvCxnSpPr/>
          <p:nvPr/>
        </p:nvCxnSpPr>
        <p:spPr>
          <a:xfrm flipH="1">
            <a:off x="5082641" y="2409695"/>
            <a:ext cx="903514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237C85D-8830-C2AB-9713-6374164E6B4F}"/>
              </a:ext>
            </a:extLst>
          </p:cNvPr>
          <p:cNvCxnSpPr>
            <a:cxnSpLocks/>
          </p:cNvCxnSpPr>
          <p:nvPr/>
        </p:nvCxnSpPr>
        <p:spPr>
          <a:xfrm>
            <a:off x="6944098" y="2380295"/>
            <a:ext cx="676459" cy="927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ube 46">
            <a:extLst>
              <a:ext uri="{FF2B5EF4-FFF2-40B4-BE49-F238E27FC236}">
                <a16:creationId xmlns:a16="http://schemas.microsoft.com/office/drawing/2014/main" id="{223EE1C6-2214-0163-FAAF-5A4A3ADB3C1C}"/>
              </a:ext>
            </a:extLst>
          </p:cNvPr>
          <p:cNvSpPr/>
          <p:nvPr/>
        </p:nvSpPr>
        <p:spPr>
          <a:xfrm>
            <a:off x="1634802" y="3562471"/>
            <a:ext cx="3088640" cy="189992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CA6CFCA-147E-7EC3-0054-A24C503B58D3}"/>
              </a:ext>
            </a:extLst>
          </p:cNvPr>
          <p:cNvSpPr/>
          <p:nvPr/>
        </p:nvSpPr>
        <p:spPr>
          <a:xfrm>
            <a:off x="1086162" y="41111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1F80B9-4B6C-4D05-5072-952EEDF23049}"/>
              </a:ext>
            </a:extLst>
          </p:cNvPr>
          <p:cNvSpPr/>
          <p:nvPr/>
        </p:nvSpPr>
        <p:spPr>
          <a:xfrm>
            <a:off x="2818442" y="316115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0557AEA-BE80-C869-060F-534E63C6C778}"/>
              </a:ext>
            </a:extLst>
          </p:cNvPr>
          <p:cNvSpPr/>
          <p:nvPr/>
        </p:nvSpPr>
        <p:spPr>
          <a:xfrm>
            <a:off x="4362762" y="411619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UPF</a:t>
            </a:r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1A77C72-4DE8-4C2C-41C7-62C521543680}"/>
              </a:ext>
            </a:extLst>
          </p:cNvPr>
          <p:cNvSpPr/>
          <p:nvPr/>
        </p:nvSpPr>
        <p:spPr>
          <a:xfrm>
            <a:off x="1777042" y="3938391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C7565A0-DDE3-BED8-64BC-BD04EC99AE2D}"/>
              </a:ext>
            </a:extLst>
          </p:cNvPr>
          <p:cNvSpPr/>
          <p:nvPr/>
        </p:nvSpPr>
        <p:spPr>
          <a:xfrm>
            <a:off x="3311202" y="3938391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482A88E-DE15-7771-CDEB-4AF215D9438E}"/>
              </a:ext>
            </a:extLst>
          </p:cNvPr>
          <p:cNvSpPr/>
          <p:nvPr/>
        </p:nvSpPr>
        <p:spPr>
          <a:xfrm>
            <a:off x="1807522" y="50763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6ED5CAAF-48E6-9652-C37E-CA03CA228F93}"/>
              </a:ext>
            </a:extLst>
          </p:cNvPr>
          <p:cNvSpPr/>
          <p:nvPr/>
        </p:nvSpPr>
        <p:spPr>
          <a:xfrm>
            <a:off x="2366322" y="3999351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36">
            <a:extLst>
              <a:ext uri="{FF2B5EF4-FFF2-40B4-BE49-F238E27FC236}">
                <a16:creationId xmlns:a16="http://schemas.microsoft.com/office/drawing/2014/main" id="{9785DAE6-5560-11F9-1B1F-329921E9AB69}"/>
              </a:ext>
            </a:extLst>
          </p:cNvPr>
          <p:cNvGrpSpPr/>
          <p:nvPr/>
        </p:nvGrpSpPr>
        <p:grpSpPr>
          <a:xfrm>
            <a:off x="1030384" y="3694551"/>
            <a:ext cx="707204" cy="307777"/>
            <a:chOff x="1590782" y="3428368"/>
            <a:chExt cx="707204" cy="307777"/>
          </a:xfrm>
        </p:grpSpPr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D6E997B4-E387-DB23-94A3-190C20530AD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35">
              <a:extLst>
                <a:ext uri="{FF2B5EF4-FFF2-40B4-BE49-F238E27FC236}">
                  <a16:creationId xmlns:a16="http://schemas.microsoft.com/office/drawing/2014/main" id="{AA77AC26-9CB9-2CF3-CCA6-666DFD3855F7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BA85B1DF-3192-55E7-E066-7DB6A98EB8BD}"/>
              </a:ext>
            </a:extLst>
          </p:cNvPr>
          <p:cNvGrpSpPr/>
          <p:nvPr/>
        </p:nvGrpSpPr>
        <p:grpSpPr>
          <a:xfrm>
            <a:off x="2401989" y="5644764"/>
            <a:ext cx="707204" cy="307777"/>
            <a:chOff x="1590782" y="3428368"/>
            <a:chExt cx="707204" cy="307777"/>
          </a:xfrm>
        </p:grpSpPr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EF24BE89-CF16-7FCF-CBD1-99A6232D10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33632604-20DB-B494-D968-D94A22AA12A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1" name="Group 46">
            <a:extLst>
              <a:ext uri="{FF2B5EF4-FFF2-40B4-BE49-F238E27FC236}">
                <a16:creationId xmlns:a16="http://schemas.microsoft.com/office/drawing/2014/main" id="{6A0FDDEE-4F1D-8DE9-DCB0-17FD9978329F}"/>
              </a:ext>
            </a:extLst>
          </p:cNvPr>
          <p:cNvGrpSpPr/>
          <p:nvPr/>
        </p:nvGrpSpPr>
        <p:grpSpPr>
          <a:xfrm>
            <a:off x="2417400" y="2792891"/>
            <a:ext cx="1030839" cy="307777"/>
            <a:chOff x="2143874" y="3436507"/>
            <a:chExt cx="1030839" cy="307777"/>
          </a:xfrm>
        </p:grpSpPr>
        <p:sp>
          <p:nvSpPr>
            <p:cNvPr id="62" name="Oval 47">
              <a:extLst>
                <a:ext uri="{FF2B5EF4-FFF2-40B4-BE49-F238E27FC236}">
                  <a16:creationId xmlns:a16="http://schemas.microsoft.com/office/drawing/2014/main" id="{CBB41993-A923-045F-C052-A88E8405C454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471181D5-5E40-FEEC-64E4-E1FF13A88E2E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4" name="Group 40">
            <a:extLst>
              <a:ext uri="{FF2B5EF4-FFF2-40B4-BE49-F238E27FC236}">
                <a16:creationId xmlns:a16="http://schemas.microsoft.com/office/drawing/2014/main" id="{84613351-2B13-49DA-259E-BB6DA3F430A1}"/>
              </a:ext>
            </a:extLst>
          </p:cNvPr>
          <p:cNvGrpSpPr/>
          <p:nvPr/>
        </p:nvGrpSpPr>
        <p:grpSpPr>
          <a:xfrm>
            <a:off x="3472562" y="2999595"/>
            <a:ext cx="707204" cy="307777"/>
            <a:chOff x="1590782" y="3428368"/>
            <a:chExt cx="707204" cy="307777"/>
          </a:xfrm>
        </p:grpSpPr>
        <p:sp>
          <p:nvSpPr>
            <p:cNvPr id="65" name="Oval 41">
              <a:extLst>
                <a:ext uri="{FF2B5EF4-FFF2-40B4-BE49-F238E27FC236}">
                  <a16:creationId xmlns:a16="http://schemas.microsoft.com/office/drawing/2014/main" id="{57DB406B-7872-F3A4-BC61-D0E78050A26D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850C21E0-1394-EE13-39E1-7BE903B924D5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67" name="Group 43">
            <a:extLst>
              <a:ext uri="{FF2B5EF4-FFF2-40B4-BE49-F238E27FC236}">
                <a16:creationId xmlns:a16="http://schemas.microsoft.com/office/drawing/2014/main" id="{7E5870FD-0B12-D115-8D04-7709C89E591B}"/>
              </a:ext>
            </a:extLst>
          </p:cNvPr>
          <p:cNvGrpSpPr/>
          <p:nvPr/>
        </p:nvGrpSpPr>
        <p:grpSpPr>
          <a:xfrm>
            <a:off x="4533368" y="4962240"/>
            <a:ext cx="1106184" cy="307777"/>
            <a:chOff x="2143874" y="3447359"/>
            <a:chExt cx="1106184" cy="307777"/>
          </a:xfrm>
        </p:grpSpPr>
        <p:sp>
          <p:nvSpPr>
            <p:cNvPr id="68" name="Oval 44">
              <a:extLst>
                <a:ext uri="{FF2B5EF4-FFF2-40B4-BE49-F238E27FC236}">
                  <a16:creationId xmlns:a16="http://schemas.microsoft.com/office/drawing/2014/main" id="{8B237FEE-251D-771D-7DFC-1716BA1271E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45">
              <a:extLst>
                <a:ext uri="{FF2B5EF4-FFF2-40B4-BE49-F238E27FC236}">
                  <a16:creationId xmlns:a16="http://schemas.microsoft.com/office/drawing/2014/main" id="{7691E9F0-DB03-C506-BB42-181AFAD15C64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71" name="Nube 70">
            <a:extLst>
              <a:ext uri="{FF2B5EF4-FFF2-40B4-BE49-F238E27FC236}">
                <a16:creationId xmlns:a16="http://schemas.microsoft.com/office/drawing/2014/main" id="{4E9B3A66-DA94-B1EC-A6D9-C4947AC80BF9}"/>
              </a:ext>
            </a:extLst>
          </p:cNvPr>
          <p:cNvSpPr/>
          <p:nvPr/>
        </p:nvSpPr>
        <p:spPr>
          <a:xfrm>
            <a:off x="9526887" y="4198116"/>
            <a:ext cx="1056640" cy="13314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ube 71">
            <a:extLst>
              <a:ext uri="{FF2B5EF4-FFF2-40B4-BE49-F238E27FC236}">
                <a16:creationId xmlns:a16="http://schemas.microsoft.com/office/drawing/2014/main" id="{0B8AE6AA-08C1-6261-30EC-EED4B4B87302}"/>
              </a:ext>
            </a:extLst>
          </p:cNvPr>
          <p:cNvSpPr/>
          <p:nvPr/>
        </p:nvSpPr>
        <p:spPr>
          <a:xfrm>
            <a:off x="7809846" y="3634952"/>
            <a:ext cx="1574801" cy="189992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7BD14E-9664-AE39-2D9E-936377F8D73E}"/>
              </a:ext>
            </a:extLst>
          </p:cNvPr>
          <p:cNvSpPr/>
          <p:nvPr/>
        </p:nvSpPr>
        <p:spPr>
          <a:xfrm>
            <a:off x="7261206" y="41835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BE388B5-7363-553C-6848-1E663A455F31}"/>
              </a:ext>
            </a:extLst>
          </p:cNvPr>
          <p:cNvSpPr/>
          <p:nvPr/>
        </p:nvSpPr>
        <p:spPr>
          <a:xfrm>
            <a:off x="9095086" y="348763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DDAA4C9-2787-E5DE-CC41-9DF153387AA7}"/>
              </a:ext>
            </a:extLst>
          </p:cNvPr>
          <p:cNvSpPr/>
          <p:nvPr/>
        </p:nvSpPr>
        <p:spPr>
          <a:xfrm>
            <a:off x="10639406" y="444267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9DEDF666-AF71-4DD0-9E4B-BC135E36EF6D}"/>
              </a:ext>
            </a:extLst>
          </p:cNvPr>
          <p:cNvSpPr/>
          <p:nvPr/>
        </p:nvSpPr>
        <p:spPr>
          <a:xfrm>
            <a:off x="7952086" y="4010872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944E9A82-7583-9178-123B-25489B7D4614}"/>
              </a:ext>
            </a:extLst>
          </p:cNvPr>
          <p:cNvSpPr/>
          <p:nvPr/>
        </p:nvSpPr>
        <p:spPr>
          <a:xfrm>
            <a:off x="9587846" y="4264872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6E38598-48CC-C5FC-80CF-4066EE5BE9DD}"/>
              </a:ext>
            </a:extLst>
          </p:cNvPr>
          <p:cNvSpPr/>
          <p:nvPr/>
        </p:nvSpPr>
        <p:spPr>
          <a:xfrm>
            <a:off x="7982566" y="51487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F5FB3D8-071E-1728-C63D-7672836D25E5}"/>
              </a:ext>
            </a:extLst>
          </p:cNvPr>
          <p:cNvSpPr/>
          <p:nvPr/>
        </p:nvSpPr>
        <p:spPr>
          <a:xfrm>
            <a:off x="8541366" y="4071832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37119DCC-1997-9E95-543C-53865E2A8B32}"/>
              </a:ext>
            </a:extLst>
          </p:cNvPr>
          <p:cNvGrpSpPr/>
          <p:nvPr/>
        </p:nvGrpSpPr>
        <p:grpSpPr>
          <a:xfrm>
            <a:off x="7084709" y="3848439"/>
            <a:ext cx="707204" cy="307777"/>
            <a:chOff x="1590782" y="3428368"/>
            <a:chExt cx="707204" cy="307777"/>
          </a:xfrm>
        </p:grpSpPr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B8B69844-A02E-CE00-4013-4357B1AFAA8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11204C15-E187-EAB8-731E-85A5345806F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A240EC4F-D926-CFE6-E300-D63A90832AB3}"/>
              </a:ext>
            </a:extLst>
          </p:cNvPr>
          <p:cNvGrpSpPr/>
          <p:nvPr/>
        </p:nvGrpSpPr>
        <p:grpSpPr>
          <a:xfrm>
            <a:off x="8456314" y="5798652"/>
            <a:ext cx="707204" cy="307777"/>
            <a:chOff x="1590782" y="3428368"/>
            <a:chExt cx="707204" cy="307777"/>
          </a:xfrm>
        </p:grpSpPr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47D00B07-44FF-5872-7318-BD20A967A32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Box 35">
              <a:extLst>
                <a:ext uri="{FF2B5EF4-FFF2-40B4-BE49-F238E27FC236}">
                  <a16:creationId xmlns:a16="http://schemas.microsoft.com/office/drawing/2014/main" id="{0D26C2A0-DF4E-21CB-0921-B56FFD919215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6" name="Group 46">
            <a:extLst>
              <a:ext uri="{FF2B5EF4-FFF2-40B4-BE49-F238E27FC236}">
                <a16:creationId xmlns:a16="http://schemas.microsoft.com/office/drawing/2014/main" id="{89A2D3BD-A647-3E7F-454B-3EF892324CA4}"/>
              </a:ext>
            </a:extLst>
          </p:cNvPr>
          <p:cNvGrpSpPr/>
          <p:nvPr/>
        </p:nvGrpSpPr>
        <p:grpSpPr>
          <a:xfrm>
            <a:off x="8579666" y="3098575"/>
            <a:ext cx="1030839" cy="307777"/>
            <a:chOff x="2143874" y="3436507"/>
            <a:chExt cx="1030839" cy="307777"/>
          </a:xfrm>
        </p:grpSpPr>
        <p:sp>
          <p:nvSpPr>
            <p:cNvPr id="87" name="Oval 47">
              <a:extLst>
                <a:ext uri="{FF2B5EF4-FFF2-40B4-BE49-F238E27FC236}">
                  <a16:creationId xmlns:a16="http://schemas.microsoft.com/office/drawing/2014/main" id="{95891067-5B57-4604-4759-1E3B192EB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xtBox 48">
              <a:extLst>
                <a:ext uri="{FF2B5EF4-FFF2-40B4-BE49-F238E27FC236}">
                  <a16:creationId xmlns:a16="http://schemas.microsoft.com/office/drawing/2014/main" id="{CE63D402-9573-7AA3-ADF5-56D19A520CB2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9" name="Group 40">
            <a:extLst>
              <a:ext uri="{FF2B5EF4-FFF2-40B4-BE49-F238E27FC236}">
                <a16:creationId xmlns:a16="http://schemas.microsoft.com/office/drawing/2014/main" id="{901E4972-5C7E-497A-15F1-A5909A455856}"/>
              </a:ext>
            </a:extLst>
          </p:cNvPr>
          <p:cNvGrpSpPr/>
          <p:nvPr/>
        </p:nvGrpSpPr>
        <p:grpSpPr>
          <a:xfrm>
            <a:off x="9526887" y="3153483"/>
            <a:ext cx="707204" cy="307777"/>
            <a:chOff x="1590782" y="3428368"/>
            <a:chExt cx="707204" cy="307777"/>
          </a:xfrm>
        </p:grpSpPr>
        <p:sp>
          <p:nvSpPr>
            <p:cNvPr id="90" name="Oval 41">
              <a:extLst>
                <a:ext uri="{FF2B5EF4-FFF2-40B4-BE49-F238E27FC236}">
                  <a16:creationId xmlns:a16="http://schemas.microsoft.com/office/drawing/2014/main" id="{8B5701CB-9A8E-C146-5968-87EA528C526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42">
              <a:extLst>
                <a:ext uri="{FF2B5EF4-FFF2-40B4-BE49-F238E27FC236}">
                  <a16:creationId xmlns:a16="http://schemas.microsoft.com/office/drawing/2014/main" id="{1781318B-0CCD-62A3-9AC5-80EFAC463B7D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2" name="Group 43">
            <a:extLst>
              <a:ext uri="{FF2B5EF4-FFF2-40B4-BE49-F238E27FC236}">
                <a16:creationId xmlns:a16="http://schemas.microsoft.com/office/drawing/2014/main" id="{BAA4F917-F1A7-9844-1BEF-1F0803A547EB}"/>
              </a:ext>
            </a:extLst>
          </p:cNvPr>
          <p:cNvGrpSpPr/>
          <p:nvPr/>
        </p:nvGrpSpPr>
        <p:grpSpPr>
          <a:xfrm>
            <a:off x="10512925" y="5245312"/>
            <a:ext cx="1106184" cy="307777"/>
            <a:chOff x="2143874" y="3447359"/>
            <a:chExt cx="1106184" cy="307777"/>
          </a:xfrm>
        </p:grpSpPr>
        <p:sp>
          <p:nvSpPr>
            <p:cNvPr id="93" name="Oval 44">
              <a:extLst>
                <a:ext uri="{FF2B5EF4-FFF2-40B4-BE49-F238E27FC236}">
                  <a16:creationId xmlns:a16="http://schemas.microsoft.com/office/drawing/2014/main" id="{C22C0205-7980-D5DC-DD96-DB6E906CBED9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45">
              <a:extLst>
                <a:ext uri="{FF2B5EF4-FFF2-40B4-BE49-F238E27FC236}">
                  <a16:creationId xmlns:a16="http://schemas.microsoft.com/office/drawing/2014/main" id="{14328532-0BDC-AA1B-D77F-56604A7AB5F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643E402-BFF1-F869-4F6B-D3DADDA7AA73}"/>
              </a:ext>
            </a:extLst>
          </p:cNvPr>
          <p:cNvSpPr txBox="1"/>
          <p:nvPr/>
        </p:nvSpPr>
        <p:spPr>
          <a:xfrm>
            <a:off x="3600486" y="2437655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w/o customer topo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912A002-6AC5-B118-2C20-A6B0D4AF6311}"/>
              </a:ext>
            </a:extLst>
          </p:cNvPr>
          <p:cNvSpPr txBox="1"/>
          <p:nvPr/>
        </p:nvSpPr>
        <p:spPr>
          <a:xfrm>
            <a:off x="7390254" y="2457324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customer topo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C5E864-E477-BE53-E6DA-EF09A6F301F5}"/>
              </a:ext>
            </a:extLst>
          </p:cNvPr>
          <p:cNvSpPr txBox="1">
            <a:spLocks/>
          </p:cNvSpPr>
          <p:nvPr/>
        </p:nvSpPr>
        <p:spPr>
          <a:xfrm>
            <a:off x="5954260" y="6065973"/>
            <a:ext cx="5915891" cy="751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Resource isolation and resource reservation between DU-CU and CU-UPF based on network planning using forecast of demand traffic matrix</a:t>
            </a:r>
          </a:p>
          <a:p>
            <a:r>
              <a:rPr lang="en-US" sz="1600" dirty="0"/>
              <a:t>On-demand addition of DU-CU connections based on planning</a:t>
            </a:r>
          </a:p>
        </p:txBody>
      </p:sp>
    </p:spTree>
    <p:extLst>
      <p:ext uri="{BB962C8B-B14F-4D97-AF65-F5344CB8AC3E}">
        <p14:creationId xmlns:p14="http://schemas.microsoft.com/office/powerpoint/2010/main" val="2536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comments / questions</a:t>
            </a:r>
          </a:p>
          <a:p>
            <a:r>
              <a:rPr lang="en-US" dirty="0"/>
              <a:t>Request for WG adoption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73039</TotalTime>
  <Words>751</Words>
  <Application>Microsoft Macintosh PowerPoint</Application>
  <PresentationFormat>Widescreen</PresentationFormat>
  <Paragraphs>132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IETF Network Slice Topology YANG Data Model</vt:lpstr>
      <vt:lpstr>Motivation of a customer for expressing topology intents</vt:lpstr>
      <vt:lpstr>Similar Requirements in ACTN VN Type 2</vt:lpstr>
      <vt:lpstr>Feedbacks on NS Topology</vt:lpstr>
      <vt:lpstr>Addressing WG Concerns</vt:lpstr>
      <vt:lpstr>IETF Network Slice Connectivity Constructs</vt:lpstr>
      <vt:lpstr>Example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109</cp:revision>
  <dcterms:created xsi:type="dcterms:W3CDTF">2019-11-16T13:34:03Z</dcterms:created>
  <dcterms:modified xsi:type="dcterms:W3CDTF">2023-10-26T18:04:47Z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