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8"/>
  </p:notesMasterIdLst>
  <p:sldIdLst>
    <p:sldId id="256" r:id="rId7"/>
    <p:sldId id="319" r:id="rId8"/>
    <p:sldId id="325" r:id="rId9"/>
    <p:sldId id="317" r:id="rId10"/>
    <p:sldId id="326" r:id="rId11"/>
    <p:sldId id="322" r:id="rId12"/>
    <p:sldId id="321" r:id="rId13"/>
    <p:sldId id="320" r:id="rId14"/>
    <p:sldId id="323" r:id="rId15"/>
    <p:sldId id="300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87045" autoAdjust="0"/>
  </p:normalViewPr>
  <p:slideViewPr>
    <p:cSldViewPr snapToGrid="0">
      <p:cViewPr varScale="1">
        <p:scale>
          <a:sx n="79" d="100"/>
          <a:sy n="79" d="100"/>
        </p:scale>
        <p:origin x="576" y="82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7/14/2023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26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1595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952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6611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195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840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4222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3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7/14/2023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7/14/2023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7/14/2023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7/14/2023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7/14/2023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liu-teas-transport-network-slice-yan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guoietf/ietf-network-slice-topolog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IETF Network Slice Topology YANG Data Model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4"/>
            <a:ext cx="3202625" cy="3227725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(Alef Edge)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Jeff </a:t>
            </a:r>
            <a:r>
              <a:rPr lang="en-US" sz="1900" dirty="0" err="1"/>
              <a:t>Tantsura</a:t>
            </a:r>
            <a:r>
              <a:rPr lang="en-US" sz="1900" dirty="0"/>
              <a:t> (Microsoft)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Igor </a:t>
            </a:r>
            <a:r>
              <a:rPr lang="en-US" sz="1900" dirty="0" err="1"/>
              <a:t>Bryskin</a:t>
            </a:r>
            <a:r>
              <a:rPr lang="en-US" sz="1900" dirty="0"/>
              <a:t> (Individual)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Qin Wu (Huawei)</a:t>
            </a:r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draft-liu-teas-transport-network-slice-yang-07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41188" y="3893475"/>
            <a:ext cx="3269942" cy="1377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b="1" dirty="0"/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Request for WG adoption</a:t>
            </a:r>
          </a:p>
          <a:p>
            <a:r>
              <a:rPr lang="en-US" dirty="0"/>
              <a:t>Resolve open issues</a:t>
            </a:r>
          </a:p>
          <a:p>
            <a:endParaRPr lang="en-US" dirty="0"/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https://github.com/aguoietf/ietf-network-slice-topology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0314" y="1410511"/>
            <a:ext cx="10293485" cy="5265497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1800" dirty="0"/>
              <a:t>A network slice customer may request an additional level of control to customize the service paths in a network slice (Sec. 2 of draft-</a:t>
            </a:r>
            <a:r>
              <a:rPr lang="en-US" sz="1800" dirty="0" err="1"/>
              <a:t>ietf</a:t>
            </a:r>
            <a:r>
              <a:rPr lang="en-US" sz="1800" dirty="0"/>
              <a:t>-teas-</a:t>
            </a:r>
            <a:r>
              <a:rPr lang="en-US" sz="1800" dirty="0" err="1"/>
              <a:t>ietf</a:t>
            </a:r>
            <a:r>
              <a:rPr lang="en-US" sz="1800" dirty="0"/>
              <a:t>-network-slices)</a:t>
            </a:r>
          </a:p>
          <a:p>
            <a:pPr marL="342900" indent="-342900"/>
            <a:endParaRPr lang="en-US" sz="1600" dirty="0"/>
          </a:p>
          <a:p>
            <a:pPr marL="342900" indent="-342900"/>
            <a:r>
              <a:rPr lang="en-US" sz="1800" dirty="0"/>
              <a:t>In some use cases, a customer may ask for shared instead of dedicated resources to save cost</a:t>
            </a:r>
          </a:p>
          <a:p>
            <a:pPr marL="800100" lvl="1" indent="-342900"/>
            <a:r>
              <a:rPr lang="en-US" sz="1600" dirty="0"/>
              <a:t>Resources are reserved ahead but not activated</a:t>
            </a:r>
          </a:p>
          <a:p>
            <a:pPr marL="800100" lvl="1" indent="-342900"/>
            <a:r>
              <a:rPr lang="en-US" sz="1600" dirty="0"/>
              <a:t>Connections can be activated on demand</a:t>
            </a:r>
          </a:p>
          <a:p>
            <a:pPr marL="342900" indent="-342900"/>
            <a:endParaRPr lang="en-US" sz="1800" dirty="0"/>
          </a:p>
          <a:p>
            <a:pPr marL="342900" indent="-342900"/>
            <a:r>
              <a:rPr lang="en-US" sz="1800" dirty="0"/>
              <a:t>Current NS NBI model only addresses connectivity-based network slicing</a:t>
            </a:r>
          </a:p>
          <a:p>
            <a:pPr marL="800100" lvl="1" indent="-342900"/>
            <a:r>
              <a:rPr lang="en-US" sz="1600" dirty="0"/>
              <a:t>Dedicated connections with resources allocated for each connection</a:t>
            </a:r>
          </a:p>
          <a:p>
            <a:pPr marL="800100" lvl="1" indent="-342900"/>
            <a:r>
              <a:rPr lang="en-US" sz="1600" dirty="0"/>
              <a:t>To request resource sharing, on-demand reconfiguration of connections is needed but there is no guarantee that resources are always available at the time of request</a:t>
            </a:r>
          </a:p>
          <a:p>
            <a:pPr marL="800100" lvl="1" indent="-342900"/>
            <a:endParaRPr lang="en-US" sz="1200" dirty="0"/>
          </a:p>
          <a:p>
            <a:pPr marL="800100" lvl="1" indent="-342900"/>
            <a:endParaRPr lang="en-US" sz="1200" dirty="0"/>
          </a:p>
          <a:p>
            <a:r>
              <a:rPr lang="en-US" sz="1800" dirty="0"/>
              <a:t>Customized topology can help - </a:t>
            </a:r>
          </a:p>
          <a:p>
            <a:pPr lvl="1"/>
            <a:r>
              <a:rPr lang="en-US" sz="1600" dirty="0"/>
              <a:t>Customer can express some level of customized control: explicit path, diversity, protection/restoration, etc.</a:t>
            </a:r>
          </a:p>
          <a:p>
            <a:pPr lvl="1"/>
            <a:r>
              <a:rPr lang="en-US" sz="1600" dirty="0"/>
              <a:t>A customized topology can encode resource reservation request to secure the resources</a:t>
            </a:r>
          </a:p>
          <a:p>
            <a:pPr lvl="1"/>
            <a:r>
              <a:rPr lang="en-US" sz="1600" dirty="0"/>
              <a:t>Allows customer to use resources to create and reconfigure network slice connections in a flexible way</a:t>
            </a:r>
          </a:p>
          <a:p>
            <a:pPr lvl="1"/>
            <a:endParaRPr lang="en-US" sz="1600" dirty="0"/>
          </a:p>
          <a:p>
            <a:r>
              <a:rPr lang="en-US" sz="1800" dirty="0"/>
              <a:t>And it’s complementary!</a:t>
            </a:r>
          </a:p>
          <a:p>
            <a:pPr lvl="1"/>
            <a:r>
              <a:rPr lang="en-US" sz="1600" dirty="0"/>
              <a:t>Optional extension to support resource reservation in addition to connectivity-based slicing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8215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9"/>
            <a:ext cx="10488500" cy="417509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b="1" dirty="0">
                <a:solidFill>
                  <a:srgbClr val="FF0000"/>
                </a:solidFill>
              </a:rPr>
              <a:t>Customized Topology</a:t>
            </a:r>
            <a:r>
              <a:rPr lang="en-US" sz="2400" dirty="0"/>
              <a:t>: A topology defined by the customer and served as an input to the network slice service provider, i.e. to the Network Slice Controller (NSC). </a:t>
            </a:r>
            <a:r>
              <a:rPr lang="en-US" sz="2400" dirty="0">
                <a:solidFill>
                  <a:srgbClr val="FF0000"/>
                </a:solidFill>
              </a:rPr>
              <a:t>(In scope) </a:t>
            </a:r>
          </a:p>
          <a:p>
            <a:pPr marL="342900" indent="-342900"/>
            <a:endParaRPr lang="en-US" dirty="0"/>
          </a:p>
          <a:p>
            <a:pPr marL="342900" indent="-342900"/>
            <a:r>
              <a:rPr lang="en-US" sz="2400" b="1" dirty="0"/>
              <a:t>Abstract Topology</a:t>
            </a:r>
            <a:r>
              <a:rPr lang="en-US" sz="2400" dirty="0"/>
              <a:t>: A topology exposed to the customer by the network slice service provider prior to the creation of network slices. 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(Out of scope) 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b="1" dirty="0"/>
              <a:t>NRP Topology</a:t>
            </a:r>
            <a:r>
              <a:rPr lang="en-US" sz="2400" dirty="0"/>
              <a:t>: A topology internal to the NSC to facilitate the mapping of network slices to underlying network resources.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(Out of scope) </a:t>
            </a:r>
          </a:p>
        </p:txBody>
      </p:sp>
    </p:spTree>
    <p:extLst>
      <p:ext uri="{BB962C8B-B14F-4D97-AF65-F5344CB8AC3E}">
        <p14:creationId xmlns:p14="http://schemas.microsoft.com/office/powerpoint/2010/main" val="283598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History with This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(-00 to -05) of the draft was positioned as an alternative model for network slicing NBI</a:t>
            </a:r>
          </a:p>
          <a:p>
            <a:pPr marL="800100" lvl="1" indent="-342900"/>
            <a:r>
              <a:rPr lang="en-US" sz="2000" dirty="0"/>
              <a:t>Provider may expose an abstract topology using this model</a:t>
            </a:r>
          </a:p>
          <a:p>
            <a:pPr marL="800100" lvl="1" indent="-342900"/>
            <a:r>
              <a:rPr lang="en-US" sz="2000" dirty="0"/>
              <a:t>Customer may define a network slice as a customized topology using the same model</a:t>
            </a:r>
          </a:p>
          <a:p>
            <a:pPr marL="800100" lvl="1" indent="-342900"/>
            <a:endParaRPr lang="en-US" sz="2000" dirty="0"/>
          </a:p>
          <a:p>
            <a:pPr marL="342900" indent="-342900"/>
            <a:r>
              <a:rPr lang="en-US" sz="2400" dirty="0"/>
              <a:t>(-06 and -07) of the draft re-positioned the draft</a:t>
            </a:r>
          </a:p>
          <a:p>
            <a:pPr marL="800100" lvl="1" indent="-342900"/>
            <a:r>
              <a:rPr lang="en-US" sz="2000" dirty="0"/>
              <a:t>As a complementary data model for resource-based network slices (reserve and activate)</a:t>
            </a:r>
          </a:p>
          <a:p>
            <a:pPr marL="800100" lvl="1" indent="-342900"/>
            <a:r>
              <a:rPr lang="en-US" sz="2000" dirty="0"/>
              <a:t>Only used by the customer to define customized topologies</a:t>
            </a:r>
            <a:endParaRPr lang="en-US" sz="16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096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27F9DC1D-53F9-2B98-E446-A6DD690F8427}"/>
              </a:ext>
            </a:extLst>
          </p:cNvPr>
          <p:cNvSpPr/>
          <p:nvPr/>
        </p:nvSpPr>
        <p:spPr>
          <a:xfrm>
            <a:off x="2266546" y="1850685"/>
            <a:ext cx="3147095" cy="20652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27"/>
          </a:xfrm>
        </p:spPr>
        <p:txBody>
          <a:bodyPr/>
          <a:lstStyle/>
          <a:p>
            <a:r>
              <a:rPr lang="en-US" dirty="0"/>
              <a:t>An Example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85" y="4553555"/>
            <a:ext cx="6479083" cy="21682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Network Slice Request: multiple stadiums share one 100G HD broadcast channel to the TV station</a:t>
            </a:r>
          </a:p>
          <a:p>
            <a:r>
              <a:rPr lang="en-US" sz="2400" dirty="0"/>
              <a:t>Alternating use of bandwidth between the stadiums (no parallel TV broadcast events on the same day)</a:t>
            </a:r>
          </a:p>
          <a:p>
            <a:r>
              <a:rPr lang="en-US" sz="2400" dirty="0"/>
              <a:t>Bandwidth must be available at the time of request</a:t>
            </a:r>
          </a:p>
          <a:p>
            <a:r>
              <a:rPr lang="en-US" sz="2400" dirty="0"/>
              <a:t>No pre-defined schedule (or ad-hoc events) with the broadcast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DF3D4-228A-251B-A7BA-59CAE07D3C02}"/>
              </a:ext>
            </a:extLst>
          </p:cNvPr>
          <p:cNvSpPr txBox="1"/>
          <p:nvPr/>
        </p:nvSpPr>
        <p:spPr>
          <a:xfrm>
            <a:off x="2675109" y="1850685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4D3DA-539F-115B-B099-932A5A32F7FD}"/>
              </a:ext>
            </a:extLst>
          </p:cNvPr>
          <p:cNvSpPr txBox="1"/>
          <p:nvPr/>
        </p:nvSpPr>
        <p:spPr>
          <a:xfrm>
            <a:off x="2000288" y="2789645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829AA-A3F2-5BFA-A6A6-85FABFAEEF1F}"/>
              </a:ext>
            </a:extLst>
          </p:cNvPr>
          <p:cNvSpPr txBox="1"/>
          <p:nvPr/>
        </p:nvSpPr>
        <p:spPr>
          <a:xfrm>
            <a:off x="2675109" y="3558291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3C668-6FF7-E9F2-72AB-13882B174ECB}"/>
              </a:ext>
            </a:extLst>
          </p:cNvPr>
          <p:cNvSpPr txBox="1"/>
          <p:nvPr/>
        </p:nvSpPr>
        <p:spPr>
          <a:xfrm>
            <a:off x="5167892" y="2789645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8AA123-37E3-9710-C97E-982C177EB5F1}"/>
              </a:ext>
            </a:extLst>
          </p:cNvPr>
          <p:cNvSpPr/>
          <p:nvPr/>
        </p:nvSpPr>
        <p:spPr>
          <a:xfrm>
            <a:off x="708316" y="1830603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Stadium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F9EB6-4D85-1DCD-0CF4-F48C704E1D99}"/>
              </a:ext>
            </a:extLst>
          </p:cNvPr>
          <p:cNvSpPr/>
          <p:nvPr/>
        </p:nvSpPr>
        <p:spPr>
          <a:xfrm>
            <a:off x="54756" y="2730572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Stadium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85E2C2-8D34-D48B-FAC7-06A874E781DC}"/>
              </a:ext>
            </a:extLst>
          </p:cNvPr>
          <p:cNvSpPr/>
          <p:nvPr/>
        </p:nvSpPr>
        <p:spPr>
          <a:xfrm>
            <a:off x="708316" y="3630542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Stadium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7ED61F-E59C-59FD-1D1A-97CBA1BFF94A}"/>
              </a:ext>
            </a:extLst>
          </p:cNvPr>
          <p:cNvSpPr/>
          <p:nvPr/>
        </p:nvSpPr>
        <p:spPr>
          <a:xfrm>
            <a:off x="5526050" y="2396336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 Station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F2D3CB-1CA9-9085-3BC5-4936B0AA4E81}"/>
              </a:ext>
            </a:extLst>
          </p:cNvPr>
          <p:cNvCxnSpPr>
            <a:stCxn id="14" idx="6"/>
            <a:endCxn id="7" idx="1"/>
          </p:cNvCxnSpPr>
          <p:nvPr/>
        </p:nvCxnSpPr>
        <p:spPr>
          <a:xfrm>
            <a:off x="2352290" y="2015269"/>
            <a:ext cx="322819" cy="2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C0EFF8-59D4-D80B-E22F-E274E0787D8D}"/>
              </a:ext>
            </a:extLst>
          </p:cNvPr>
          <p:cNvCxnSpPr/>
          <p:nvPr/>
        </p:nvCxnSpPr>
        <p:spPr>
          <a:xfrm>
            <a:off x="1642170" y="2934147"/>
            <a:ext cx="322819" cy="2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F97D0-86BC-9A33-4A17-4E2D1794ADC0}"/>
              </a:ext>
            </a:extLst>
          </p:cNvPr>
          <p:cNvCxnSpPr/>
          <p:nvPr/>
        </p:nvCxnSpPr>
        <p:spPr>
          <a:xfrm>
            <a:off x="2325610" y="3742957"/>
            <a:ext cx="322819" cy="2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066521-5A84-8BFB-9186-034CD23838D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700410" y="2761930"/>
            <a:ext cx="277433" cy="21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1DDCE71-1E06-73CF-749B-BA4234ED8B22}"/>
              </a:ext>
            </a:extLst>
          </p:cNvPr>
          <p:cNvSpPr txBox="1">
            <a:spLocks/>
          </p:cNvSpPr>
          <p:nvPr/>
        </p:nvSpPr>
        <p:spPr>
          <a:xfrm>
            <a:off x="7198468" y="1071541"/>
            <a:ext cx="4922197" cy="5338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Option 1</a:t>
            </a:r>
          </a:p>
          <a:p>
            <a:pPr marL="800100" lvl="1" indent="-342900"/>
            <a:r>
              <a:rPr lang="en-US" sz="1800" dirty="0"/>
              <a:t>Created NS with dedicated connections (s1-t, s2-t, s3-t)</a:t>
            </a:r>
          </a:p>
          <a:p>
            <a:pPr marL="800100" lvl="1" indent="-342900"/>
            <a:r>
              <a:rPr lang="en-US" sz="1800" dirty="0">
                <a:solidFill>
                  <a:srgbClr val="FF0000"/>
                </a:solidFill>
              </a:rPr>
              <a:t>Pay for 3x needed bandwidth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2000" dirty="0"/>
              <a:t>Option 2</a:t>
            </a:r>
          </a:p>
          <a:p>
            <a:pPr marL="800100" lvl="1" indent="-342900"/>
            <a:r>
              <a:rPr lang="en-US" sz="1800" dirty="0"/>
              <a:t>Created NS with one connection (s1-t)</a:t>
            </a:r>
          </a:p>
          <a:p>
            <a:pPr marL="800100" lvl="1" indent="-342900"/>
            <a:r>
              <a:rPr lang="en-US" sz="1800" dirty="0"/>
              <a:t>Dynamically reconfigure the NS connection to connect one stadium with the TV station</a:t>
            </a:r>
          </a:p>
          <a:p>
            <a:pPr marL="800100" lvl="1" indent="-342900"/>
            <a:r>
              <a:rPr lang="en-US" sz="1800" dirty="0">
                <a:solidFill>
                  <a:srgbClr val="FF0000"/>
                </a:solidFill>
              </a:rPr>
              <a:t>Bandwidth may not be available at the time of reconfiguration</a:t>
            </a:r>
          </a:p>
          <a:p>
            <a:endParaRPr lang="en-US" sz="2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1BFC9-F871-F20F-351C-2D75C3233773}"/>
              </a:ext>
            </a:extLst>
          </p:cNvPr>
          <p:cNvSpPr txBox="1"/>
          <p:nvPr/>
        </p:nvSpPr>
        <p:spPr>
          <a:xfrm>
            <a:off x="4229254" y="1726169"/>
            <a:ext cx="42030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77CAD-E97D-8F9B-169B-58B30773D50B}"/>
              </a:ext>
            </a:extLst>
          </p:cNvPr>
          <p:cNvSpPr txBox="1"/>
          <p:nvPr/>
        </p:nvSpPr>
        <p:spPr>
          <a:xfrm>
            <a:off x="4287358" y="3588548"/>
            <a:ext cx="42030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</p:spTree>
    <p:extLst>
      <p:ext uri="{BB962C8B-B14F-4D97-AF65-F5344CB8AC3E}">
        <p14:creationId xmlns:p14="http://schemas.microsoft.com/office/powerpoint/2010/main" val="4040510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27F9DC1D-53F9-2B98-E446-A6DD690F8427}"/>
              </a:ext>
            </a:extLst>
          </p:cNvPr>
          <p:cNvSpPr/>
          <p:nvPr/>
        </p:nvSpPr>
        <p:spPr>
          <a:xfrm>
            <a:off x="2266546" y="1850685"/>
            <a:ext cx="3147095" cy="20652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2227"/>
          </a:xfrm>
        </p:spPr>
        <p:txBody>
          <a:bodyPr/>
          <a:lstStyle/>
          <a:p>
            <a:r>
              <a:rPr lang="en-US" dirty="0"/>
              <a:t>An Example Scenario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385" y="4553555"/>
            <a:ext cx="6479083" cy="216825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dirty="0"/>
              <a:t>Network Slice Request: multiple stadiums share one 100G HD broadcast channel to the TV station</a:t>
            </a:r>
          </a:p>
          <a:p>
            <a:r>
              <a:rPr lang="en-US" sz="2400" dirty="0"/>
              <a:t>Alternating use of bandwidth between the stadiums (no parallel TV broadcast events on the same day)</a:t>
            </a:r>
          </a:p>
          <a:p>
            <a:r>
              <a:rPr lang="en-US" sz="2400" dirty="0"/>
              <a:t>Bandwidth must be available at the time of request</a:t>
            </a:r>
          </a:p>
          <a:p>
            <a:r>
              <a:rPr lang="en-US" sz="2400" dirty="0"/>
              <a:t>No pre-defined schedule (or ad-hoc events) with the broadcast</a:t>
            </a:r>
          </a:p>
          <a:p>
            <a:pPr marL="0" indent="0">
              <a:buNone/>
            </a:pPr>
            <a:endParaRPr lang="en-US" sz="12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4DF3D4-228A-251B-A7BA-59CAE07D3C02}"/>
              </a:ext>
            </a:extLst>
          </p:cNvPr>
          <p:cNvSpPr txBox="1"/>
          <p:nvPr/>
        </p:nvSpPr>
        <p:spPr>
          <a:xfrm>
            <a:off x="2675109" y="1850685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84D3DA-539F-115B-B099-932A5A32F7FD}"/>
              </a:ext>
            </a:extLst>
          </p:cNvPr>
          <p:cNvSpPr txBox="1"/>
          <p:nvPr/>
        </p:nvSpPr>
        <p:spPr>
          <a:xfrm>
            <a:off x="2000288" y="2789645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0D829AA-A3F2-5BFA-A6A6-85FABFAEEF1F}"/>
              </a:ext>
            </a:extLst>
          </p:cNvPr>
          <p:cNvSpPr txBox="1"/>
          <p:nvPr/>
        </p:nvSpPr>
        <p:spPr>
          <a:xfrm>
            <a:off x="2675109" y="3558291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3C668-6FF7-E9F2-72AB-13882B174ECB}"/>
              </a:ext>
            </a:extLst>
          </p:cNvPr>
          <p:cNvSpPr txBox="1"/>
          <p:nvPr/>
        </p:nvSpPr>
        <p:spPr>
          <a:xfrm>
            <a:off x="5167892" y="2789645"/>
            <a:ext cx="53251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PE4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8AA123-37E3-9710-C97E-982C177EB5F1}"/>
              </a:ext>
            </a:extLst>
          </p:cNvPr>
          <p:cNvSpPr/>
          <p:nvPr/>
        </p:nvSpPr>
        <p:spPr>
          <a:xfrm>
            <a:off x="708316" y="1830603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Stadium 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66F9EB6-4D85-1DCD-0CF4-F48C704E1D99}"/>
              </a:ext>
            </a:extLst>
          </p:cNvPr>
          <p:cNvSpPr/>
          <p:nvPr/>
        </p:nvSpPr>
        <p:spPr>
          <a:xfrm>
            <a:off x="54756" y="2730572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Stadium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85E2C2-8D34-D48B-FAC7-06A874E781DC}"/>
              </a:ext>
            </a:extLst>
          </p:cNvPr>
          <p:cNvSpPr/>
          <p:nvPr/>
        </p:nvSpPr>
        <p:spPr>
          <a:xfrm>
            <a:off x="708316" y="3630542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Stadium 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7ED61F-E59C-59FD-1D1A-97CBA1BFF94A}"/>
              </a:ext>
            </a:extLst>
          </p:cNvPr>
          <p:cNvSpPr/>
          <p:nvPr/>
        </p:nvSpPr>
        <p:spPr>
          <a:xfrm>
            <a:off x="5526050" y="2396336"/>
            <a:ext cx="1643974" cy="36933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TV Station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F2D3CB-1CA9-9085-3BC5-4936B0AA4E81}"/>
              </a:ext>
            </a:extLst>
          </p:cNvPr>
          <p:cNvCxnSpPr>
            <a:stCxn id="14" idx="6"/>
            <a:endCxn id="7" idx="1"/>
          </p:cNvCxnSpPr>
          <p:nvPr/>
        </p:nvCxnSpPr>
        <p:spPr>
          <a:xfrm>
            <a:off x="2352290" y="2015269"/>
            <a:ext cx="322819" cy="2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C0EFF8-59D4-D80B-E22F-E274E0787D8D}"/>
              </a:ext>
            </a:extLst>
          </p:cNvPr>
          <p:cNvCxnSpPr/>
          <p:nvPr/>
        </p:nvCxnSpPr>
        <p:spPr>
          <a:xfrm>
            <a:off x="1642170" y="2934147"/>
            <a:ext cx="322819" cy="2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6EF97D0-86BC-9A33-4A17-4E2D1794ADC0}"/>
              </a:ext>
            </a:extLst>
          </p:cNvPr>
          <p:cNvCxnSpPr/>
          <p:nvPr/>
        </p:nvCxnSpPr>
        <p:spPr>
          <a:xfrm>
            <a:off x="2325610" y="3742957"/>
            <a:ext cx="322819" cy="20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066521-5A84-8BFB-9186-034CD23838D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700410" y="2761930"/>
            <a:ext cx="277433" cy="2123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51DDCE71-1E06-73CF-749B-BA4234ED8B22}"/>
              </a:ext>
            </a:extLst>
          </p:cNvPr>
          <p:cNvSpPr txBox="1">
            <a:spLocks/>
          </p:cNvSpPr>
          <p:nvPr/>
        </p:nvSpPr>
        <p:spPr>
          <a:xfrm>
            <a:off x="6887184" y="1071541"/>
            <a:ext cx="5233482" cy="57864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Option 3</a:t>
            </a:r>
          </a:p>
          <a:p>
            <a:pPr marL="800100" lvl="1" indent="-342900"/>
            <a:r>
              <a:rPr lang="en-US" sz="2000" dirty="0"/>
              <a:t>Create a customized topology with two nodes and one 100G link</a:t>
            </a:r>
          </a:p>
          <a:p>
            <a:pPr marL="1257300" lvl="2" indent="-342900"/>
            <a:r>
              <a:rPr lang="en-US" sz="1800" dirty="0"/>
              <a:t>vPE1 represents an abstracted view of the 3 stadiums</a:t>
            </a:r>
          </a:p>
          <a:p>
            <a:pPr marL="1257300" lvl="2" indent="-342900"/>
            <a:r>
              <a:rPr lang="en-US" sz="1800" dirty="0"/>
              <a:t>vPE2 represents the TV station</a:t>
            </a:r>
          </a:p>
          <a:p>
            <a:pPr marL="800100" lvl="1" indent="-342900"/>
            <a:r>
              <a:rPr lang="en-US" sz="2200" dirty="0">
                <a:solidFill>
                  <a:srgbClr val="00B050"/>
                </a:solidFill>
              </a:rPr>
              <a:t>Pay only 1x 100G bandwidth</a:t>
            </a:r>
          </a:p>
          <a:p>
            <a:pPr marL="800100" lvl="1" indent="-342900"/>
            <a:r>
              <a:rPr lang="en-US" sz="2200" dirty="0">
                <a:solidFill>
                  <a:srgbClr val="00B050"/>
                </a:solidFill>
              </a:rPr>
              <a:t>Resources are reserved in advance</a:t>
            </a:r>
          </a:p>
          <a:p>
            <a:pPr marL="800100" lvl="1" indent="-342900"/>
            <a:r>
              <a:rPr lang="en-US" sz="2200" dirty="0">
                <a:solidFill>
                  <a:srgbClr val="00B050"/>
                </a:solidFill>
              </a:rPr>
              <a:t>Customer can dynamically create/remove connections</a:t>
            </a:r>
          </a:p>
          <a:p>
            <a:pPr marL="800100" lvl="1" indent="-342900"/>
            <a:endParaRPr lang="en-US" sz="2200" dirty="0"/>
          </a:p>
          <a:p>
            <a:pPr marL="800100" lvl="1" indent="-342900"/>
            <a:r>
              <a:rPr lang="en-US" sz="2200" dirty="0"/>
              <a:t>Of course, the NSC will need to support the resource reservation (part of SLO/SLE for the topology)</a:t>
            </a:r>
          </a:p>
          <a:p>
            <a:pPr marL="800100" lvl="1" indent="-342900"/>
            <a:endParaRPr lang="en-US" sz="2200" dirty="0"/>
          </a:p>
          <a:p>
            <a:pPr marL="800100" lvl="1" indent="-342900"/>
            <a:r>
              <a:rPr lang="en-US" sz="2200" dirty="0"/>
              <a:t>More fine-grained control can be expressed</a:t>
            </a:r>
          </a:p>
          <a:p>
            <a:pPr marL="1257300" lvl="2" indent="-342900"/>
            <a:r>
              <a:rPr lang="en-US" sz="1800" dirty="0"/>
              <a:t>Use P node to describe route preferences (e.g. geo-location)</a:t>
            </a:r>
          </a:p>
          <a:p>
            <a:pPr marL="1257300" lvl="2" indent="-342900"/>
            <a:r>
              <a:rPr lang="en-US" sz="1800" dirty="0"/>
              <a:t>Multi-path protection &amp; restoration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000" dirty="0"/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E1BFC9-F871-F20F-351C-2D75C3233773}"/>
              </a:ext>
            </a:extLst>
          </p:cNvPr>
          <p:cNvSpPr txBox="1"/>
          <p:nvPr/>
        </p:nvSpPr>
        <p:spPr>
          <a:xfrm>
            <a:off x="4229254" y="1726169"/>
            <a:ext cx="42030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77CAD-E97D-8F9B-169B-58B30773D50B}"/>
              </a:ext>
            </a:extLst>
          </p:cNvPr>
          <p:cNvSpPr txBox="1"/>
          <p:nvPr/>
        </p:nvSpPr>
        <p:spPr>
          <a:xfrm>
            <a:off x="4287358" y="3588548"/>
            <a:ext cx="420308" cy="36933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1F4B1AD-7AA5-C56D-6BC2-C4D8DF1BAB1E}"/>
              </a:ext>
            </a:extLst>
          </p:cNvPr>
          <p:cNvSpPr/>
          <p:nvPr/>
        </p:nvSpPr>
        <p:spPr>
          <a:xfrm>
            <a:off x="1887166" y="1595336"/>
            <a:ext cx="1578009" cy="25291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AB9BC3-1F1C-8A34-CD35-EF8E6EE84CE5}"/>
              </a:ext>
            </a:extLst>
          </p:cNvPr>
          <p:cNvSpPr txBox="1"/>
          <p:nvPr/>
        </p:nvSpPr>
        <p:spPr>
          <a:xfrm>
            <a:off x="2865505" y="1327846"/>
            <a:ext cx="68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vPE1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922087C-DFBF-0E30-FA28-BF96B8FF4185}"/>
              </a:ext>
            </a:extLst>
          </p:cNvPr>
          <p:cNvSpPr/>
          <p:nvPr/>
        </p:nvSpPr>
        <p:spPr>
          <a:xfrm>
            <a:off x="5050121" y="2516867"/>
            <a:ext cx="789005" cy="10022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87E067-C468-17E1-C62A-14B325A056EB}"/>
              </a:ext>
            </a:extLst>
          </p:cNvPr>
          <p:cNvSpPr txBox="1"/>
          <p:nvPr/>
        </p:nvSpPr>
        <p:spPr>
          <a:xfrm>
            <a:off x="5284262" y="2104481"/>
            <a:ext cx="684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vPE2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48CC078-FF10-6920-5817-5AC135F7A2DE}"/>
              </a:ext>
            </a:extLst>
          </p:cNvPr>
          <p:cNvSpPr/>
          <p:nvPr/>
        </p:nvSpPr>
        <p:spPr>
          <a:xfrm>
            <a:off x="3463047" y="2031695"/>
            <a:ext cx="1614791" cy="808782"/>
          </a:xfrm>
          <a:custGeom>
            <a:avLst/>
            <a:gdLst>
              <a:gd name="connsiteX0" fmla="*/ 0 w 1614791"/>
              <a:gd name="connsiteY0" fmla="*/ 1386 h 808782"/>
              <a:gd name="connsiteX1" fmla="*/ 894944 w 1614791"/>
              <a:gd name="connsiteY1" fmla="*/ 127845 h 808782"/>
              <a:gd name="connsiteX2" fmla="*/ 1614791 w 1614791"/>
              <a:gd name="connsiteY2" fmla="*/ 808782 h 80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14791" h="808782">
                <a:moveTo>
                  <a:pt x="0" y="1386"/>
                </a:moveTo>
                <a:cubicBezTo>
                  <a:pt x="312906" y="-2668"/>
                  <a:pt x="625812" y="-6721"/>
                  <a:pt x="894944" y="127845"/>
                </a:cubicBezTo>
                <a:cubicBezTo>
                  <a:pt x="1164076" y="262411"/>
                  <a:pt x="1389433" y="535596"/>
                  <a:pt x="1614791" y="808782"/>
                </a:cubicBezTo>
              </a:path>
            </a:pathLst>
          </a:cu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2AAC1B7-4B1B-92FE-2DAA-7F9A2371EC05}"/>
              </a:ext>
            </a:extLst>
          </p:cNvPr>
          <p:cNvSpPr/>
          <p:nvPr/>
        </p:nvSpPr>
        <p:spPr>
          <a:xfrm>
            <a:off x="3482502" y="3122579"/>
            <a:ext cx="1527243" cy="622570"/>
          </a:xfrm>
          <a:custGeom>
            <a:avLst/>
            <a:gdLst>
              <a:gd name="connsiteX0" fmla="*/ 0 w 1527243"/>
              <a:gd name="connsiteY0" fmla="*/ 622570 h 622570"/>
              <a:gd name="connsiteX1" fmla="*/ 768485 w 1527243"/>
              <a:gd name="connsiteY1" fmla="*/ 428017 h 622570"/>
              <a:gd name="connsiteX2" fmla="*/ 1527243 w 1527243"/>
              <a:gd name="connsiteY2" fmla="*/ 0 h 622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27243" h="622570">
                <a:moveTo>
                  <a:pt x="0" y="622570"/>
                </a:moveTo>
                <a:cubicBezTo>
                  <a:pt x="256972" y="577174"/>
                  <a:pt x="513945" y="531779"/>
                  <a:pt x="768485" y="428017"/>
                </a:cubicBezTo>
                <a:cubicBezTo>
                  <a:pt x="1023025" y="324255"/>
                  <a:pt x="1275134" y="162127"/>
                  <a:pt x="1527243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9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does a Customer Understand a Customized Topology?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 fontScale="92500" lnSpcReduction="20000"/>
          </a:bodyPr>
          <a:lstStyle/>
          <a:p>
            <a:pPr marL="342900" indent="-342900"/>
            <a:r>
              <a:rPr lang="en-US" sz="2400" dirty="0"/>
              <a:t>Customized topology is defined in the customer context, may not be understood by the provider. Provider needs to translate a customized topology an internal realization (e.g. mapped to an NRP)</a:t>
            </a:r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There are a few options…</a:t>
            </a:r>
          </a:p>
          <a:p>
            <a:pPr marL="800100" lvl="1" indent="-342900"/>
            <a:r>
              <a:rPr lang="en-US" sz="2000" dirty="0"/>
              <a:t>Associate a SAP/SDP with a TP in the customized topology</a:t>
            </a:r>
          </a:p>
          <a:p>
            <a:pPr marL="800100" lvl="1" indent="-342900"/>
            <a:r>
              <a:rPr lang="en-US" sz="2000" dirty="0"/>
              <a:t>Use the same id between the customer and provider</a:t>
            </a:r>
          </a:p>
          <a:p>
            <a:pPr marL="800100" lvl="1" indent="-342900"/>
            <a:r>
              <a:rPr lang="en-US" sz="2000" dirty="0"/>
              <a:t>What about P-nodes in a customized topology? </a:t>
            </a:r>
          </a:p>
          <a:p>
            <a:pPr marL="1257300" lvl="2" indent="-342900"/>
            <a:r>
              <a:rPr lang="en-US" sz="1700" dirty="0"/>
              <a:t>The customized topology can be as simple as PE nodes + links, so a P-node is completely optional</a:t>
            </a:r>
          </a:p>
          <a:p>
            <a:pPr marL="1257300" lvl="2" indent="-342900"/>
            <a:r>
              <a:rPr lang="en-US" sz="1700" dirty="0"/>
              <a:t>A P-node may be used to represent a policy node, e.g. a geo location over which a service path must (or must not) traverse</a:t>
            </a:r>
            <a:endParaRPr lang="en-US" sz="2200" dirty="0"/>
          </a:p>
          <a:p>
            <a:pPr marL="342900" indent="-342900"/>
            <a:endParaRPr lang="en-US" sz="2400" dirty="0"/>
          </a:p>
          <a:p>
            <a:pPr marL="342900" indent="-342900"/>
            <a:r>
              <a:rPr lang="en-US" sz="2400" dirty="0"/>
              <a:t>Another option is to expose an abstract topology</a:t>
            </a:r>
            <a:endParaRPr lang="en-US" sz="1200" dirty="0"/>
          </a:p>
          <a:p>
            <a:pPr lvl="1"/>
            <a:r>
              <a:rPr lang="en-US" sz="2000" dirty="0"/>
              <a:t>Does not apply to all providers due to security / data privacy consideration</a:t>
            </a:r>
          </a:p>
          <a:p>
            <a:pPr lvl="1"/>
            <a:r>
              <a:rPr lang="en-US" sz="2000" dirty="0"/>
              <a:t>However, if exposed, such an abstract topology could help the provider to advertise its capabilities to the customer</a:t>
            </a:r>
          </a:p>
          <a:p>
            <a:pPr lvl="2"/>
            <a:r>
              <a:rPr lang="en-US" dirty="0"/>
              <a:t>Mechanism to expose an abstract topology is outside the scope of this draft</a:t>
            </a:r>
          </a:p>
          <a:p>
            <a:pPr lvl="2"/>
            <a:r>
              <a:rPr lang="en-US" dirty="0"/>
              <a:t>E.g. with an augment of RFC9408, or RFC8795 (TE topology)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0874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draft -07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1869635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Text updates to clarify the use of customized topology and address comments received from the WG</a:t>
            </a:r>
          </a:p>
          <a:p>
            <a:pPr marL="342900" indent="-342900"/>
            <a:r>
              <a:rPr lang="en-US" sz="2400" dirty="0"/>
              <a:t>Moved augments for adding service paths over NS connections from draft-</a:t>
            </a:r>
            <a:r>
              <a:rPr lang="en-US" sz="2400" dirty="0" err="1"/>
              <a:t>ietf</a:t>
            </a:r>
            <a:r>
              <a:rPr lang="en-US" sz="2400" dirty="0"/>
              <a:t>-</a:t>
            </a:r>
            <a:r>
              <a:rPr lang="en-US" sz="2400" dirty="0" err="1"/>
              <a:t>ccamp</a:t>
            </a:r>
            <a:r>
              <a:rPr lang="en-US" sz="2400" dirty="0"/>
              <a:t>-</a:t>
            </a:r>
            <a:r>
              <a:rPr lang="en-US" sz="2400" dirty="0" err="1"/>
              <a:t>otn</a:t>
            </a:r>
            <a:r>
              <a:rPr lang="en-US" sz="2400" dirty="0"/>
              <a:t>-slicing to this draft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3BE851-633F-E3DB-D1C0-70ED70F20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679" y="3213709"/>
            <a:ext cx="4214225" cy="356646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4329D28-450B-2D1E-1A35-DF6D09C1B5EE}"/>
              </a:ext>
            </a:extLst>
          </p:cNvPr>
          <p:cNvSpPr/>
          <p:nvPr/>
        </p:nvSpPr>
        <p:spPr>
          <a:xfrm>
            <a:off x="3509135" y="5047892"/>
            <a:ext cx="1402672" cy="136716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A7478D-82BA-FEF6-415B-A06181E8D6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1009" y="3765342"/>
            <a:ext cx="5989839" cy="1966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746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985320"/>
          </a:xfrm>
        </p:spPr>
        <p:txBody>
          <a:bodyPr>
            <a:normAutofit/>
          </a:bodyPr>
          <a:lstStyle/>
          <a:p>
            <a:pPr marL="342900" indent="-342900"/>
            <a:r>
              <a:rPr lang="en-US" sz="2400" dirty="0"/>
              <a:t>Currently, draft-</a:t>
            </a:r>
            <a:r>
              <a:rPr lang="en-US" sz="2400" dirty="0" err="1"/>
              <a:t>ietf</a:t>
            </a:r>
            <a:r>
              <a:rPr lang="en-US" sz="2400" dirty="0"/>
              <a:t>-teas-</a:t>
            </a:r>
            <a:r>
              <a:rPr lang="en-US" sz="2400" dirty="0" err="1"/>
              <a:t>ietf</a:t>
            </a:r>
            <a:r>
              <a:rPr lang="en-US" sz="2400" dirty="0"/>
              <a:t>-network-slice-</a:t>
            </a:r>
            <a:r>
              <a:rPr lang="en-US" sz="2400" dirty="0" err="1"/>
              <a:t>nbi</a:t>
            </a:r>
            <a:r>
              <a:rPr lang="en-US" sz="2400" dirty="0"/>
              <a:t>-yang has a reference to a customized topology without specifying how to use it</a:t>
            </a:r>
          </a:p>
          <a:p>
            <a:pPr marL="342900" indent="-342900"/>
            <a:r>
              <a:rPr lang="en-US" sz="2400" dirty="0"/>
              <a:t>Shall we move the above reference to this draft?</a:t>
            </a:r>
          </a:p>
          <a:p>
            <a:pPr marL="800100" lvl="1" indent="-342900"/>
            <a:r>
              <a:rPr lang="en-US" sz="2000" dirty="0"/>
              <a:t>Clear separation of modeling: ns-</a:t>
            </a:r>
            <a:r>
              <a:rPr lang="en-US" sz="2000" dirty="0" err="1"/>
              <a:t>nbi</a:t>
            </a:r>
            <a:r>
              <a:rPr lang="en-US" sz="2000" dirty="0"/>
              <a:t> focuses only on connection-based network slicing, while this draft provides resource-based slicing with definitions to a customized topology and usage of such a topology</a:t>
            </a:r>
            <a:endParaRPr lang="en-US" sz="1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807895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haredContentType xmlns="Microsoft.SharePoint.Taxonomy.ContentTypeSync" SourceId="34c87397-5fc1-491e-85e7-d6110dbe9cbd" ContentTypeId="0x0101" PreviousValue="false"/>
</file>

<file path=customXml/item5.xml><?xml version="1.0" encoding="utf-8"?>
<?mso-contentType ?>
<spe:Receivers xmlns:spe="http://schemas.microsoft.com/sharepoint/events"/>
</file>

<file path=customXml/itemProps1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5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72624</TotalTime>
  <Words>1018</Words>
  <Application>Microsoft Office PowerPoint</Application>
  <PresentationFormat>Widescreen</PresentationFormat>
  <Paragraphs>155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IETF Network Slice Topology YANG Data Model</vt:lpstr>
      <vt:lpstr>Motivation</vt:lpstr>
      <vt:lpstr>Terminologies</vt:lpstr>
      <vt:lpstr>Some History with This Draft</vt:lpstr>
      <vt:lpstr>An Example Scenario</vt:lpstr>
      <vt:lpstr>An Example Scenario (Cont.)</vt:lpstr>
      <vt:lpstr>How does a Customer Understand a Customized Topology?</vt:lpstr>
      <vt:lpstr>Updates to draft -07</vt:lpstr>
      <vt:lpstr>Open issue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106</cp:revision>
  <dcterms:created xsi:type="dcterms:W3CDTF">2019-11-16T13:34:03Z</dcterms:created>
  <dcterms:modified xsi:type="dcterms:W3CDTF">2023-07-17T19:09:26Z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