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4" r:id="rId6"/>
    <p:sldId id="260" r:id="rId7"/>
    <p:sldId id="279" r:id="rId8"/>
    <p:sldId id="261" r:id="rId9"/>
    <p:sldId id="278" r:id="rId10"/>
    <p:sldId id="273" r:id="rId11"/>
    <p:sldId id="280" r:id="rId12"/>
    <p:sldId id="264" r:id="rId13"/>
    <p:sldId id="276" r:id="rId14"/>
    <p:sldId id="263" r:id="rId15"/>
    <p:sldId id="265" r:id="rId16"/>
    <p:sldId id="266" r:id="rId17"/>
    <p:sldId id="267" r:id="rId18"/>
    <p:sldId id="271" r:id="rId19"/>
    <p:sldId id="272" r:id="rId20"/>
    <p:sldId id="277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32" autoAdjust="0"/>
    <p:restoredTop sz="89988" autoAdjust="0"/>
  </p:normalViewPr>
  <p:slideViewPr>
    <p:cSldViewPr snapToGrid="0">
      <p:cViewPr varScale="1">
        <p:scale>
          <a:sx n="105" d="100"/>
          <a:sy n="105" d="100"/>
        </p:scale>
        <p:origin x="145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90835-1AB4-42B2-BDA4-FE570789B51A}" type="datetimeFigureOut">
              <a:rPr lang="de-DE" smtClean="0"/>
              <a:t>18.07.2018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13A2C-74A8-4471-9E71-AEC02B9DE1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53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13A2C-74A8-4471-9E71-AEC02B9DE1C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37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10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0932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1407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63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364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99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de-DE" dirty="0" smtClean="0"/>
              <a:t>Gruppe 5: Dynamic Fitness </a:t>
            </a:r>
            <a:r>
              <a:rPr lang="de-DE" dirty="0" err="1" smtClean="0"/>
              <a:t>Tracker</a:t>
            </a:r>
            <a:r>
              <a:rPr lang="de-DE" dirty="0" smtClean="0"/>
              <a:t> 				</a:t>
            </a:r>
            <a:r>
              <a:rPr lang="de-DE" dirty="0" err="1" smtClean="0"/>
              <a:t>ActivyGate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69326" y="5313146"/>
            <a:ext cx="11026986" cy="356134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 smtClean="0"/>
              <a:t>Gruppe 5: Dynamic Fitness </a:t>
            </a:r>
            <a:r>
              <a:rPr lang="de-DE" dirty="0" err="1" smtClean="0"/>
              <a:t>Tracker</a:t>
            </a:r>
            <a:r>
              <a:rPr lang="de-DE" dirty="0" smtClean="0"/>
              <a:t> 				</a:t>
            </a:r>
            <a:r>
              <a:rPr lang="de-DE" dirty="0" err="1" smtClean="0"/>
              <a:t>ActivyGate</a:t>
            </a:r>
            <a:r>
              <a:rPr lang="de-DE" dirty="0" smtClean="0"/>
              <a:t> 													</a:t>
            </a:r>
            <a:fld id="{EF34B3E9-5F95-4785-9592-EE9395BBDB83}" type="slidenum">
              <a:rPr lang="de-DE" smtClean="0"/>
              <a:pPr/>
              <a:t>‹Nr.›</a:t>
            </a:fld>
            <a:r>
              <a:rPr lang="de-D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94213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de-DE" dirty="0" smtClean="0"/>
              <a:t>Gruppe 5: Dynamic Fitness </a:t>
            </a:r>
            <a:r>
              <a:rPr lang="de-DE" dirty="0" err="1" smtClean="0"/>
              <a:t>Tracker</a:t>
            </a:r>
            <a:r>
              <a:rPr lang="de-DE" dirty="0" smtClean="0"/>
              <a:t> 				</a:t>
            </a:r>
            <a:r>
              <a:rPr lang="de-DE" dirty="0" err="1" smtClean="0"/>
              <a:t>ActivyGate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69326" y="5313146"/>
            <a:ext cx="11026986" cy="356134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 smtClean="0"/>
              <a:t>Gruppe 5: Dynamic Fitness </a:t>
            </a:r>
            <a:r>
              <a:rPr lang="de-DE" dirty="0" err="1" smtClean="0"/>
              <a:t>Tracker</a:t>
            </a:r>
            <a:r>
              <a:rPr lang="de-DE" dirty="0" smtClean="0"/>
              <a:t> 				</a:t>
            </a:r>
            <a:r>
              <a:rPr lang="de-DE" dirty="0" err="1" smtClean="0"/>
              <a:t>ActivyGate</a:t>
            </a:r>
            <a:r>
              <a:rPr lang="de-DE" dirty="0" smtClean="0"/>
              <a:t> 													</a:t>
            </a:r>
            <a:fld id="{EF34B3E9-5F95-4785-9592-EE9395BBDB83}" type="slidenum">
              <a:rPr lang="de-DE" smtClean="0"/>
              <a:pPr/>
              <a:t>‹Nr.›</a:t>
            </a:fld>
            <a:r>
              <a:rPr lang="de-DE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6020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9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4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6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04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8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5ED24-0416-448B-9F3F-EF8979E2A9F8}" type="datetimeFigureOut">
              <a:rPr lang="de-DE" smtClean="0"/>
              <a:pPr/>
              <a:t>18.07.2018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580C-F75B-4F01-992F-9868562B8C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8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2434" y="609600"/>
            <a:ext cx="78215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18" name="Group 6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39" name="Grafik 38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01" y="200507"/>
            <a:ext cx="1045009" cy="818186"/>
          </a:xfrm>
          <a:prstGeom prst="rect">
            <a:avLst/>
          </a:prstGeom>
        </p:spPr>
      </p:pic>
      <p:sp>
        <p:nvSpPr>
          <p:cNvPr id="40" name="Content Placeholder 2"/>
          <p:cNvSpPr txBox="1">
            <a:spLocks/>
          </p:cNvSpPr>
          <p:nvPr userDrawn="1"/>
        </p:nvSpPr>
        <p:spPr>
          <a:xfrm>
            <a:off x="677334" y="6343049"/>
            <a:ext cx="7344948" cy="356134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de-DE" dirty="0" smtClean="0"/>
              <a:t>Gruppe: 4 Tempomat					         Projekt:</a:t>
            </a:r>
            <a:r>
              <a:rPr lang="de-DE" baseline="0" dirty="0" smtClean="0"/>
              <a:t> </a:t>
            </a:r>
            <a:r>
              <a:rPr lang="de-DE" sz="1200" b="0" i="0" kern="12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Bicycle</a:t>
            </a:r>
            <a:r>
              <a:rPr lang="de-DE" sz="1200" b="0" i="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 Cruise </a:t>
            </a:r>
            <a:r>
              <a:rPr lang="de-DE" sz="1200" b="0" i="0" kern="1200" baseline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Control</a:t>
            </a:r>
            <a:r>
              <a:rPr lang="de-DE" dirty="0" smtClean="0"/>
              <a:t>													</a:t>
            </a:r>
          </a:p>
        </p:txBody>
      </p:sp>
      <p:sp>
        <p:nvSpPr>
          <p:cNvPr id="41" name="Content Placeholder 2"/>
          <p:cNvSpPr txBox="1">
            <a:spLocks/>
          </p:cNvSpPr>
          <p:nvPr userDrawn="1"/>
        </p:nvSpPr>
        <p:spPr>
          <a:xfrm>
            <a:off x="11563911" y="6343049"/>
            <a:ext cx="596141" cy="3561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EF34B3E9-5F95-4785-9592-EE9395BBDB83}" type="slidenum">
              <a:rPr lang="de-DE" smtClean="0">
                <a:solidFill>
                  <a:schemeClr val="tx1"/>
                </a:solidFill>
              </a:rPr>
              <a:pPr/>
              <a:t>‹Nr.›</a:t>
            </a:fld>
            <a:endParaRPr lang="de-DE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9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  <p:sldLayoutId id="2147483822" r:id="rId17"/>
    <p:sldLayoutId id="214748382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adafruit.com/" TargetMode="External"/><Relationship Id="rId2" Type="http://schemas.openxmlformats.org/officeDocument/2006/relationships/hyperlink" Target="https://store.arduino.cc/usa/arduino-nano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adafruit/Adafruit_Android_BLE_UART" TargetMode="External"/><Relationship Id="rId4" Type="http://schemas.openxmlformats.org/officeDocument/2006/relationships/hyperlink" Target="https://github.com/sui77/rc-switch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0439" y="1654628"/>
            <a:ext cx="7766936" cy="1818691"/>
          </a:xfrm>
        </p:spPr>
        <p:txBody>
          <a:bodyPr/>
          <a:lstStyle/>
          <a:p>
            <a:pPr algn="ctr"/>
            <a:r>
              <a:rPr lang="de-DE" sz="6600" b="1" dirty="0" smtClean="0"/>
              <a:t>Tempomat</a:t>
            </a:r>
            <a:br>
              <a:rPr lang="de-DE" sz="6600" b="1" dirty="0" smtClean="0"/>
            </a:br>
            <a:r>
              <a:rPr lang="de-DE" sz="3200" b="1" dirty="0" smtClean="0"/>
              <a:t>(</a:t>
            </a:r>
            <a:r>
              <a:rPr lang="de-DE" sz="3200" b="1" dirty="0" err="1" smtClean="0"/>
              <a:t>aka</a:t>
            </a:r>
            <a:r>
              <a:rPr lang="de-DE" sz="3200" b="1" dirty="0" smtClean="0"/>
              <a:t> </a:t>
            </a:r>
            <a:r>
              <a:rPr lang="de-DE" sz="3200" b="1" dirty="0" err="1" smtClean="0"/>
              <a:t>Bicycle</a:t>
            </a:r>
            <a:r>
              <a:rPr lang="de-DE" sz="3200" b="1" dirty="0" smtClean="0"/>
              <a:t> Cruise </a:t>
            </a:r>
            <a:r>
              <a:rPr lang="de-DE" sz="3200" b="1" dirty="0" err="1" smtClean="0"/>
              <a:t>Control</a:t>
            </a:r>
            <a:r>
              <a:rPr lang="de-DE" sz="3200" b="1" dirty="0" smtClean="0"/>
              <a:t>)</a:t>
            </a:r>
            <a:endParaRPr lang="de-DE" sz="3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0439" y="3588821"/>
            <a:ext cx="7766936" cy="2997509"/>
          </a:xfrm>
        </p:spPr>
        <p:txBody>
          <a:bodyPr>
            <a:noAutofit/>
          </a:bodyPr>
          <a:lstStyle/>
          <a:p>
            <a:pPr algn="ctr"/>
            <a:r>
              <a:rPr lang="de-DE" sz="2000" dirty="0" err="1" smtClean="0"/>
              <a:t>Physical</a:t>
            </a:r>
            <a:r>
              <a:rPr lang="de-DE" sz="2000" dirty="0" smtClean="0"/>
              <a:t> </a:t>
            </a:r>
            <a:r>
              <a:rPr lang="de-DE" sz="2000" dirty="0" err="1" smtClean="0"/>
              <a:t>Computation</a:t>
            </a:r>
            <a:r>
              <a:rPr lang="de-DE" sz="2000" dirty="0" smtClean="0"/>
              <a:t> Lab – </a:t>
            </a:r>
            <a:r>
              <a:rPr lang="de-DE" sz="2000" dirty="0" err="1" smtClean="0"/>
              <a:t>SoSe</a:t>
            </a:r>
            <a:r>
              <a:rPr lang="de-DE" sz="2000" dirty="0" smtClean="0"/>
              <a:t> 2018</a:t>
            </a:r>
          </a:p>
          <a:p>
            <a:pPr algn="ctr"/>
            <a:endParaRPr lang="de-DE" sz="2000" dirty="0"/>
          </a:p>
          <a:p>
            <a:pPr algn="ctr"/>
            <a:r>
              <a:rPr lang="de-DE" sz="1600" dirty="0" smtClean="0"/>
              <a:t>(Gruppe:</a:t>
            </a:r>
          </a:p>
          <a:p>
            <a:pPr algn="ctr"/>
            <a:r>
              <a:rPr lang="de-DE" sz="1600" dirty="0" smtClean="0"/>
              <a:t>Jan-Phillip Lange, Jiang Xuan,</a:t>
            </a:r>
            <a:endParaRPr lang="de-DE" sz="1600" dirty="0"/>
          </a:p>
          <a:p>
            <a:pPr algn="ctr"/>
            <a:r>
              <a:rPr lang="de-DE" sz="1600" dirty="0"/>
              <a:t>Louis </a:t>
            </a:r>
            <a:r>
              <a:rPr lang="de-DE" sz="1600" dirty="0" smtClean="0"/>
              <a:t>Heise, Timothy </a:t>
            </a:r>
            <a:r>
              <a:rPr lang="de-DE" sz="1600" dirty="0" err="1" smtClean="0"/>
              <a:t>Reuscher</a:t>
            </a:r>
            <a:r>
              <a:rPr lang="de-DE" sz="1600" dirty="0" smtClean="0"/>
              <a:t>,</a:t>
            </a:r>
            <a:endParaRPr lang="de-DE" sz="1600" dirty="0"/>
          </a:p>
          <a:p>
            <a:pPr algn="ctr"/>
            <a:r>
              <a:rPr lang="de-DE" sz="1600" dirty="0"/>
              <a:t>Eike Karsten </a:t>
            </a:r>
            <a:r>
              <a:rPr lang="de-DE" sz="1600" dirty="0" smtClean="0"/>
              <a:t>Schlicht)</a:t>
            </a:r>
            <a:endParaRPr lang="de-DE" sz="1600" dirty="0"/>
          </a:p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9779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– Wichtige Bestandteile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00506"/>
            <a:ext cx="8596668" cy="3880773"/>
          </a:xfrm>
        </p:spPr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Geschwindigkeitsmessung</a:t>
            </a:r>
          </a:p>
          <a:p>
            <a:pPr lvl="1"/>
            <a:r>
              <a:rPr lang="de-DE" dirty="0" smtClean="0"/>
              <a:t>Direkt am Nabendynamo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Pulsmessung	</a:t>
            </a:r>
          </a:p>
          <a:p>
            <a:pPr lvl="1"/>
            <a:r>
              <a:rPr lang="de-DE" dirty="0" smtClean="0"/>
              <a:t>MAX30105 </a:t>
            </a:r>
          </a:p>
          <a:p>
            <a:pPr lvl="1"/>
            <a:r>
              <a:rPr lang="de-DE" dirty="0" smtClean="0"/>
              <a:t>An der Hand/Finger des Fahrers</a:t>
            </a:r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3" t="42933" r="29867" b="17867"/>
          <a:stretch/>
        </p:blipFill>
        <p:spPr>
          <a:xfrm>
            <a:off x="4069080" y="1800506"/>
            <a:ext cx="2404872" cy="218219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3" t="25200" r="18769" b="19867"/>
          <a:stretch/>
        </p:blipFill>
        <p:spPr>
          <a:xfrm>
            <a:off x="6603034" y="1800505"/>
            <a:ext cx="2701265" cy="218219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9" t="34245" r="63727" b="26682"/>
          <a:stretch/>
        </p:blipFill>
        <p:spPr>
          <a:xfrm>
            <a:off x="5021122" y="4133087"/>
            <a:ext cx="3163824" cy="19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– Wichtige Bestandteile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56816" y="1433749"/>
            <a:ext cx="7317186" cy="3880773"/>
          </a:xfrm>
        </p:spPr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Bluetooth zu 433 </a:t>
            </a:r>
            <a:r>
              <a:rPr lang="de-DE" dirty="0" err="1" smtClean="0"/>
              <a:t>Mhz</a:t>
            </a:r>
            <a:r>
              <a:rPr lang="de-DE" dirty="0" smtClean="0"/>
              <a:t> Schnittstelle</a:t>
            </a:r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0" r="23186" b="3452"/>
          <a:stretch/>
        </p:blipFill>
        <p:spPr>
          <a:xfrm rot="5400000">
            <a:off x="6817114" y="1216151"/>
            <a:ext cx="1883664" cy="270662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" t="4807" r="1" b="-1169"/>
          <a:stretch/>
        </p:blipFill>
        <p:spPr>
          <a:xfrm>
            <a:off x="877090" y="2505457"/>
            <a:ext cx="2159451" cy="3685033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" r="618"/>
          <a:stretch/>
        </p:blipFill>
        <p:spPr>
          <a:xfrm>
            <a:off x="3271076" y="2505457"/>
            <a:ext cx="2142894" cy="3685032"/>
          </a:xfrm>
          <a:prstGeom prst="rect">
            <a:avLst/>
          </a:prstGeom>
        </p:spPr>
      </p:pic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453665" y="4045885"/>
            <a:ext cx="7317186" cy="3880773"/>
          </a:xfrm>
        </p:spPr>
        <p:txBody>
          <a:bodyPr/>
          <a:lstStyle/>
          <a:p>
            <a:pPr marL="457200" lvl="1" indent="0">
              <a:buNone/>
            </a:pPr>
            <a:endParaRPr lang="de-DE" dirty="0"/>
          </a:p>
          <a:p>
            <a:r>
              <a:rPr lang="de-DE" dirty="0" smtClean="0"/>
              <a:t>Test bzw</a:t>
            </a:r>
            <a:r>
              <a:rPr lang="de-DE" dirty="0" smtClean="0"/>
              <a:t>. Simulations-App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5375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 smtClean="0"/>
              <a:t>Prozess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 Komponenten einzeln evaluiert und getestet</a:t>
            </a:r>
          </a:p>
          <a:p>
            <a:pPr lvl="1"/>
            <a:r>
              <a:rPr lang="de-DE" dirty="0" smtClean="0"/>
              <a:t>3 Puls-Sensoren</a:t>
            </a:r>
          </a:p>
          <a:p>
            <a:pPr lvl="1"/>
            <a:r>
              <a:rPr lang="de-DE" dirty="0" smtClean="0"/>
              <a:t>2 verschiedene Übertragungswege (Bluetooth, 433 </a:t>
            </a:r>
            <a:r>
              <a:rPr lang="de-DE" dirty="0" err="1" smtClean="0"/>
              <a:t>Mhz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2 Displays</a:t>
            </a:r>
          </a:p>
          <a:p>
            <a:pPr lvl="1"/>
            <a:endParaRPr lang="de-DE" dirty="0"/>
          </a:p>
          <a:p>
            <a:r>
              <a:rPr lang="de-DE" dirty="0" smtClean="0"/>
              <a:t>Finale Entscheidung für Komponenten</a:t>
            </a:r>
          </a:p>
          <a:p>
            <a:r>
              <a:rPr lang="de-DE" dirty="0" smtClean="0"/>
              <a:t>Integrationstests</a:t>
            </a:r>
          </a:p>
          <a:p>
            <a:endParaRPr lang="de-DE" dirty="0"/>
          </a:p>
          <a:p>
            <a:r>
              <a:rPr lang="de-DE" dirty="0" smtClean="0"/>
              <a:t>Zusammenbau Gesamtsystem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441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Besondere</a:t>
            </a:r>
            <a:r>
              <a:rPr lang="en-US" dirty="0" smtClean="0"/>
              <a:t> </a:t>
            </a:r>
            <a:r>
              <a:rPr lang="en-US" dirty="0" err="1" smtClean="0"/>
              <a:t>Herausforderungen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Unterscheidung verschiedener Gruppen</a:t>
            </a:r>
          </a:p>
          <a:p>
            <a:r>
              <a:rPr lang="de-DE" dirty="0" smtClean="0"/>
              <a:t>Sendepriorität in der Gruppe</a:t>
            </a:r>
          </a:p>
          <a:p>
            <a:pPr lvl="1"/>
            <a:r>
              <a:rPr lang="de-DE" dirty="0" smtClean="0"/>
              <a:t>Reihenfolge, Limitierungen</a:t>
            </a:r>
          </a:p>
          <a:p>
            <a:endParaRPr lang="de-DE" dirty="0"/>
          </a:p>
          <a:p>
            <a:r>
              <a:rPr lang="de-DE" dirty="0" smtClean="0"/>
              <a:t>Übertragungsart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dirty="0" smtClean="0"/>
              <a:t>(</a:t>
            </a:r>
            <a:r>
              <a:rPr lang="de-DE" dirty="0" smtClean="0"/>
              <a:t>Reichweite VS. Kompatibilität)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Zusammenbau und Pin-Belegung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0" t="-100" r="6450" b="1"/>
          <a:stretch/>
        </p:blipFill>
        <p:spPr>
          <a:xfrm>
            <a:off x="4956048" y="2707818"/>
            <a:ext cx="4165192" cy="24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2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818159" y="1930400"/>
            <a:ext cx="8596668" cy="3880773"/>
          </a:xfrm>
        </p:spPr>
        <p:txBody>
          <a:bodyPr/>
          <a:lstStyle/>
          <a:p>
            <a:pPr lvl="1"/>
            <a:endParaRPr lang="de-DE" dirty="0"/>
          </a:p>
          <a:p>
            <a:r>
              <a:rPr lang="de-DE" dirty="0" smtClean="0"/>
              <a:t>Video</a:t>
            </a:r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251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/ Lektionen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 Trittkraftmessung technisch zu aufwendig (Montage)</a:t>
            </a:r>
          </a:p>
          <a:p>
            <a:pPr lvl="1"/>
            <a:r>
              <a:rPr lang="de-DE" dirty="0" smtClean="0"/>
              <a:t>Weitere Mikrocontroller mit Sendern</a:t>
            </a:r>
          </a:p>
          <a:p>
            <a:endParaRPr lang="de-DE" dirty="0"/>
          </a:p>
          <a:p>
            <a:r>
              <a:rPr lang="de-DE" dirty="0" smtClean="0"/>
              <a:t>Pulsmessung nur an speziellen Pins möglich</a:t>
            </a:r>
          </a:p>
          <a:p>
            <a:endParaRPr lang="de-DE" dirty="0"/>
          </a:p>
          <a:p>
            <a:r>
              <a:rPr lang="de-DE" dirty="0" smtClean="0"/>
              <a:t>Display „sparsam“ benutzen</a:t>
            </a:r>
          </a:p>
          <a:p>
            <a:pPr lvl="1"/>
            <a:r>
              <a:rPr lang="de-DE" dirty="0" smtClean="0"/>
              <a:t>Nur teilweise neu zeichnen</a:t>
            </a:r>
          </a:p>
          <a:p>
            <a:endParaRPr lang="de-DE" dirty="0"/>
          </a:p>
          <a:p>
            <a:r>
              <a:rPr lang="de-DE" dirty="0" smtClean="0"/>
              <a:t>Pins zusätzlich überprüfen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 </a:t>
            </a:r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8357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 – Mögliche Erweiterung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2041717"/>
            <a:ext cx="8596668" cy="3880773"/>
          </a:xfrm>
        </p:spPr>
        <p:txBody>
          <a:bodyPr/>
          <a:lstStyle/>
          <a:p>
            <a:r>
              <a:rPr lang="de-DE" dirty="0" smtClean="0"/>
              <a:t>Verbindung mit dem Smartphone: App für Einstellungen</a:t>
            </a:r>
          </a:p>
          <a:p>
            <a:pPr lvl="1"/>
            <a:r>
              <a:rPr lang="de-DE" dirty="0" err="1" smtClean="0"/>
              <a:t>GruppenID</a:t>
            </a:r>
            <a:r>
              <a:rPr lang="de-DE" dirty="0" smtClean="0"/>
              <a:t>, Ruhepuls, Radumfang (in Zoll)</a:t>
            </a:r>
          </a:p>
          <a:p>
            <a:endParaRPr lang="de-DE" dirty="0"/>
          </a:p>
          <a:p>
            <a:r>
              <a:rPr lang="de-DE" dirty="0" smtClean="0"/>
              <a:t>Trittkraftmessung über weitere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err="1" smtClean="0"/>
              <a:t>Mikrocontroler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Minigames</a:t>
            </a:r>
            <a:r>
              <a:rPr lang="de-DE" dirty="0" smtClean="0"/>
              <a:t>/</a:t>
            </a:r>
            <a:r>
              <a:rPr lang="de-DE" dirty="0" err="1" smtClean="0"/>
              <a:t>Challanges</a:t>
            </a:r>
            <a:r>
              <a:rPr lang="de-DE" dirty="0" smtClean="0"/>
              <a:t> für die Gruppen</a:t>
            </a:r>
          </a:p>
          <a:p>
            <a:endParaRPr lang="de-DE" dirty="0"/>
          </a:p>
          <a:p>
            <a:r>
              <a:rPr lang="de-DE" dirty="0" smtClean="0"/>
              <a:t>Kartenansicht mit Standorten der Fahrer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1" b="-800"/>
          <a:stretch/>
        </p:blipFill>
        <p:spPr>
          <a:xfrm>
            <a:off x="5641848" y="2929726"/>
            <a:ext cx="3696890" cy="23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Development: </a:t>
            </a:r>
            <a:r>
              <a:rPr lang="de-DE" u="sng" dirty="0">
                <a:solidFill>
                  <a:srgbClr val="0070C0"/>
                </a:solidFill>
              </a:rPr>
              <a:t>https://www.arduino.cc/en/Main/Education</a:t>
            </a:r>
          </a:p>
          <a:p>
            <a:r>
              <a:rPr lang="de-DE" dirty="0" err="1" smtClean="0"/>
              <a:t>Arduino</a:t>
            </a:r>
            <a:r>
              <a:rPr lang="de-DE" dirty="0" smtClean="0"/>
              <a:t> Spezifikation: </a:t>
            </a:r>
            <a:r>
              <a:rPr lang="de-DE" dirty="0">
                <a:hlinkClick r:id="rId2" tooltip="https://store.arduino.cc/usa/arduino-nano"/>
              </a:rPr>
              <a:t>https://</a:t>
            </a:r>
            <a:r>
              <a:rPr lang="de-DE" dirty="0" smtClean="0">
                <a:hlinkClick r:id="rId2" tooltip="https://store.arduino.cc/usa/arduino-nano"/>
              </a:rPr>
              <a:t>store.arduino.cc/usa/arduino-nano</a:t>
            </a:r>
            <a:endParaRPr lang="de-DE" dirty="0"/>
          </a:p>
          <a:p>
            <a:r>
              <a:rPr lang="de-DE" dirty="0" err="1" smtClean="0"/>
              <a:t>Adafruit</a:t>
            </a:r>
            <a:r>
              <a:rPr lang="de-DE" dirty="0" smtClean="0"/>
              <a:t> </a:t>
            </a:r>
            <a:r>
              <a:rPr lang="de-DE" dirty="0" err="1" smtClean="0"/>
              <a:t>Feather</a:t>
            </a:r>
            <a:r>
              <a:rPr lang="de-DE" dirty="0" smtClean="0"/>
              <a:t> M0: </a:t>
            </a:r>
            <a:r>
              <a:rPr lang="de-DE" dirty="0">
                <a:solidFill>
                  <a:srgbClr val="0070C0"/>
                </a:solidFill>
                <a:hlinkClick r:id="rId3"/>
              </a:rPr>
              <a:t>https://learn.adafruit.com/</a:t>
            </a:r>
            <a:endParaRPr lang="de-DE" dirty="0">
              <a:solidFill>
                <a:srgbClr val="0070C0"/>
              </a:solidFill>
            </a:endParaRPr>
          </a:p>
          <a:p>
            <a:endParaRPr lang="de-DE" dirty="0"/>
          </a:p>
          <a:p>
            <a:r>
              <a:rPr lang="de-DE" dirty="0" smtClean="0"/>
              <a:t>Display-Steuerung: </a:t>
            </a:r>
            <a:r>
              <a:rPr lang="de-DE" u="sng" dirty="0" smtClean="0">
                <a:solidFill>
                  <a:srgbClr val="0070C0"/>
                </a:solidFill>
              </a:rPr>
              <a:t>https</a:t>
            </a:r>
            <a:r>
              <a:rPr lang="de-DE" u="sng" dirty="0">
                <a:solidFill>
                  <a:srgbClr val="0070C0"/>
                </a:solidFill>
              </a:rPr>
              <a:t>://github.com/ZinggJM/GxEPD</a:t>
            </a:r>
            <a:endParaRPr lang="de-DE" u="sng" dirty="0">
              <a:solidFill>
                <a:srgbClr val="0070C0"/>
              </a:solidFill>
            </a:endParaRPr>
          </a:p>
          <a:p>
            <a:endParaRPr lang="de-DE" dirty="0" smtClean="0"/>
          </a:p>
          <a:p>
            <a:r>
              <a:rPr lang="de-DE" dirty="0" smtClean="0"/>
              <a:t>Bluetooth / 433 </a:t>
            </a:r>
            <a:r>
              <a:rPr lang="de-DE" dirty="0" err="1" smtClean="0"/>
              <a:t>Mhz</a:t>
            </a:r>
            <a:r>
              <a:rPr lang="de-DE" dirty="0" smtClean="0"/>
              <a:t>: </a:t>
            </a:r>
            <a:r>
              <a:rPr lang="de-DE" u="sng" dirty="0">
                <a:hlinkClick r:id="rId4" tooltip="https://github.com/sui77/rc-switch"/>
              </a:rPr>
              <a:t>https://</a:t>
            </a:r>
            <a:r>
              <a:rPr lang="de-DE" u="sng" dirty="0" smtClean="0">
                <a:hlinkClick r:id="rId4" tooltip="https://github.com/sui77/rc-switch"/>
              </a:rPr>
              <a:t>github.com/sui77/rc-switch</a:t>
            </a:r>
            <a:endParaRPr lang="de-DE" u="sng" dirty="0" smtClean="0"/>
          </a:p>
          <a:p>
            <a:pPr marL="0" indent="0">
              <a:buNone/>
            </a:pPr>
            <a:r>
              <a:rPr lang="de-DE" dirty="0" smtClean="0">
                <a:hlinkClick r:id="rId5" tooltip="https://github.com/adafruit/Adafruit_Android_BLE_UART"/>
              </a:rPr>
              <a:t>https</a:t>
            </a:r>
            <a:r>
              <a:rPr lang="de-DE" dirty="0">
                <a:hlinkClick r:id="rId5" tooltip="https://github.com/adafruit/Adafruit_Android_BLE_UART"/>
              </a:rPr>
              <a:t>://</a:t>
            </a:r>
            <a:r>
              <a:rPr lang="de-DE" dirty="0" smtClean="0">
                <a:hlinkClick r:id="rId5" tooltip="https://github.com/adafruit/Adafruit_Android_BLE_UART"/>
              </a:rPr>
              <a:t>github.com/adafruit/Adafruit_Android_BLE_UART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08195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20439" y="1654628"/>
            <a:ext cx="7766936" cy="1818691"/>
          </a:xfrm>
        </p:spPr>
        <p:txBody>
          <a:bodyPr/>
          <a:lstStyle/>
          <a:p>
            <a:pPr algn="ctr"/>
            <a:r>
              <a:rPr lang="de-DE" sz="6600" b="1" dirty="0" smtClean="0"/>
              <a:t>Anhang</a:t>
            </a:r>
            <a:endParaRPr lang="de-DE" sz="66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0439" y="3588821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de-DE" sz="1600" dirty="0" smtClean="0"/>
              <a:t>Zusätzliche Informationen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8555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Pinout</a:t>
            </a:r>
            <a:r>
              <a:rPr lang="de-DE" dirty="0" smtClean="0"/>
              <a:t> Plan </a:t>
            </a:r>
            <a:r>
              <a:rPr lang="de-DE" dirty="0" err="1" smtClean="0"/>
              <a:t>Feather</a:t>
            </a:r>
            <a:r>
              <a:rPr lang="de-DE" dirty="0" smtClean="0"/>
              <a:t> M0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939" r="1222" b="3714"/>
          <a:stretch/>
        </p:blipFill>
        <p:spPr>
          <a:xfrm>
            <a:off x="985516" y="1205991"/>
            <a:ext cx="7600700" cy="50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68918" y="609600"/>
            <a:ext cx="7705083" cy="1228825"/>
          </a:xfrm>
        </p:spPr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371193"/>
          </a:xfrm>
        </p:spPr>
        <p:txBody>
          <a:bodyPr>
            <a:normAutofit/>
          </a:bodyPr>
          <a:lstStyle/>
          <a:p>
            <a:r>
              <a:rPr lang="de-DE" dirty="0" smtClean="0"/>
              <a:t>Motivation und Ziel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987552" y="1722783"/>
            <a:ext cx="8286450" cy="4318579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Zielgruppe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307592" y="1722783"/>
            <a:ext cx="7966410" cy="4318579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Umsetzung: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 smtClean="0"/>
              <a:t>Eigenschaften und Eingrenzung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de-DE" sz="1800" dirty="0" smtClean="0"/>
              <a:t>System und Komponenten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093976" y="1722783"/>
            <a:ext cx="7180026" cy="431857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 err="1" smtClean="0"/>
              <a:t>Prozess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404872" y="1722783"/>
            <a:ext cx="6869130" cy="431857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Besondere</a:t>
            </a:r>
            <a:r>
              <a:rPr lang="en-US" dirty="0" smtClean="0"/>
              <a:t> </a:t>
            </a:r>
            <a:r>
              <a:rPr lang="en-US" dirty="0" err="1" smtClean="0"/>
              <a:t>Herausforderungen</a:t>
            </a:r>
            <a:r>
              <a:rPr lang="en-US" dirty="0" smtClean="0"/>
              <a:t> / </a:t>
            </a:r>
            <a:r>
              <a:rPr lang="en-US" dirty="0" err="1" smtClean="0"/>
              <a:t>Lektionen</a:t>
            </a:r>
            <a:endParaRPr lang="en-US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2715768" y="1722783"/>
            <a:ext cx="6558234" cy="4318579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Live Demo/Video</a:t>
            </a:r>
            <a:endParaRPr lang="de-DE" dirty="0" smtClean="0"/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3035808" y="1722783"/>
            <a:ext cx="6238194" cy="4318579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Ausblick</a:t>
            </a:r>
          </a:p>
          <a:p>
            <a:pPr marL="4572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9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Schaltpläne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</a:p>
          <a:p>
            <a:endParaRPr lang="de-DE" dirty="0"/>
          </a:p>
          <a:p>
            <a:r>
              <a:rPr lang="de-DE" dirty="0" smtClean="0"/>
              <a:t> 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1572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Fahrrad fahren in der Gruppe – ein Mitfahrer bleibt oft zurück</a:t>
            </a:r>
          </a:p>
          <a:p>
            <a:pPr lvl="2"/>
            <a:r>
              <a:rPr lang="de-DE" dirty="0" smtClean="0"/>
              <a:t>Kondition, Verfassung, unterschiedliche Fahrräder, … 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Bisher: übrige Mitfahrer 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 smtClean="0"/>
              <a:t>   </a:t>
            </a:r>
            <a:r>
              <a:rPr lang="de-DE" dirty="0" smtClean="0"/>
              <a:t>müssen </a:t>
            </a:r>
            <a:r>
              <a:rPr lang="de-DE" dirty="0" smtClean="0"/>
              <a:t>warten</a:t>
            </a:r>
          </a:p>
          <a:p>
            <a:pPr lvl="1"/>
            <a:r>
              <a:rPr lang="de-DE" dirty="0" smtClean="0"/>
              <a:t>Bemerken es </a:t>
            </a:r>
            <a:r>
              <a:rPr lang="de-DE" dirty="0" smtClean="0"/>
              <a:t>nicht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Komfortablere Lösung </a:t>
            </a:r>
            <a:endParaRPr lang="de-DE" dirty="0" smtClean="0"/>
          </a:p>
          <a:p>
            <a:pPr lvl="1"/>
            <a:r>
              <a:rPr lang="de-DE" dirty="0" smtClean="0"/>
              <a:t>Aufmerksamkeit </a:t>
            </a:r>
            <a:r>
              <a:rPr lang="de-DE" dirty="0" smtClean="0"/>
              <a:t>steigern</a:t>
            </a:r>
          </a:p>
          <a:p>
            <a:pPr marL="457200" lvl="1" indent="0">
              <a:buNone/>
            </a:pPr>
            <a:r>
              <a:rPr lang="de-DE" dirty="0" smtClean="0"/>
              <a:t> 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08" y="3154681"/>
            <a:ext cx="3958120" cy="264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 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423686"/>
            <a:ext cx="8596668" cy="4617676"/>
          </a:xfrm>
        </p:spPr>
        <p:txBody>
          <a:bodyPr/>
          <a:lstStyle/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 smtClean="0"/>
              <a:t>Automatische </a:t>
            </a:r>
            <a:r>
              <a:rPr lang="de-DE" dirty="0" smtClean="0"/>
              <a:t>Geschwindigkeitserkennung</a:t>
            </a:r>
            <a:endParaRPr lang="de-DE" dirty="0" smtClean="0"/>
          </a:p>
          <a:p>
            <a:pPr lvl="2"/>
            <a:r>
              <a:rPr lang="de-DE" dirty="0" smtClean="0"/>
              <a:t>Austausch von Informationen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Vorschläge </a:t>
            </a:r>
            <a:r>
              <a:rPr lang="de-DE" dirty="0" smtClean="0"/>
              <a:t>zur </a:t>
            </a:r>
            <a:r>
              <a:rPr lang="de-DE" dirty="0" smtClean="0"/>
              <a:t>Geschwindigkeitsanpassung</a:t>
            </a:r>
          </a:p>
          <a:p>
            <a:pPr lvl="1"/>
            <a:endParaRPr lang="de-DE" dirty="0"/>
          </a:p>
          <a:p>
            <a:pPr lvl="1"/>
            <a:r>
              <a:rPr lang="de-DE" dirty="0" smtClean="0"/>
              <a:t>Warnungen bei Problemen</a:t>
            </a:r>
            <a:endParaRPr lang="de-DE" dirty="0" smtClean="0"/>
          </a:p>
          <a:p>
            <a:pPr lvl="2"/>
            <a:r>
              <a:rPr lang="de-DE" dirty="0" smtClean="0"/>
              <a:t>Anstrengung, Fahrer bleibt stehen, Abstand zu groß …</a:t>
            </a:r>
          </a:p>
          <a:p>
            <a:pPr lvl="2"/>
            <a:endParaRPr lang="de-DE" dirty="0"/>
          </a:p>
          <a:p>
            <a:pPr lvl="1"/>
            <a:r>
              <a:rPr lang="de-DE" dirty="0" smtClean="0"/>
              <a:t>Anzeigen von wichtigen Informationen</a:t>
            </a:r>
          </a:p>
          <a:p>
            <a:pPr lvl="2"/>
            <a:r>
              <a:rPr lang="de-DE" dirty="0" smtClean="0"/>
              <a:t>Neben dem Vorschlag: Puls, eigene Geschwindigkeit, Trittkraft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12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898235"/>
            <a:ext cx="8596668" cy="3880773"/>
          </a:xfrm>
        </p:spPr>
        <p:txBody>
          <a:bodyPr/>
          <a:lstStyle/>
          <a:p>
            <a:pPr marL="914400" lvl="2" indent="0">
              <a:buNone/>
            </a:pPr>
            <a:r>
              <a:rPr lang="de-DE" dirty="0" smtClean="0"/>
              <a:t> </a:t>
            </a:r>
            <a:endParaRPr lang="de-DE" dirty="0"/>
          </a:p>
          <a:p>
            <a:pPr lvl="1"/>
            <a:r>
              <a:rPr lang="de-DE" dirty="0" smtClean="0"/>
              <a:t>Keine Altersbeschränkung, Empfehlung: Ab 8 Jahren </a:t>
            </a:r>
          </a:p>
          <a:p>
            <a:pPr lvl="1"/>
            <a:r>
              <a:rPr lang="de-DE" dirty="0" smtClean="0"/>
              <a:t>Hobby- und Sportfahrer</a:t>
            </a:r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Ab einer Gruppengröße von </a:t>
            </a:r>
            <a:r>
              <a:rPr lang="de-DE" dirty="0" smtClean="0"/>
              <a:t>3</a:t>
            </a:r>
          </a:p>
          <a:p>
            <a:pPr marL="457200" lvl="1" indent="0">
              <a:buNone/>
            </a:pPr>
            <a:endParaRPr lang="de-DE" dirty="0" smtClean="0"/>
          </a:p>
          <a:p>
            <a:pPr lvl="1"/>
            <a:r>
              <a:rPr lang="de-DE" dirty="0"/>
              <a:t>U</a:t>
            </a:r>
            <a:r>
              <a:rPr lang="de-DE" dirty="0" smtClean="0"/>
              <a:t>nterschiedliche Radsport-</a:t>
            </a:r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/>
              <a:t>E</a:t>
            </a:r>
            <a:r>
              <a:rPr lang="de-DE" dirty="0" smtClean="0"/>
              <a:t>rfahrungen </a:t>
            </a:r>
            <a:r>
              <a:rPr lang="de-DE" dirty="0"/>
              <a:t>oder </a:t>
            </a:r>
            <a:r>
              <a:rPr lang="de-DE" dirty="0" smtClean="0"/>
              <a:t>Trainingsstände</a:t>
            </a:r>
          </a:p>
          <a:p>
            <a:pPr lvl="1"/>
            <a:r>
              <a:rPr lang="de-DE" dirty="0" smtClean="0"/>
              <a:t>Gesundheitliche Defizite werden </a:t>
            </a:r>
            <a:endParaRPr lang="de-DE" dirty="0" smtClean="0"/>
          </a:p>
          <a:p>
            <a:pPr marL="457200" lvl="1" indent="0"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/>
              <a:t>berücksichtigt </a:t>
            </a:r>
            <a:r>
              <a:rPr lang="de-DE" dirty="0" smtClean="0"/>
              <a:t>(Pulsmessung)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4" y="2830985"/>
            <a:ext cx="3796585" cy="28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15" y="1976221"/>
            <a:ext cx="5184647" cy="34564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Eigenschaften und Einschränkungen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976221"/>
            <a:ext cx="8596668" cy="3841483"/>
          </a:xfrm>
        </p:spPr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Mobil </a:t>
            </a:r>
            <a:r>
              <a:rPr lang="de-DE" dirty="0" smtClean="0"/>
              <a:t>/ am Fahrrad einsetzbar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Augmentiert </a:t>
            </a:r>
            <a:r>
              <a:rPr lang="de-DE" dirty="0" smtClean="0"/>
              <a:t>das </a:t>
            </a:r>
            <a:r>
              <a:rPr lang="de-DE" dirty="0" smtClean="0"/>
              <a:t>Fahrrad 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 </a:t>
            </a:r>
            <a:r>
              <a:rPr lang="de-DE" dirty="0" smtClean="0"/>
              <a:t>(</a:t>
            </a:r>
            <a:r>
              <a:rPr lang="de-DE" dirty="0" smtClean="0"/>
              <a:t>nicht Fahrer)</a:t>
            </a:r>
          </a:p>
          <a:p>
            <a:endParaRPr lang="de-DE" dirty="0"/>
          </a:p>
          <a:p>
            <a:r>
              <a:rPr lang="de-DE" dirty="0" smtClean="0"/>
              <a:t>Kein Smartphone </a:t>
            </a:r>
            <a:r>
              <a:rPr lang="de-DE" dirty="0" smtClean="0"/>
              <a:t>erforderlich</a:t>
            </a:r>
            <a:endParaRPr lang="de-DE" dirty="0"/>
          </a:p>
          <a:p>
            <a:endParaRPr lang="de-DE" dirty="0" smtClean="0"/>
          </a:p>
          <a:p>
            <a:pPr lvl="1">
              <a:buNone/>
            </a:pPr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625" y="2460752"/>
            <a:ext cx="3810425" cy="22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Bicycle</a:t>
            </a:r>
            <a:r>
              <a:rPr lang="de-DE" dirty="0" smtClean="0"/>
              <a:t> Cruise </a:t>
            </a:r>
            <a:r>
              <a:rPr lang="de-DE" dirty="0" err="1" smtClean="0"/>
              <a:t>Control</a:t>
            </a:r>
            <a:r>
              <a:rPr lang="de-DE" dirty="0" smtClean="0"/>
              <a:t> - 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2742" y="1831405"/>
            <a:ext cx="8596668" cy="3880773"/>
          </a:xfrm>
        </p:spPr>
        <p:txBody>
          <a:bodyPr/>
          <a:lstStyle/>
          <a:p>
            <a:r>
              <a:rPr lang="de-DE" dirty="0" smtClean="0"/>
              <a:t>Konzept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" b="17143"/>
          <a:stretch/>
        </p:blipFill>
        <p:spPr>
          <a:xfrm>
            <a:off x="192645" y="2619537"/>
            <a:ext cx="5266511" cy="25101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r="2837" b="16547"/>
          <a:stretch/>
        </p:blipFill>
        <p:spPr>
          <a:xfrm>
            <a:off x="5459156" y="2720230"/>
            <a:ext cx="4266437" cy="23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8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Bicycle</a:t>
            </a:r>
            <a:r>
              <a:rPr lang="de-DE" dirty="0" smtClean="0"/>
              <a:t> Cruise </a:t>
            </a:r>
            <a:r>
              <a:rPr lang="de-DE" dirty="0" err="1" smtClean="0"/>
              <a:t>Control</a:t>
            </a:r>
            <a:r>
              <a:rPr lang="de-DE" dirty="0" smtClean="0"/>
              <a:t> - 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Montiert am Fahrrad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" t="9732" r="8966" b="3201"/>
          <a:stretch/>
        </p:blipFill>
        <p:spPr>
          <a:xfrm>
            <a:off x="795528" y="2617516"/>
            <a:ext cx="4005072" cy="310238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3467"/>
          <a:stretch/>
        </p:blipFill>
        <p:spPr>
          <a:xfrm>
            <a:off x="4918795" y="2617516"/>
            <a:ext cx="4159370" cy="31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– Wichtige Bestandteile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Mikrocontroller </a:t>
            </a:r>
            <a:r>
              <a:rPr lang="de-DE" dirty="0"/>
              <a:t>als Herzstück</a:t>
            </a:r>
          </a:p>
          <a:p>
            <a:pPr lvl="1"/>
            <a:r>
              <a:rPr lang="de-DE" dirty="0" err="1" smtClean="0"/>
              <a:t>Adafruit</a:t>
            </a:r>
            <a:r>
              <a:rPr lang="de-DE" dirty="0" smtClean="0"/>
              <a:t> </a:t>
            </a:r>
            <a:r>
              <a:rPr lang="de-DE" dirty="0" err="1" smtClean="0"/>
              <a:t>Feather</a:t>
            </a:r>
            <a:r>
              <a:rPr lang="de-DE" dirty="0" smtClean="0"/>
              <a:t> M0 (</a:t>
            </a:r>
            <a:r>
              <a:rPr lang="de-DE" dirty="0" err="1" smtClean="0"/>
              <a:t>Bluefruit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Leistungsfähig und Sparsam</a:t>
            </a:r>
          </a:p>
          <a:p>
            <a:pPr marL="457200" lvl="1" indent="0">
              <a:buNone/>
            </a:pPr>
            <a:endParaRPr lang="de-DE" dirty="0" smtClean="0"/>
          </a:p>
          <a:p>
            <a:r>
              <a:rPr lang="de-DE" dirty="0" smtClean="0"/>
              <a:t>Display</a:t>
            </a:r>
          </a:p>
          <a:p>
            <a:pPr lvl="1"/>
            <a:r>
              <a:rPr lang="de-DE" dirty="0" err="1" smtClean="0"/>
              <a:t>Waveshare</a:t>
            </a:r>
            <a:r>
              <a:rPr lang="de-DE" dirty="0" smtClean="0"/>
              <a:t> e-</a:t>
            </a:r>
            <a:r>
              <a:rPr lang="de-DE" dirty="0" err="1" smtClean="0"/>
              <a:t>Ink</a:t>
            </a:r>
            <a:r>
              <a:rPr lang="de-DE" dirty="0" smtClean="0"/>
              <a:t> 1.54</a:t>
            </a:r>
            <a:r>
              <a:rPr lang="de-DE" dirty="0"/>
              <a:t>“</a:t>
            </a:r>
            <a:r>
              <a:rPr lang="de-DE" dirty="0" smtClean="0"/>
              <a:t> </a:t>
            </a:r>
            <a:r>
              <a:rPr lang="de-DE" dirty="0" smtClean="0"/>
              <a:t>		</a:t>
            </a:r>
          </a:p>
          <a:p>
            <a:pPr lvl="1"/>
            <a:r>
              <a:rPr lang="de-DE" dirty="0" smtClean="0"/>
              <a:t>Gut lesbar bei Tageslicht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 smtClean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913" y="1783080"/>
            <a:ext cx="2345174" cy="180641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17334" r="32182" b="17756"/>
          <a:stretch/>
        </p:blipFill>
        <p:spPr>
          <a:xfrm>
            <a:off x="4800600" y="3819687"/>
            <a:ext cx="2971800" cy="2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Benutzerdefiniert 6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92D050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401</Words>
  <Application>Microsoft Office PowerPoint</Application>
  <PresentationFormat>Breitbild</PresentationFormat>
  <Paragraphs>237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Facette</vt:lpstr>
      <vt:lpstr>Tempomat (aka Bicycle Cruise Control)</vt:lpstr>
      <vt:lpstr>Übersicht</vt:lpstr>
      <vt:lpstr>Motivation</vt:lpstr>
      <vt:lpstr>Unser Ziel</vt:lpstr>
      <vt:lpstr>Zielgruppe</vt:lpstr>
      <vt:lpstr>Eigenschaften und Einschränkungen</vt:lpstr>
      <vt:lpstr>Bicycle Cruise Control - System</vt:lpstr>
      <vt:lpstr>Bicycle Cruise Control - System</vt:lpstr>
      <vt:lpstr>System – Wichtige Bestandteile</vt:lpstr>
      <vt:lpstr>System – Wichtige Bestandteile</vt:lpstr>
      <vt:lpstr>System – Wichtige Bestandteile</vt:lpstr>
      <vt:lpstr>Design Prozess</vt:lpstr>
      <vt:lpstr>Besondere Herausforderungen</vt:lpstr>
      <vt:lpstr>Live Demo</vt:lpstr>
      <vt:lpstr>Probleme / Lektionen</vt:lpstr>
      <vt:lpstr>Ausblick – Mögliche Erweiterung</vt:lpstr>
      <vt:lpstr>Quellen</vt:lpstr>
      <vt:lpstr>Anhang</vt:lpstr>
      <vt:lpstr>Pinout Plan Feather M0</vt:lpstr>
      <vt:lpstr>Schaltpläne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ActivyGate</dc:title>
  <dc:creator>Eike Karsten Schlicht</dc:creator>
  <cp:lastModifiedBy>Eike Karsten Schlicht</cp:lastModifiedBy>
  <cp:revision>68</cp:revision>
  <dcterms:created xsi:type="dcterms:W3CDTF">2018-01-26T13:56:10Z</dcterms:created>
  <dcterms:modified xsi:type="dcterms:W3CDTF">2018-07-18T15:55:06Z</dcterms:modified>
</cp:coreProperties>
</file>