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95" autoAdjust="0"/>
    <p:restoredTop sz="94660"/>
  </p:normalViewPr>
  <p:slideViewPr>
    <p:cSldViewPr snapToGrid="0" showGuides="1">
      <p:cViewPr>
        <p:scale>
          <a:sx n="90" d="100"/>
          <a:sy n="90" d="100"/>
        </p:scale>
        <p:origin x="590"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A9BCFF2D-F61C-40BA-9285-2FEEF53493E0}" type="datetimeFigureOut">
              <a:rPr lang="zh-TW" altLang="en-US" smtClean="0"/>
              <a:t>2025/2/1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1A8F0A4-2F05-4E72-87B3-4691394B6412}" type="slidenum">
              <a:rPr lang="zh-TW" altLang="en-US" smtClean="0"/>
              <a:t>‹#›</a:t>
            </a:fld>
            <a:endParaRPr lang="zh-TW" altLang="en-US"/>
          </a:p>
        </p:txBody>
      </p:sp>
    </p:spTree>
    <p:extLst>
      <p:ext uri="{BB962C8B-B14F-4D97-AF65-F5344CB8AC3E}">
        <p14:creationId xmlns:p14="http://schemas.microsoft.com/office/powerpoint/2010/main" val="121746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9BCFF2D-F61C-40BA-9285-2FEEF53493E0}" type="datetimeFigureOut">
              <a:rPr lang="zh-TW" altLang="en-US" smtClean="0"/>
              <a:t>2025/2/1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1A8F0A4-2F05-4E72-87B3-4691394B6412}" type="slidenum">
              <a:rPr lang="zh-TW" altLang="en-US" smtClean="0"/>
              <a:t>‹#›</a:t>
            </a:fld>
            <a:endParaRPr lang="zh-TW" altLang="en-US"/>
          </a:p>
        </p:txBody>
      </p:sp>
    </p:spTree>
    <p:extLst>
      <p:ext uri="{BB962C8B-B14F-4D97-AF65-F5344CB8AC3E}">
        <p14:creationId xmlns:p14="http://schemas.microsoft.com/office/powerpoint/2010/main" val="17672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9BCFF2D-F61C-40BA-9285-2FEEF53493E0}" type="datetimeFigureOut">
              <a:rPr lang="zh-TW" altLang="en-US" smtClean="0"/>
              <a:t>2025/2/1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1A8F0A4-2F05-4E72-87B3-4691394B6412}" type="slidenum">
              <a:rPr lang="zh-TW" altLang="en-US" smtClean="0"/>
              <a:t>‹#›</a:t>
            </a:fld>
            <a:endParaRPr lang="zh-TW" altLang="en-US"/>
          </a:p>
        </p:txBody>
      </p:sp>
    </p:spTree>
    <p:extLst>
      <p:ext uri="{BB962C8B-B14F-4D97-AF65-F5344CB8AC3E}">
        <p14:creationId xmlns:p14="http://schemas.microsoft.com/office/powerpoint/2010/main" val="290631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A9BCFF2D-F61C-40BA-9285-2FEEF53493E0}" type="datetimeFigureOut">
              <a:rPr lang="zh-TW" altLang="en-US" smtClean="0"/>
              <a:t>2025/2/1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1A8F0A4-2F05-4E72-87B3-4691394B6412}" type="slidenum">
              <a:rPr lang="zh-TW" altLang="en-US" smtClean="0"/>
              <a:t>‹#›</a:t>
            </a:fld>
            <a:endParaRPr lang="zh-TW" altLang="en-US"/>
          </a:p>
        </p:txBody>
      </p:sp>
    </p:spTree>
    <p:extLst>
      <p:ext uri="{BB962C8B-B14F-4D97-AF65-F5344CB8AC3E}">
        <p14:creationId xmlns:p14="http://schemas.microsoft.com/office/powerpoint/2010/main" val="4146166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A9BCFF2D-F61C-40BA-9285-2FEEF53493E0}" type="datetimeFigureOut">
              <a:rPr lang="zh-TW" altLang="en-US" smtClean="0"/>
              <a:t>2025/2/1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1A8F0A4-2F05-4E72-87B3-4691394B6412}" type="slidenum">
              <a:rPr lang="zh-TW" altLang="en-US" smtClean="0"/>
              <a:t>‹#›</a:t>
            </a:fld>
            <a:endParaRPr lang="zh-TW" altLang="en-US"/>
          </a:p>
        </p:txBody>
      </p:sp>
    </p:spTree>
    <p:extLst>
      <p:ext uri="{BB962C8B-B14F-4D97-AF65-F5344CB8AC3E}">
        <p14:creationId xmlns:p14="http://schemas.microsoft.com/office/powerpoint/2010/main" val="1892769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A9BCFF2D-F61C-40BA-9285-2FEEF53493E0}" type="datetimeFigureOut">
              <a:rPr lang="zh-TW" altLang="en-US" smtClean="0"/>
              <a:t>2025/2/1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1A8F0A4-2F05-4E72-87B3-4691394B6412}" type="slidenum">
              <a:rPr lang="zh-TW" altLang="en-US" smtClean="0"/>
              <a:t>‹#›</a:t>
            </a:fld>
            <a:endParaRPr lang="zh-TW" altLang="en-US"/>
          </a:p>
        </p:txBody>
      </p:sp>
    </p:spTree>
    <p:extLst>
      <p:ext uri="{BB962C8B-B14F-4D97-AF65-F5344CB8AC3E}">
        <p14:creationId xmlns:p14="http://schemas.microsoft.com/office/powerpoint/2010/main" val="427307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A9BCFF2D-F61C-40BA-9285-2FEEF53493E0}" type="datetimeFigureOut">
              <a:rPr lang="zh-TW" altLang="en-US" smtClean="0"/>
              <a:t>2025/2/1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1A8F0A4-2F05-4E72-87B3-4691394B6412}" type="slidenum">
              <a:rPr lang="zh-TW" altLang="en-US" smtClean="0"/>
              <a:t>‹#›</a:t>
            </a:fld>
            <a:endParaRPr lang="zh-TW" altLang="en-US"/>
          </a:p>
        </p:txBody>
      </p:sp>
    </p:spTree>
    <p:extLst>
      <p:ext uri="{BB962C8B-B14F-4D97-AF65-F5344CB8AC3E}">
        <p14:creationId xmlns:p14="http://schemas.microsoft.com/office/powerpoint/2010/main" val="124257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A9BCFF2D-F61C-40BA-9285-2FEEF53493E0}" type="datetimeFigureOut">
              <a:rPr lang="zh-TW" altLang="en-US" smtClean="0"/>
              <a:t>2025/2/1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1A8F0A4-2F05-4E72-87B3-4691394B6412}" type="slidenum">
              <a:rPr lang="zh-TW" altLang="en-US" smtClean="0"/>
              <a:t>‹#›</a:t>
            </a:fld>
            <a:endParaRPr lang="zh-TW" altLang="en-US"/>
          </a:p>
        </p:txBody>
      </p:sp>
    </p:spTree>
    <p:extLst>
      <p:ext uri="{BB962C8B-B14F-4D97-AF65-F5344CB8AC3E}">
        <p14:creationId xmlns:p14="http://schemas.microsoft.com/office/powerpoint/2010/main" val="169834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9BCFF2D-F61C-40BA-9285-2FEEF53493E0}" type="datetimeFigureOut">
              <a:rPr lang="zh-TW" altLang="en-US" smtClean="0"/>
              <a:t>2025/2/1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1A8F0A4-2F05-4E72-87B3-4691394B6412}" type="slidenum">
              <a:rPr lang="zh-TW" altLang="en-US" smtClean="0"/>
              <a:t>‹#›</a:t>
            </a:fld>
            <a:endParaRPr lang="zh-TW" altLang="en-US"/>
          </a:p>
        </p:txBody>
      </p:sp>
    </p:spTree>
    <p:extLst>
      <p:ext uri="{BB962C8B-B14F-4D97-AF65-F5344CB8AC3E}">
        <p14:creationId xmlns:p14="http://schemas.microsoft.com/office/powerpoint/2010/main" val="596874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A9BCFF2D-F61C-40BA-9285-2FEEF53493E0}" type="datetimeFigureOut">
              <a:rPr lang="zh-TW" altLang="en-US" smtClean="0"/>
              <a:t>2025/2/1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1A8F0A4-2F05-4E72-87B3-4691394B6412}" type="slidenum">
              <a:rPr lang="zh-TW" altLang="en-US" smtClean="0"/>
              <a:t>‹#›</a:t>
            </a:fld>
            <a:endParaRPr lang="zh-TW" altLang="en-US"/>
          </a:p>
        </p:txBody>
      </p:sp>
    </p:spTree>
    <p:extLst>
      <p:ext uri="{BB962C8B-B14F-4D97-AF65-F5344CB8AC3E}">
        <p14:creationId xmlns:p14="http://schemas.microsoft.com/office/powerpoint/2010/main" val="2745540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A9BCFF2D-F61C-40BA-9285-2FEEF53493E0}" type="datetimeFigureOut">
              <a:rPr lang="zh-TW" altLang="en-US" smtClean="0"/>
              <a:t>2025/2/1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1A8F0A4-2F05-4E72-87B3-4691394B6412}" type="slidenum">
              <a:rPr lang="zh-TW" altLang="en-US" smtClean="0"/>
              <a:t>‹#›</a:t>
            </a:fld>
            <a:endParaRPr lang="zh-TW" altLang="en-US"/>
          </a:p>
        </p:txBody>
      </p:sp>
    </p:spTree>
    <p:extLst>
      <p:ext uri="{BB962C8B-B14F-4D97-AF65-F5344CB8AC3E}">
        <p14:creationId xmlns:p14="http://schemas.microsoft.com/office/powerpoint/2010/main" val="1549503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BCFF2D-F61C-40BA-9285-2FEEF53493E0}" type="datetimeFigureOut">
              <a:rPr lang="zh-TW" altLang="en-US" smtClean="0"/>
              <a:t>2025/2/1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8F0A4-2F05-4E72-87B3-4691394B6412}" type="slidenum">
              <a:rPr lang="zh-TW" altLang="en-US" smtClean="0"/>
              <a:t>‹#›</a:t>
            </a:fld>
            <a:endParaRPr lang="zh-TW" altLang="en-US"/>
          </a:p>
        </p:txBody>
      </p:sp>
    </p:spTree>
    <p:extLst>
      <p:ext uri="{BB962C8B-B14F-4D97-AF65-F5344CB8AC3E}">
        <p14:creationId xmlns:p14="http://schemas.microsoft.com/office/powerpoint/2010/main" val="269580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9230" y="3604146"/>
            <a:ext cx="4168955" cy="2661035"/>
          </a:xfrm>
          <a:prstGeom prst="rect">
            <a:avLst/>
          </a:prstGeom>
        </p:spPr>
      </p:pic>
      <p:sp>
        <p:nvSpPr>
          <p:cNvPr id="20" name="文字方塊 19"/>
          <p:cNvSpPr txBox="1"/>
          <p:nvPr/>
        </p:nvSpPr>
        <p:spPr>
          <a:xfrm>
            <a:off x="457200" y="6366856"/>
            <a:ext cx="4016828" cy="276999"/>
          </a:xfrm>
          <a:prstGeom prst="rect">
            <a:avLst/>
          </a:prstGeom>
          <a:noFill/>
        </p:spPr>
        <p:txBody>
          <a:bodyPr wrap="square" rtlCol="0">
            <a:spAutoFit/>
          </a:bodyPr>
          <a:lstStyle/>
          <a:p>
            <a:r>
              <a:rPr lang="en-GB" altLang="zh-TW" sz="1200" dirty="0" smtClean="0">
                <a:latin typeface="Arial" panose="020B0604020202020204" pitchFamily="34" charset="0"/>
                <a:cs typeface="Arial" panose="020B0604020202020204" pitchFamily="34" charset="0"/>
              </a:rPr>
              <a:t>I-</a:t>
            </a:r>
            <a:r>
              <a:rPr lang="en-GB" altLang="zh-TW" sz="1200" dirty="0" err="1" smtClean="0">
                <a:latin typeface="Arial" panose="020B0604020202020204" pitchFamily="34" charset="0"/>
                <a:cs typeface="Arial" panose="020B0604020202020204" pitchFamily="34" charset="0"/>
              </a:rPr>
              <a:t>En</a:t>
            </a:r>
            <a:r>
              <a:rPr lang="en-GB" altLang="zh-TW" sz="1200" dirty="0" smtClean="0">
                <a:latin typeface="Arial" panose="020B0604020202020204" pitchFamily="34" charset="0"/>
                <a:cs typeface="Arial" panose="020B0604020202020204" pitchFamily="34" charset="0"/>
              </a:rPr>
              <a:t> Lee, 23365648, di65haji</a:t>
            </a:r>
            <a:endParaRPr lang="zh-TW" altLang="en-US" sz="1200" dirty="0">
              <a:latin typeface="Arial" panose="020B0604020202020204" pitchFamily="34" charset="0"/>
              <a:cs typeface="Arial" panose="020B0604020202020204" pitchFamily="34" charset="0"/>
            </a:endParaRPr>
          </a:p>
        </p:txBody>
      </p:sp>
      <p:sp>
        <p:nvSpPr>
          <p:cNvPr id="7" name="文字方塊 6"/>
          <p:cNvSpPr txBox="1"/>
          <p:nvPr/>
        </p:nvSpPr>
        <p:spPr>
          <a:xfrm>
            <a:off x="5834380" y="805195"/>
            <a:ext cx="4181090" cy="1015663"/>
          </a:xfrm>
          <a:prstGeom prst="rect">
            <a:avLst/>
          </a:prstGeom>
          <a:noFill/>
        </p:spPr>
        <p:txBody>
          <a:bodyPr wrap="square" rtlCol="0">
            <a:spAutoFit/>
          </a:bodyPr>
          <a:lstStyle/>
          <a:p>
            <a:pPr algn="just"/>
            <a:r>
              <a:rPr lang="en-US" altLang="zh-TW" sz="1200" dirty="0">
                <a:latin typeface="Arial" panose="020B0604020202020204" pitchFamily="34" charset="0"/>
                <a:cs typeface="Arial" panose="020B0604020202020204" pitchFamily="34" charset="0"/>
              </a:rPr>
              <a:t>This is the line that was </a:t>
            </a:r>
            <a:r>
              <a:rPr lang="en-US" altLang="zh-TW" sz="1200" dirty="0" smtClean="0">
                <a:latin typeface="Arial" panose="020B0604020202020204" pitchFamily="34" charset="0"/>
                <a:cs typeface="Arial" panose="020B0604020202020204" pitchFamily="34" charset="0"/>
              </a:rPr>
              <a:t>the </a:t>
            </a:r>
            <a:r>
              <a:rPr lang="en-US" altLang="zh-TW" sz="1200" dirty="0">
                <a:latin typeface="Arial" panose="020B0604020202020204" pitchFamily="34" charset="0"/>
                <a:cs typeface="Arial" panose="020B0604020202020204" pitchFamily="34" charset="0"/>
              </a:rPr>
              <a:t>bottleneck. The </a:t>
            </a:r>
            <a:r>
              <a:rPr lang="en-US" altLang="zh-TW" sz="1200" dirty="0" smtClean="0">
                <a:latin typeface="Arial" panose="020B0604020202020204" pitchFamily="34" charset="0"/>
                <a:cs typeface="Arial" panose="020B0604020202020204" pitchFamily="34" charset="0"/>
              </a:rPr>
              <a:t>highlighted </a:t>
            </a:r>
            <a:r>
              <a:rPr lang="en-US" altLang="zh-TW" sz="1200" dirty="0">
                <a:latin typeface="Arial" panose="020B0604020202020204" pitchFamily="34" charset="0"/>
                <a:cs typeface="Arial" panose="020B0604020202020204" pitchFamily="34" charset="0"/>
              </a:rPr>
              <a:t>line has been </a:t>
            </a:r>
            <a:r>
              <a:rPr lang="en-US" altLang="zh-TW" sz="1200" dirty="0" smtClean="0">
                <a:latin typeface="Arial" panose="020B0604020202020204" pitchFamily="34" charset="0"/>
                <a:cs typeface="Arial" panose="020B0604020202020204" pitchFamily="34" charset="0"/>
              </a:rPr>
              <a:t>updated </a:t>
            </a:r>
            <a:r>
              <a:rPr lang="en-US" altLang="zh-TW" sz="1200" dirty="0">
                <a:latin typeface="Arial" panose="020B0604020202020204" pitchFamily="34" charset="0"/>
                <a:cs typeface="Arial" panose="020B0604020202020204" pitchFamily="34" charset="0"/>
              </a:rPr>
              <a:t>so that the </a:t>
            </a:r>
            <a:r>
              <a:rPr lang="en-US" altLang="zh-TW" sz="1200" dirty="0" smtClean="0">
                <a:latin typeface="Arial" panose="020B0604020202020204" pitchFamily="34" charset="0"/>
                <a:cs typeface="Arial" panose="020B0604020202020204" pitchFamily="34" charset="0"/>
              </a:rPr>
              <a:t>bottleneck </a:t>
            </a:r>
            <a:r>
              <a:rPr lang="en-US" altLang="zh-TW" sz="1200" dirty="0">
                <a:latin typeface="Arial" panose="020B0604020202020204" pitchFamily="34" charset="0"/>
                <a:cs typeface="Arial" panose="020B0604020202020204" pitchFamily="34" charset="0"/>
              </a:rPr>
              <a:t>is now minimized. In the optimized version, the bottleneck is minimized by using multithreading with </a:t>
            </a:r>
            <a:r>
              <a:rPr lang="en-US" altLang="zh-TW" sz="1200" dirty="0" err="1">
                <a:latin typeface="Arial" panose="020B0604020202020204" pitchFamily="34" charset="0"/>
                <a:cs typeface="Arial" panose="020B0604020202020204" pitchFamily="34" charset="0"/>
              </a:rPr>
              <a:t>ThreadPoolExecutor</a:t>
            </a:r>
            <a:r>
              <a:rPr lang="en-US" altLang="zh-TW" sz="1200" dirty="0">
                <a:latin typeface="Arial" panose="020B0604020202020204" pitchFamily="34" charset="0"/>
                <a:cs typeface="Arial" panose="020B0604020202020204" pitchFamily="34" charset="0"/>
              </a:rPr>
              <a:t> to resize multiple images concurrently, reducing execution time.</a:t>
            </a:r>
            <a:endParaRPr lang="zh-TW" altLang="en-US" sz="1200" dirty="0">
              <a:latin typeface="Arial" panose="020B0604020202020204" pitchFamily="34" charset="0"/>
              <a:cs typeface="Arial" panose="020B0604020202020204" pitchFamily="34" charset="0"/>
            </a:endParaRPr>
          </a:p>
        </p:txBody>
      </p:sp>
      <p:sp>
        <p:nvSpPr>
          <p:cNvPr id="9" name="文字方塊 8"/>
          <p:cNvSpPr txBox="1"/>
          <p:nvPr/>
        </p:nvSpPr>
        <p:spPr>
          <a:xfrm>
            <a:off x="457199" y="2127509"/>
            <a:ext cx="7315201" cy="1015663"/>
          </a:xfrm>
          <a:prstGeom prst="rect">
            <a:avLst/>
          </a:prstGeom>
          <a:noFill/>
        </p:spPr>
        <p:txBody>
          <a:bodyPr wrap="square" rtlCol="0">
            <a:spAutoFit/>
          </a:bodyPr>
          <a:lstStyle/>
          <a:p>
            <a:pPr algn="just"/>
            <a:r>
              <a:rPr lang="en-US" altLang="zh-TW" sz="1200" dirty="0" smtClean="0">
                <a:latin typeface="Arial" panose="020B0604020202020204" pitchFamily="34" charset="0"/>
                <a:cs typeface="Arial" panose="020B0604020202020204" pitchFamily="34" charset="0"/>
              </a:rPr>
              <a:t>Task 2:</a:t>
            </a:r>
          </a:p>
          <a:p>
            <a:pPr algn="just"/>
            <a:r>
              <a:rPr lang="en-US" altLang="zh-TW" sz="1200" dirty="0">
                <a:latin typeface="Arial" panose="020B0604020202020204" pitchFamily="34" charset="0"/>
                <a:cs typeface="Arial" panose="020B0604020202020204" pitchFamily="34" charset="0"/>
              </a:rPr>
              <a:t>I used multiprocessing because this task is CPU-bound, and multiprocessing is ideal for tasks that require heavy computation (multithreading wouldn't be efficient in this case due to the GIL in Python). The sequential call of the function for each value of N took a total of 68.45 seconds. By using multiprocessing, I was able to reduce this time to 48.15 seconds. That is a speedup of 1.42x.</a:t>
            </a:r>
            <a:endParaRPr lang="en-US" altLang="zh-TW" sz="1200" dirty="0" smtClean="0">
              <a:latin typeface="Arial" panose="020B0604020202020204" pitchFamily="34" charset="0"/>
              <a:cs typeface="Arial" panose="020B0604020202020204" pitchFamily="34" charset="0"/>
            </a:endParaRPr>
          </a:p>
        </p:txBody>
      </p:sp>
      <p:sp>
        <p:nvSpPr>
          <p:cNvPr id="12" name="文字方塊 11"/>
          <p:cNvSpPr txBox="1"/>
          <p:nvPr/>
        </p:nvSpPr>
        <p:spPr>
          <a:xfrm>
            <a:off x="457200" y="392822"/>
            <a:ext cx="685800" cy="276999"/>
          </a:xfrm>
          <a:prstGeom prst="rect">
            <a:avLst/>
          </a:prstGeom>
          <a:noFill/>
        </p:spPr>
        <p:txBody>
          <a:bodyPr wrap="square" rtlCol="0">
            <a:spAutoFit/>
          </a:bodyPr>
          <a:lstStyle/>
          <a:p>
            <a:r>
              <a:rPr lang="en-US" altLang="zh-TW" sz="1200" dirty="0" smtClean="0">
                <a:latin typeface="Arial" panose="020B0604020202020204" pitchFamily="34" charset="0"/>
                <a:cs typeface="Arial" panose="020B0604020202020204" pitchFamily="34" charset="0"/>
              </a:rPr>
              <a:t>Task 1:</a:t>
            </a:r>
          </a:p>
        </p:txBody>
      </p:sp>
      <p:pic>
        <p:nvPicPr>
          <p:cNvPr id="10" name="圖片 9"/>
          <p:cNvPicPr>
            <a:picLocks noChangeAspect="1"/>
          </p:cNvPicPr>
          <p:nvPr/>
        </p:nvPicPr>
        <p:blipFill>
          <a:blip r:embed="rId3"/>
          <a:stretch>
            <a:fillRect/>
          </a:stretch>
        </p:blipFill>
        <p:spPr>
          <a:xfrm>
            <a:off x="457199" y="3599271"/>
            <a:ext cx="2234432" cy="1933239"/>
          </a:xfrm>
          <a:prstGeom prst="rect">
            <a:avLst/>
          </a:prstGeom>
        </p:spPr>
      </p:pic>
      <p:sp>
        <p:nvSpPr>
          <p:cNvPr id="14" name="文字方塊 13"/>
          <p:cNvSpPr txBox="1"/>
          <p:nvPr/>
        </p:nvSpPr>
        <p:spPr>
          <a:xfrm>
            <a:off x="457200" y="3322272"/>
            <a:ext cx="685800" cy="276999"/>
          </a:xfrm>
          <a:prstGeom prst="rect">
            <a:avLst/>
          </a:prstGeom>
          <a:noFill/>
        </p:spPr>
        <p:txBody>
          <a:bodyPr wrap="square" rtlCol="0">
            <a:spAutoFit/>
          </a:bodyPr>
          <a:lstStyle/>
          <a:p>
            <a:r>
              <a:rPr lang="en-US" altLang="zh-TW" sz="1200" dirty="0" smtClean="0">
                <a:latin typeface="Arial" panose="020B0604020202020204" pitchFamily="34" charset="0"/>
                <a:cs typeface="Arial" panose="020B0604020202020204" pitchFamily="34" charset="0"/>
              </a:rPr>
              <a:t>Task 3:</a:t>
            </a:r>
          </a:p>
        </p:txBody>
      </p:sp>
      <p:sp>
        <p:nvSpPr>
          <p:cNvPr id="13" name="文字方塊 12"/>
          <p:cNvSpPr txBox="1"/>
          <p:nvPr/>
        </p:nvSpPr>
        <p:spPr>
          <a:xfrm>
            <a:off x="2691631" y="3599271"/>
            <a:ext cx="2604269" cy="461665"/>
          </a:xfrm>
          <a:prstGeom prst="rect">
            <a:avLst/>
          </a:prstGeom>
          <a:noFill/>
        </p:spPr>
        <p:txBody>
          <a:bodyPr wrap="square" rtlCol="0">
            <a:spAutoFit/>
          </a:bodyPr>
          <a:lstStyle/>
          <a:p>
            <a:pPr algn="just"/>
            <a:r>
              <a:rPr lang="en-US" altLang="zh-TW" sz="1200" dirty="0">
                <a:latin typeface="Arial" panose="020B0604020202020204" pitchFamily="34" charset="0"/>
                <a:cs typeface="Arial" panose="020B0604020202020204" pitchFamily="34" charset="0"/>
              </a:rPr>
              <a:t>By using </a:t>
            </a:r>
            <a:r>
              <a:rPr lang="en-US" altLang="zh-TW" sz="1200" dirty="0" err="1">
                <a:latin typeface="Arial" panose="020B0604020202020204" pitchFamily="34" charset="0"/>
                <a:cs typeface="Arial" panose="020B0604020202020204" pitchFamily="34" charset="0"/>
              </a:rPr>
              <a:t>Numba</a:t>
            </a:r>
            <a:r>
              <a:rPr lang="en-US" altLang="zh-TW" sz="1200" dirty="0">
                <a:latin typeface="Arial" panose="020B0604020202020204" pitchFamily="34" charset="0"/>
                <a:cs typeface="Arial" panose="020B0604020202020204" pitchFamily="34" charset="0"/>
              </a:rPr>
              <a:t> optimization, I am over </a:t>
            </a:r>
            <a:r>
              <a:rPr lang="en-US" altLang="zh-TW" sz="1200" dirty="0" smtClean="0">
                <a:latin typeface="Arial" panose="020B0604020202020204" pitchFamily="34" charset="0"/>
                <a:cs typeface="Arial" panose="020B0604020202020204" pitchFamily="34" charset="0"/>
              </a:rPr>
              <a:t>98.26% </a:t>
            </a:r>
            <a:r>
              <a:rPr lang="en-US" altLang="zh-TW" sz="1200" dirty="0">
                <a:latin typeface="Arial" panose="020B0604020202020204" pitchFamily="34" charset="0"/>
                <a:cs typeface="Arial" panose="020B0604020202020204" pitchFamily="34" charset="0"/>
              </a:rPr>
              <a:t>faster</a:t>
            </a:r>
            <a:r>
              <a:rPr lang="en-US" altLang="zh-TW" sz="1200" dirty="0" smtClean="0">
                <a:latin typeface="Arial" panose="020B0604020202020204" pitchFamily="34" charset="0"/>
                <a:cs typeface="Arial" panose="020B0604020202020204" pitchFamily="34" charset="0"/>
              </a:rPr>
              <a:t>.</a:t>
            </a:r>
            <a:endParaRPr lang="zh-TW" altLang="en-US" sz="1200" dirty="0">
              <a:latin typeface="Arial" panose="020B0604020202020204" pitchFamily="34" charset="0"/>
              <a:cs typeface="Arial" panose="020B0604020202020204" pitchFamily="34" charset="0"/>
            </a:endParaRPr>
          </a:p>
        </p:txBody>
      </p:sp>
      <p:sp>
        <p:nvSpPr>
          <p:cNvPr id="16" name="文字方塊 15"/>
          <p:cNvSpPr txBox="1"/>
          <p:nvPr/>
        </p:nvSpPr>
        <p:spPr>
          <a:xfrm>
            <a:off x="6349231" y="3322272"/>
            <a:ext cx="685800" cy="276999"/>
          </a:xfrm>
          <a:prstGeom prst="rect">
            <a:avLst/>
          </a:prstGeom>
          <a:noFill/>
        </p:spPr>
        <p:txBody>
          <a:bodyPr wrap="square" rtlCol="0">
            <a:spAutoFit/>
          </a:bodyPr>
          <a:lstStyle/>
          <a:p>
            <a:r>
              <a:rPr lang="en-US" altLang="zh-TW" sz="1200" dirty="0" smtClean="0">
                <a:latin typeface="Arial" panose="020B0604020202020204" pitchFamily="34" charset="0"/>
                <a:cs typeface="Arial" panose="020B0604020202020204" pitchFamily="34" charset="0"/>
              </a:rPr>
              <a:t>Task 4:</a:t>
            </a:r>
          </a:p>
        </p:txBody>
      </p:sp>
      <p:pic>
        <p:nvPicPr>
          <p:cNvPr id="2" name="圖片 1"/>
          <p:cNvPicPr>
            <a:picLocks noChangeAspect="1"/>
          </p:cNvPicPr>
          <p:nvPr/>
        </p:nvPicPr>
        <p:blipFill>
          <a:blip r:embed="rId4"/>
          <a:stretch>
            <a:fillRect/>
          </a:stretch>
        </p:blipFill>
        <p:spPr>
          <a:xfrm>
            <a:off x="457199" y="669821"/>
            <a:ext cx="4658644" cy="1284392"/>
          </a:xfrm>
          <a:prstGeom prst="rect">
            <a:avLst/>
          </a:prstGeom>
        </p:spPr>
      </p:pic>
      <p:sp>
        <p:nvSpPr>
          <p:cNvPr id="5" name="向右箭號 4"/>
          <p:cNvSpPr/>
          <p:nvPr/>
        </p:nvSpPr>
        <p:spPr>
          <a:xfrm flipH="1">
            <a:off x="4868877" y="1312017"/>
            <a:ext cx="965503" cy="9370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4114252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1691</TotalTime>
  <Words>151</Words>
  <Application>Microsoft Office PowerPoint</Application>
  <PresentationFormat>寬螢幕</PresentationFormat>
  <Paragraphs>8</Paragraphs>
  <Slides>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新細明體</vt:lpstr>
      <vt:lpstr>Arial</vt:lpstr>
      <vt:lpstr>Calibri</vt:lpstr>
      <vt:lpstr>Calibri Light</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23</cp:revision>
  <dcterms:created xsi:type="dcterms:W3CDTF">2024-11-08T10:01:06Z</dcterms:created>
  <dcterms:modified xsi:type="dcterms:W3CDTF">2025-02-01T15:51:25Z</dcterms:modified>
</cp:coreProperties>
</file>