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  <p:sldId id="266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C3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77902" autoAdjust="0"/>
  </p:normalViewPr>
  <p:slideViewPr>
    <p:cSldViewPr snapToGrid="0" showGuides="1">
      <p:cViewPr varScale="1">
        <p:scale>
          <a:sx n="140" d="100"/>
          <a:sy n="140" d="100"/>
        </p:scale>
        <p:origin x="1308" y="132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Roboto" panose="020F0502020204030204" pitchFamily="2" charset="0"/>
              </a:rPr>
              <a:t>Kai Schmidt 2023-02-27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Roboto" panose="02000000000000000000" pitchFamily="2" charset="0"/>
              </a:rPr>
              <a:t>Kai Schmidt 2023-02-27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Vert = monadic</a:t>
            </a:r>
          </a:p>
          <a:p>
            <a:r>
              <a:rPr lang="en-GB" dirty="0"/>
              <a:t>Bleu = Dyadic</a:t>
            </a:r>
          </a:p>
          <a:p>
            <a:r>
              <a:rPr lang="en-GB" dirty="0"/>
              <a:t>Les 1ères -&gt; Pervasive</a:t>
            </a:r>
          </a:p>
          <a:p>
            <a:r>
              <a:rPr lang="en-GB" dirty="0"/>
              <a:t>Les 2èmes -&gt; Op sur </a:t>
            </a:r>
            <a:r>
              <a:rPr lang="en-GB" dirty="0" err="1"/>
              <a:t>une</a:t>
            </a:r>
            <a:r>
              <a:rPr lang="en-GB" dirty="0"/>
              <a:t> Array</a:t>
            </a:r>
          </a:p>
          <a:p>
            <a:r>
              <a:rPr lang="en-GB" dirty="0"/>
              <a:t>Orange = Modifiers (apply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fct</a:t>
            </a:r>
            <a:r>
              <a:rPr lang="en-GB" dirty="0"/>
              <a:t> sur </a:t>
            </a:r>
            <a:r>
              <a:rPr lang="en-GB" dirty="0" err="1"/>
              <a:t>une</a:t>
            </a:r>
            <a:r>
              <a:rPr lang="en-GB" dirty="0"/>
              <a:t> array)</a:t>
            </a:r>
          </a:p>
          <a:p>
            <a:r>
              <a:rPr lang="en-GB" dirty="0"/>
              <a:t>Rouge = constants</a:t>
            </a:r>
          </a:p>
          <a:p>
            <a:r>
              <a:rPr lang="en-GB" dirty="0"/>
              <a:t>Violet = control flow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1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7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Motivation : </a:t>
            </a:r>
            <a:r>
              <a:rPr lang="en-GB" dirty="0" err="1"/>
              <a:t>paradigme</a:t>
            </a:r>
            <a:r>
              <a:rPr lang="en-GB" dirty="0"/>
              <a:t> </a:t>
            </a:r>
            <a:r>
              <a:rPr lang="en-GB" dirty="0" err="1"/>
              <a:t>totalement</a:t>
            </a:r>
            <a:r>
              <a:rPr lang="en-GB" dirty="0"/>
              <a:t> different + manipulation de diff types de media + FFI</a:t>
            </a:r>
          </a:p>
          <a:p>
            <a:r>
              <a:rPr lang="en-GB" dirty="0" err="1"/>
              <a:t>Projet</a:t>
            </a:r>
            <a:r>
              <a:rPr lang="en-GB" dirty="0"/>
              <a:t> : </a:t>
            </a:r>
          </a:p>
          <a:p>
            <a:r>
              <a:rPr lang="en-GB" dirty="0"/>
              <a:t>	app </a:t>
            </a:r>
            <a:r>
              <a:rPr lang="en-GB" dirty="0" err="1"/>
              <a:t>graphique</a:t>
            </a:r>
            <a:r>
              <a:rPr lang="en-GB" dirty="0"/>
              <a:t> -&gt; </a:t>
            </a:r>
            <a:r>
              <a:rPr lang="en-GB" dirty="0" err="1"/>
              <a:t>générer</a:t>
            </a:r>
            <a:r>
              <a:rPr lang="en-GB" dirty="0"/>
              <a:t> des images de manière </a:t>
            </a:r>
            <a:r>
              <a:rPr lang="en-GB" dirty="0" err="1"/>
              <a:t>paramétrique</a:t>
            </a:r>
            <a:endParaRPr lang="en-GB" dirty="0"/>
          </a:p>
          <a:p>
            <a:r>
              <a:rPr lang="en-GB" dirty="0"/>
              <a:t>	utilisation de </a:t>
            </a:r>
            <a:r>
              <a:rPr lang="en-GB" dirty="0" err="1"/>
              <a:t>RayLib</a:t>
            </a:r>
            <a:r>
              <a:rPr lang="en-GB" dirty="0"/>
              <a:t> pour UI -&gt; utilisation </a:t>
            </a:r>
            <a:r>
              <a:rPr lang="en-GB" dirty="0" err="1"/>
              <a:t>d’une</a:t>
            </a:r>
            <a:r>
              <a:rPr lang="en-GB" dirty="0"/>
              <a:t> FFI</a:t>
            </a:r>
          </a:p>
          <a:p>
            <a:r>
              <a:rPr lang="en-GB" dirty="0"/>
              <a:t>	but : </a:t>
            </a:r>
            <a:r>
              <a:rPr lang="en-GB" dirty="0" err="1"/>
              <a:t>démontrer</a:t>
            </a:r>
            <a:r>
              <a:rPr lang="en-GB" dirty="0"/>
              <a:t> la manipulation de données multi-</a:t>
            </a:r>
            <a:r>
              <a:rPr lang="en-GB" dirty="0" err="1"/>
              <a:t>dimensionelles</a:t>
            </a:r>
            <a:r>
              <a:rPr lang="en-GB" dirty="0"/>
              <a:t>, </a:t>
            </a:r>
            <a:r>
              <a:rPr lang="en-GB" dirty="0" err="1"/>
              <a:t>manip</a:t>
            </a:r>
            <a:r>
              <a:rPr lang="en-GB" dirty="0"/>
              <a:t> </a:t>
            </a:r>
            <a:r>
              <a:rPr lang="en-GB" dirty="0" err="1"/>
              <a:t>d’img</a:t>
            </a:r>
            <a:r>
              <a:rPr lang="en-GB" dirty="0"/>
              <a:t>, </a:t>
            </a:r>
            <a:r>
              <a:rPr lang="en-GB" dirty="0" err="1"/>
              <a:t>sauvegarde</a:t>
            </a:r>
            <a:r>
              <a:rPr lang="en-GB" dirty="0"/>
              <a:t> de </a:t>
            </a:r>
            <a:r>
              <a:rPr lang="en-GB" dirty="0" err="1"/>
              <a:t>fichier</a:t>
            </a:r>
            <a:endParaRPr lang="en-GB" dirty="0"/>
          </a:p>
          <a:p>
            <a:endParaRPr lang="en-GB" dirty="0"/>
          </a:p>
          <a:p>
            <a:r>
              <a:rPr lang="fr-F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Aperçu du cahier des charges</a:t>
            </a: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Interface graphique simple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Modification en temps réel des paramètres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Génération d'images paramétriques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Formes 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pré-définies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(cercles, carrés, ...)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Courbes paramétriques (Bézier)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Sauvegarde des images générées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Choix du format (PNG, JPEG, BMP, ICO, QOI)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Choix du nom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4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632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33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61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696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8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0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05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562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20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023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E4E3F548-5BC2-7C43-8543-A2592E92270A}"/>
              </a:ext>
            </a:extLst>
          </p:cNvPr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535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2455"/>
            <a:ext cx="9144000" cy="1146175"/>
          </a:xfrm>
        </p:spPr>
        <p:txBody>
          <a:bodyPr/>
          <a:lstStyle/>
          <a:p>
            <a:pPr algn="ctr"/>
            <a:r>
              <a:rPr lang="fr-FR" altLang="zh-CN" sz="6600"/>
              <a:t>Uiua</a:t>
            </a:r>
          </a:p>
        </p:txBody>
      </p:sp>
      <p:pic>
        <p:nvPicPr>
          <p:cNvPr id="3" name="Picture 2" descr="uiu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25" y="1915795"/>
            <a:ext cx="422275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Autofit/>
          </a:bodyPr>
          <a:lstStyle/>
          <a:p>
            <a:r>
              <a:rPr lang="fr-FR" altLang="en-US" sz="2400" dirty="0"/>
              <a:t>Image </a:t>
            </a:r>
            <a:r>
              <a:rPr lang="fr-FR" altLang="en-US" sz="2400" dirty="0" err="1"/>
              <a:t>creation</a:t>
            </a:r>
            <a:r>
              <a:rPr lang="fr-FR" altLang="en-US" sz="2400" dirty="0"/>
              <a:t> app</a:t>
            </a:r>
          </a:p>
          <a:p>
            <a:endParaRPr lang="fr-FR" altLang="en-US" sz="2400" dirty="0"/>
          </a:p>
          <a:p>
            <a:r>
              <a:rPr lang="fr-FR" altLang="en-US" sz="2400" dirty="0" err="1"/>
              <a:t>Array</a:t>
            </a:r>
            <a:r>
              <a:rPr lang="fr-FR" altLang="en-US" sz="2400" dirty="0"/>
              <a:t> manipulation</a:t>
            </a:r>
          </a:p>
          <a:p>
            <a:pPr lvl="1"/>
            <a:r>
              <a:rPr lang="fr-FR" altLang="en-US" dirty="0" err="1"/>
              <a:t>Predefined</a:t>
            </a:r>
            <a:r>
              <a:rPr lang="fr-FR" altLang="en-US" dirty="0"/>
              <a:t> </a:t>
            </a:r>
            <a:r>
              <a:rPr lang="fr-FR" altLang="en-US" dirty="0" err="1"/>
              <a:t>shapes</a:t>
            </a:r>
            <a:endParaRPr lang="fr-FR" altLang="en-US" dirty="0"/>
          </a:p>
          <a:p>
            <a:pPr lvl="1"/>
            <a:r>
              <a:rPr lang="fr-FR" altLang="en-US" dirty="0" err="1"/>
              <a:t>Curves</a:t>
            </a:r>
            <a:endParaRPr lang="fr-FR" altLang="en-US" dirty="0"/>
          </a:p>
          <a:p>
            <a:endParaRPr lang="fr-FR" altLang="en-US" sz="2400" dirty="0"/>
          </a:p>
          <a:p>
            <a:r>
              <a:rPr lang="fr-FR" altLang="en-US" sz="2400" dirty="0" err="1"/>
              <a:t>Saving</a:t>
            </a:r>
            <a:r>
              <a:rPr lang="fr-FR" altLang="en-US" sz="2400" dirty="0"/>
              <a:t> in </a:t>
            </a:r>
            <a:r>
              <a:rPr lang="fr-FR" altLang="en-US" sz="2400" dirty="0" err="1"/>
              <a:t>different</a:t>
            </a:r>
            <a:r>
              <a:rPr lang="fr-FR" altLang="en-US" sz="2400" dirty="0"/>
              <a:t> formats</a:t>
            </a:r>
          </a:p>
          <a:p>
            <a:pPr lvl="1"/>
            <a:r>
              <a:rPr lang="fr-FR" altLang="en-US" dirty="0"/>
              <a:t>System </a:t>
            </a:r>
            <a:r>
              <a:rPr lang="fr-FR" altLang="en-US" dirty="0" err="1"/>
              <a:t>functions</a:t>
            </a:r>
            <a:endParaRPr lang="fr-FR" altLang="en-US" dirty="0"/>
          </a:p>
          <a:p>
            <a:pPr lvl="1"/>
            <a:endParaRPr lang="fr-FR" altLang="en-US" dirty="0"/>
          </a:p>
          <a:p>
            <a:pPr lvl="0"/>
            <a:r>
              <a:rPr lang="fr-FR" altLang="en-US" sz="2400" dirty="0" err="1"/>
              <a:t>Graphical</a:t>
            </a:r>
            <a:r>
              <a:rPr lang="fr-FR" altLang="en-US" sz="2400" dirty="0"/>
              <a:t> interface</a:t>
            </a:r>
          </a:p>
          <a:p>
            <a:pPr lvl="1"/>
            <a:r>
              <a:rPr lang="fr-FR" altLang="en-US" dirty="0"/>
              <a:t>FFI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fr-FR" altLang="en-US" sz="3200"/>
              <a:t>Array oriented</a:t>
            </a:r>
          </a:p>
          <a:p>
            <a:r>
              <a:rPr lang="fr-FR" altLang="en-US" sz="3200"/>
              <a:t>Stack based</a:t>
            </a:r>
          </a:p>
          <a:p>
            <a:endParaRPr lang="fr-FR" altLang="en-US" sz="3200"/>
          </a:p>
          <a:p>
            <a:r>
              <a:rPr lang="fr-FR" altLang="en-US" sz="3200"/>
              <a:t>Interpreted / Compiled</a:t>
            </a:r>
          </a:p>
          <a:p>
            <a:r>
              <a:rPr lang="fr-FR" altLang="en-US" sz="3200"/>
              <a:t>Concise and tacit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Examples</a:t>
            </a:r>
          </a:p>
        </p:txBody>
      </p:sp>
      <p:pic>
        <p:nvPicPr>
          <p:cNvPr id="11" name="Content Placeholder 10" descr="logo-code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968129"/>
            <a:ext cx="5181600" cy="2066330"/>
          </a:xfrm>
          <a:prstGeom prst="rect">
            <a:avLst/>
          </a:prstGeom>
        </p:spPr>
      </p:pic>
      <p:pic>
        <p:nvPicPr>
          <p:cNvPr id="13" name="Content Placeholder 12" descr="uiua-logo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02421" y="2440715"/>
            <a:ext cx="3121158" cy="3121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Example</a:t>
            </a:r>
          </a:p>
        </p:txBody>
      </p:sp>
      <p:pic>
        <p:nvPicPr>
          <p:cNvPr id="6" name="Content Placeholder 5" descr="quadrat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84" y="1825625"/>
            <a:ext cx="580763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Symbols</a:t>
            </a:r>
            <a:endParaRPr lang="fr-F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175" y="1825625"/>
            <a:ext cx="5181600" cy="4351338"/>
          </a:xfrm>
        </p:spPr>
        <p:txBody>
          <a:bodyPr anchor="ctr" anchorCtr="0"/>
          <a:lstStyle/>
          <a:p>
            <a:r>
              <a:rPr lang="fr-FR" altLang="en-US" sz="2800" dirty="0"/>
              <a:t>Single </a:t>
            </a:r>
            <a:r>
              <a:rPr lang="fr-FR" altLang="en-US" sz="2800" dirty="0" err="1"/>
              <a:t>unicode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character</a:t>
            </a:r>
            <a:endParaRPr lang="fr-FR" altLang="en-US" sz="2800" dirty="0"/>
          </a:p>
          <a:p>
            <a:r>
              <a:rPr lang="fr-FR" altLang="en-US" sz="2800" dirty="0"/>
              <a:t>Hard to </a:t>
            </a:r>
            <a:r>
              <a:rPr lang="fr-FR" altLang="en-US" sz="2800" dirty="0" err="1"/>
              <a:t>read</a:t>
            </a:r>
            <a:r>
              <a:rPr lang="fr-FR" altLang="en-US" sz="2800" dirty="0"/>
              <a:t> but </a:t>
            </a:r>
            <a:r>
              <a:rPr lang="fr-FR" altLang="en-US" sz="2800" dirty="0" err="1"/>
              <a:t>less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space</a:t>
            </a:r>
            <a:endParaRPr lang="fr-FR" altLang="en-US" sz="2800" dirty="0"/>
          </a:p>
          <a:p>
            <a:r>
              <a:rPr lang="fr-FR" altLang="en-US" sz="2800" dirty="0"/>
              <a:t>Full </a:t>
            </a:r>
            <a:r>
              <a:rPr lang="fr-FR" altLang="en-US" sz="2800" dirty="0" err="1"/>
              <a:t>name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available</a:t>
            </a:r>
            <a:endParaRPr lang="fr-FR" altLang="en-US" sz="2800" dirty="0"/>
          </a:p>
          <a:p>
            <a:r>
              <a:rPr lang="fr-FR" altLang="en-US" sz="2800" dirty="0"/>
              <a:t>IDE </a:t>
            </a:r>
            <a:r>
              <a:rPr lang="fr-FR" altLang="en-US" sz="2800" dirty="0" err="1"/>
              <a:t>integration</a:t>
            </a:r>
            <a:r>
              <a:rPr lang="fr-FR" altLang="en-US" sz="2800" dirty="0"/>
              <a:t> (LSP)</a:t>
            </a:r>
          </a:p>
        </p:txBody>
      </p:sp>
      <p:pic>
        <p:nvPicPr>
          <p:cNvPr id="5" name="Content Placeholder 4" descr="symbol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495" y="2315210"/>
            <a:ext cx="2146300" cy="3095625"/>
          </a:xfrm>
          <a:prstGeom prst="rect">
            <a:avLst/>
          </a:prstGeom>
        </p:spPr>
      </p:pic>
      <p:pic>
        <p:nvPicPr>
          <p:cNvPr id="6" name="Picture 5" descr="language-ser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30" y="2670810"/>
            <a:ext cx="421449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EDB033-45E1-BAC8-C559-023C0D6C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22" y="463248"/>
            <a:ext cx="3530825" cy="59315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883929-A075-59F8-7408-8E566281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08700" cy="1325563"/>
          </a:xfrm>
        </p:spPr>
        <p:txBody>
          <a:bodyPr/>
          <a:lstStyle/>
          <a:p>
            <a:r>
              <a:rPr lang="fr-FR" altLang="en-US" dirty="0" err="1"/>
              <a:t>Uiua</a:t>
            </a:r>
            <a:r>
              <a:rPr lang="fr-FR" altLang="en-US" dirty="0"/>
              <a:t> keyboard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25BABA-0BFC-5F23-CA83-EC6CF934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39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fr-FR" altLang="en-US" dirty="0" err="1"/>
              <a:t>Lists</a:t>
            </a:r>
            <a:r>
              <a:rPr lang="fr-FR" altLang="en-US" dirty="0"/>
              <a:t> </a:t>
            </a:r>
            <a:r>
              <a:rPr lang="fr-FR" altLang="en-US" dirty="0" err="1"/>
              <a:t>sortcuts</a:t>
            </a:r>
            <a:r>
              <a:rPr lang="fr-FR" altLang="en-US" dirty="0"/>
              <a:t> to all </a:t>
            </a:r>
            <a:r>
              <a:rPr lang="fr-FR" altLang="en-US" dirty="0" err="1"/>
              <a:t>Uiua</a:t>
            </a:r>
            <a:r>
              <a:rPr lang="fr-FR" altLang="en-US" dirty="0"/>
              <a:t> </a:t>
            </a:r>
            <a:r>
              <a:rPr lang="fr-FR" altLang="en-US" dirty="0" err="1"/>
              <a:t>functions</a:t>
            </a:r>
            <a:r>
              <a:rPr lang="fr-FR" altLang="en-US" dirty="0"/>
              <a:t>.</a:t>
            </a:r>
          </a:p>
          <a:p>
            <a:pPr marL="0" indent="0">
              <a:buNone/>
            </a:pPr>
            <a:endParaRPr lang="fr-FR" altLang="en-US" sz="2800" dirty="0"/>
          </a:p>
          <a:p>
            <a:pPr marL="0" indent="0">
              <a:buNone/>
            </a:pPr>
            <a:r>
              <a:rPr lang="fr-FR" altLang="en-US" dirty="0" err="1"/>
              <a:t>Also</a:t>
            </a:r>
            <a:r>
              <a:rPr lang="fr-FR" altLang="en-US" dirty="0"/>
              <a:t> display a short </a:t>
            </a:r>
            <a:r>
              <a:rPr lang="fr-FR" altLang="en-US" dirty="0" err="1"/>
              <a:t>explanation</a:t>
            </a:r>
            <a:r>
              <a:rPr lang="fr-FR" altLang="en-US" dirty="0"/>
              <a:t> of a </a:t>
            </a:r>
            <a:r>
              <a:rPr lang="fr-FR" altLang="en-US" dirty="0" err="1"/>
              <a:t>symbol</a:t>
            </a:r>
            <a:r>
              <a:rPr lang="fr-FR" altLang="en-US" dirty="0"/>
              <a:t> </a:t>
            </a:r>
            <a:r>
              <a:rPr lang="fr-FR" altLang="en-US" dirty="0" err="1"/>
              <a:t>when</a:t>
            </a:r>
            <a:r>
              <a:rPr lang="fr-FR" altLang="en-US" dirty="0"/>
              <a:t> </a:t>
            </a:r>
            <a:r>
              <a:rPr lang="fr-FR" altLang="en-US" dirty="0" err="1"/>
              <a:t>hovering</a:t>
            </a:r>
            <a:r>
              <a:rPr lang="fr-FR" altLang="en-US" dirty="0"/>
              <a:t> </a:t>
            </a:r>
            <a:r>
              <a:rPr lang="fr-FR" altLang="en-US" dirty="0" err="1"/>
              <a:t>it</a:t>
            </a:r>
            <a:r>
              <a:rPr lang="fr-FR" altLang="en-US" dirty="0"/>
              <a:t>.</a:t>
            </a:r>
            <a:endParaRPr lang="fr-F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54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lstStyle/>
          <a:p>
            <a:r>
              <a:rPr lang="fr-FR" altLang="en-US"/>
              <a:t>Number</a:t>
            </a:r>
            <a:endParaRPr lang="fr-FR" altLang="en-US" sz="1800"/>
          </a:p>
          <a:p>
            <a:pPr lvl="1"/>
            <a:r>
              <a:rPr lang="fr-FR" altLang="en-US" sz="1800"/>
              <a:t>Int, float, complex</a:t>
            </a:r>
          </a:p>
          <a:p>
            <a:pPr lvl="0"/>
            <a:r>
              <a:rPr lang="fr-FR" altLang="en-US">
                <a:sym typeface="+mn-ea"/>
              </a:rPr>
              <a:t>Array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Multi-dimensional</a:t>
            </a:r>
          </a:p>
          <a:p>
            <a:pPr lvl="1"/>
            <a:r>
              <a:rPr lang="fr-FR" altLang="en-US" sz="1800">
                <a:sym typeface="+mn-ea"/>
              </a:rPr>
              <a:t>Different shape </a:t>
            </a:r>
            <a:r>
              <a:rPr lang="fr-FR" altLang="en-US" sz="1800"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fr-FR" altLang="en-US" sz="1800">
                <a:sym typeface="+mn-ea"/>
              </a:rPr>
              <a:t> different type</a:t>
            </a:r>
            <a:endParaRPr lang="fr-FR" altLang="en-US" sz="1800"/>
          </a:p>
          <a:p>
            <a:pPr lvl="1"/>
            <a:r>
              <a:rPr lang="fr-FR" altLang="en-US" sz="1800"/>
              <a:t>Only 1 type per array</a:t>
            </a:r>
          </a:p>
          <a:p>
            <a:pPr lvl="0"/>
            <a:r>
              <a:rPr lang="fr-FR" altLang="en-US"/>
              <a:t>Character</a:t>
            </a:r>
            <a:endParaRPr lang="fr-FR" altLang="en-US" sz="1800"/>
          </a:p>
          <a:p>
            <a:pPr lvl="1"/>
            <a:r>
              <a:rPr lang="fr-FR" altLang="en-US" sz="1800"/>
              <a:t>Strings as arrays of chars</a:t>
            </a:r>
          </a:p>
          <a:p>
            <a:pPr lvl="0"/>
            <a:r>
              <a:rPr lang="fr-FR" altLang="en-US"/>
              <a:t>Box</a:t>
            </a:r>
            <a:endParaRPr lang="fr-FR" altLang="en-US" sz="2055"/>
          </a:p>
          <a:p>
            <a:pPr lvl="1"/>
            <a:r>
              <a:rPr lang="fr-FR" altLang="en-US" sz="1795"/>
              <a:t>Bypass 1 type per array limitation</a:t>
            </a:r>
            <a:endParaRPr lang="fr-FR" altLang="en-US" sz="1800"/>
          </a:p>
        </p:txBody>
      </p:sp>
      <p:pic>
        <p:nvPicPr>
          <p:cNvPr id="11" name="Content Placeholder 10" descr="tm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985" y="1668780"/>
            <a:ext cx="1921510" cy="4389120"/>
          </a:xfrm>
          <a:prstGeom prst="rect">
            <a:avLst/>
          </a:prstGeom>
        </p:spPr>
      </p:pic>
      <p:pic>
        <p:nvPicPr>
          <p:cNvPr id="12" name="Picture 11" descr="sug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3377565"/>
            <a:ext cx="31051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fr-FR" altLang="en-US" sz="2400"/>
              <a:t>Not a type</a:t>
            </a:r>
          </a:p>
          <a:p>
            <a:r>
              <a:rPr lang="fr-FR" altLang="en-US" sz="2400"/>
              <a:t>Inferable signature</a:t>
            </a:r>
          </a:p>
          <a:p>
            <a:r>
              <a:rPr lang="fr-FR" altLang="en-US" sz="2400"/>
              <a:t>No named params (stack)</a:t>
            </a:r>
          </a:p>
          <a:p>
            <a:endParaRPr lang="fr-FR" altLang="en-US" sz="2400"/>
          </a:p>
          <a:p>
            <a:r>
              <a:rPr lang="fr-FR" altLang="en-US" sz="2400"/>
              <a:t>Pervasives operations</a:t>
            </a:r>
          </a:p>
          <a:p>
            <a:endParaRPr lang="fr-FR" altLang="en-US" sz="2400"/>
          </a:p>
          <a:p>
            <a:r>
              <a:rPr lang="fr-FR" altLang="en-US" sz="2400"/>
              <a:t>System functions</a:t>
            </a:r>
          </a:p>
          <a:p>
            <a:pPr lvl="1"/>
            <a:r>
              <a:rPr lang="fr-FR" altLang="en-US" sz="2160"/>
              <a:t>Media types</a:t>
            </a:r>
          </a:p>
          <a:p>
            <a:r>
              <a:rPr lang="fr-FR" altLang="en-US" sz="2400"/>
              <a:t>FFI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Function</a:t>
            </a:r>
            <a:r>
              <a:rPr lang="fr-FR" altLang="en-US" dirty="0"/>
              <a:t> </a:t>
            </a:r>
            <a:r>
              <a:rPr lang="fr-FR" altLang="en-US" dirty="0" err="1"/>
              <a:t>Examples</a:t>
            </a:r>
            <a:endParaRPr lang="fr-FR" alt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78D2E46-B0C5-0788-40DE-61AFD1AC867D}"/>
              </a:ext>
            </a:extLst>
          </p:cNvPr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3200" dirty="0" err="1">
                <a:latin typeface="+mn-lt"/>
              </a:rPr>
              <a:t>Uiuisms</a:t>
            </a:r>
            <a:r>
              <a:rPr lang="fr-FR" altLang="en-US" sz="3200" dirty="0">
                <a:latin typeface="+mn-lt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84A82-FC8A-DEEA-EAD3-4D84BE90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08" y="2058914"/>
            <a:ext cx="3286584" cy="533474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E66DB485-29B0-699F-052E-8EE93867E499}"/>
              </a:ext>
            </a:extLst>
          </p:cNvPr>
          <p:cNvSpPr txBox="1">
            <a:spLocks/>
          </p:cNvSpPr>
          <p:nvPr/>
        </p:nvSpPr>
        <p:spPr>
          <a:xfrm>
            <a:off x="838200" y="2058914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Find the nth </a:t>
            </a:r>
            <a:r>
              <a:rPr lang="en-GB" altLang="en-US" sz="2400" dirty="0" err="1">
                <a:latin typeface="+mn-lt"/>
              </a:rPr>
              <a:t>fibonacci</a:t>
            </a:r>
            <a:r>
              <a:rPr lang="en-GB" altLang="en-US" sz="2400" dirty="0">
                <a:latin typeface="+mn-lt"/>
              </a:rPr>
              <a:t> number</a:t>
            </a:r>
            <a:endParaRPr lang="fr-FR" altLang="en-US" sz="24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0FD24-CF71-A188-F8D6-F7C6A574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08" y="3067018"/>
            <a:ext cx="4534533" cy="45726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30248D0F-3396-9E87-5938-AD978F6AD76B}"/>
              </a:ext>
            </a:extLst>
          </p:cNvPr>
          <p:cNvSpPr txBox="1">
            <a:spLocks/>
          </p:cNvSpPr>
          <p:nvPr/>
        </p:nvSpPr>
        <p:spPr>
          <a:xfrm>
            <a:off x="838200" y="3028913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Dot product</a:t>
            </a:r>
            <a:endParaRPr lang="fr-FR" altLang="en-US" sz="2400" dirty="0">
              <a:latin typeface="+mn-lt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15509B3-F663-B784-B37B-36097158B1BD}"/>
              </a:ext>
            </a:extLst>
          </p:cNvPr>
          <p:cNvSpPr txBox="1">
            <a:spLocks/>
          </p:cNvSpPr>
          <p:nvPr/>
        </p:nvSpPr>
        <p:spPr>
          <a:xfrm>
            <a:off x="838200" y="3562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3200" dirty="0">
                <a:latin typeface="+mn-lt"/>
              </a:rPr>
              <a:t>Stack-</a:t>
            </a:r>
            <a:r>
              <a:rPr lang="fr-FR" altLang="en-US" sz="3200" dirty="0" err="1">
                <a:latin typeface="+mn-lt"/>
              </a:rPr>
              <a:t>idioms</a:t>
            </a:r>
            <a:r>
              <a:rPr lang="fr-FR" altLang="en-US" sz="3200" dirty="0">
                <a:latin typeface="+mn-lt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65B68-5F6D-2454-EF9E-DFD45A34B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46" y="4557671"/>
            <a:ext cx="2210108" cy="533474"/>
          </a:xfrm>
          <a:prstGeom prst="rect">
            <a:avLst/>
          </a:prstGeom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A435AED9-3AFD-0F99-EC45-7AD7967A0B17}"/>
              </a:ext>
            </a:extLst>
          </p:cNvPr>
          <p:cNvSpPr txBox="1">
            <a:spLocks/>
          </p:cNvSpPr>
          <p:nvPr/>
        </p:nvSpPr>
        <p:spPr>
          <a:xfrm>
            <a:off x="5359758" y="4557671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“ABAB”</a:t>
            </a:r>
            <a:endParaRPr lang="fr-FR" altLang="en-US" sz="24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AAF025-F6D4-1F97-3ADE-90FF3921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0" y="5443501"/>
            <a:ext cx="2286319" cy="447737"/>
          </a:xfrm>
          <a:prstGeom prst="rect">
            <a:avLst/>
          </a:prstGeom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E30E8047-6284-1757-7B56-A494071E72C7}"/>
              </a:ext>
            </a:extLst>
          </p:cNvPr>
          <p:cNvSpPr txBox="1">
            <a:spLocks/>
          </p:cNvSpPr>
          <p:nvPr/>
        </p:nvSpPr>
        <p:spPr>
          <a:xfrm>
            <a:off x="5359758" y="5400632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“BAA”</a:t>
            </a:r>
            <a:endParaRPr lang="fr-FR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0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1">
      <a:dk1>
        <a:srgbClr val="1D2C3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303</Words>
  <Application>Microsoft Office PowerPoint</Application>
  <PresentationFormat>Widescreen</PresentationFormat>
  <Paragraphs>85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Consolas</vt:lpstr>
      <vt:lpstr>Roboto</vt:lpstr>
      <vt:lpstr>Office 2013 - 2022 Theme</vt:lpstr>
      <vt:lpstr>Uiua</vt:lpstr>
      <vt:lpstr>Description</vt:lpstr>
      <vt:lpstr>Examples</vt:lpstr>
      <vt:lpstr>Example</vt:lpstr>
      <vt:lpstr>Symbols</vt:lpstr>
      <vt:lpstr>Uiua keyboard</vt:lpstr>
      <vt:lpstr>Types</vt:lpstr>
      <vt:lpstr>Functions</vt:lpstr>
      <vt:lpstr>Function Examples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Uiua</dc:title>
  <dc:creator/>
  <cp:lastModifiedBy>Escher Ian</cp:lastModifiedBy>
  <cp:revision>42</cp:revision>
  <dcterms:created xsi:type="dcterms:W3CDTF">2024-04-16T13:34:19Z</dcterms:created>
  <dcterms:modified xsi:type="dcterms:W3CDTF">2024-04-17T13:00:30Z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