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2" r:id="rId5"/>
    <p:sldId id="259" r:id="rId6"/>
    <p:sldId id="267" r:id="rId7"/>
    <p:sldId id="260" r:id="rId8"/>
    <p:sldId id="261" r:id="rId9"/>
    <p:sldId id="268" r:id="rId10"/>
    <p:sldId id="266" r:id="rId1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C3A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162" y="798"/>
      </p:cViewPr>
      <p:guideLst>
        <p:guide orient="horz" pos="212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4632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5333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361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6696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8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407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056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562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202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0238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>
            <a:extLst>
              <a:ext uri="{FF2B5EF4-FFF2-40B4-BE49-F238E27FC236}">
                <a16:creationId xmlns:a16="http://schemas.microsoft.com/office/drawing/2014/main" id="{E4E3F548-5BC2-7C43-8543-A2592E92270A}"/>
              </a:ext>
            </a:extLst>
          </p:cNvPr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535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50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92455"/>
            <a:ext cx="9144000" cy="1146175"/>
          </a:xfrm>
        </p:spPr>
        <p:txBody>
          <a:bodyPr/>
          <a:lstStyle/>
          <a:p>
            <a:pPr algn="ctr"/>
            <a:r>
              <a:rPr lang="fr-FR" altLang="zh-CN" sz="6600"/>
              <a:t>Uiua</a:t>
            </a:r>
          </a:p>
        </p:txBody>
      </p:sp>
      <p:pic>
        <p:nvPicPr>
          <p:cNvPr id="3" name="Picture 2" descr="uiua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625" y="1915795"/>
            <a:ext cx="4222750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 lnSpcReduction="10000"/>
          </a:bodyPr>
          <a:lstStyle/>
          <a:p>
            <a:r>
              <a:rPr lang="fr-FR" altLang="en-US"/>
              <a:t>Image creation app</a:t>
            </a:r>
          </a:p>
          <a:p>
            <a:endParaRPr lang="fr-FR" altLang="en-US"/>
          </a:p>
          <a:p>
            <a:r>
              <a:rPr lang="fr-FR" altLang="en-US"/>
              <a:t>Array manipulation</a:t>
            </a:r>
          </a:p>
          <a:p>
            <a:pPr lvl="1"/>
            <a:r>
              <a:rPr lang="fr-FR" altLang="en-US"/>
              <a:t>Predefined shapes</a:t>
            </a:r>
          </a:p>
          <a:p>
            <a:pPr lvl="1"/>
            <a:r>
              <a:rPr lang="fr-FR" altLang="en-US"/>
              <a:t>Curves</a:t>
            </a:r>
          </a:p>
          <a:p>
            <a:endParaRPr lang="fr-FR" altLang="en-US"/>
          </a:p>
          <a:p>
            <a:r>
              <a:rPr lang="fr-FR" altLang="en-US"/>
              <a:t>Saving in different formats</a:t>
            </a:r>
          </a:p>
          <a:p>
            <a:pPr lvl="1"/>
            <a:r>
              <a:rPr lang="fr-FR" altLang="en-US" sz="1800"/>
              <a:t>System functions</a:t>
            </a:r>
          </a:p>
          <a:p>
            <a:pPr lvl="1"/>
            <a:endParaRPr lang="fr-FR" altLang="en-US"/>
          </a:p>
          <a:p>
            <a:pPr lvl="0"/>
            <a:r>
              <a:rPr lang="fr-FR" altLang="en-US" sz="2000"/>
              <a:t>Graphical interface</a:t>
            </a:r>
          </a:p>
          <a:p>
            <a:pPr lvl="1"/>
            <a:r>
              <a:rPr lang="fr-FR" altLang="en-US" sz="1800"/>
              <a:t>FFI</a:t>
            </a:r>
            <a:endParaRPr lang="fr-F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fr-FR" altLang="en-US" sz="3200"/>
              <a:t>Array oriented</a:t>
            </a:r>
          </a:p>
          <a:p>
            <a:r>
              <a:rPr lang="fr-FR" altLang="en-US" sz="3200"/>
              <a:t>Stack based</a:t>
            </a:r>
          </a:p>
          <a:p>
            <a:endParaRPr lang="fr-FR" altLang="en-US" sz="3200"/>
          </a:p>
          <a:p>
            <a:r>
              <a:rPr lang="fr-FR" altLang="en-US" sz="3200"/>
              <a:t>Interpreted / Compiled</a:t>
            </a:r>
          </a:p>
          <a:p>
            <a:r>
              <a:rPr lang="fr-FR" altLang="en-US" sz="3200"/>
              <a:t>Concise and tacit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Examples</a:t>
            </a:r>
          </a:p>
        </p:txBody>
      </p:sp>
      <p:pic>
        <p:nvPicPr>
          <p:cNvPr id="11" name="Content Placeholder 10" descr="logo-code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968129"/>
            <a:ext cx="5181600" cy="2066330"/>
          </a:xfrm>
          <a:prstGeom prst="rect">
            <a:avLst/>
          </a:prstGeom>
        </p:spPr>
      </p:pic>
      <p:pic>
        <p:nvPicPr>
          <p:cNvPr id="13" name="Content Placeholder 12" descr="uiua-logo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02421" y="2440715"/>
            <a:ext cx="3121158" cy="31211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Example</a:t>
            </a:r>
          </a:p>
        </p:txBody>
      </p:sp>
      <p:pic>
        <p:nvPicPr>
          <p:cNvPr id="6" name="Content Placeholder 5" descr="quadratic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184" y="1825625"/>
            <a:ext cx="5807632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err="1"/>
              <a:t>Symbols</a:t>
            </a:r>
            <a:endParaRPr lang="fr-F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 anchorCtr="0"/>
          <a:lstStyle/>
          <a:p>
            <a:r>
              <a:rPr lang="fr-FR" altLang="en-US" sz="2800" dirty="0"/>
              <a:t>Single </a:t>
            </a:r>
            <a:r>
              <a:rPr lang="fr-FR" altLang="en-US" sz="2800" dirty="0" err="1"/>
              <a:t>unicode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character</a:t>
            </a:r>
            <a:endParaRPr lang="fr-FR" altLang="en-US" sz="2800" dirty="0"/>
          </a:p>
          <a:p>
            <a:r>
              <a:rPr lang="fr-FR" altLang="en-US" sz="2800" dirty="0"/>
              <a:t>Hard to </a:t>
            </a:r>
            <a:r>
              <a:rPr lang="fr-FR" altLang="en-US" sz="2800" dirty="0" err="1"/>
              <a:t>read</a:t>
            </a:r>
            <a:r>
              <a:rPr lang="fr-FR" altLang="en-US" sz="2800" dirty="0"/>
              <a:t> but </a:t>
            </a:r>
            <a:r>
              <a:rPr lang="fr-FR" altLang="en-US" sz="2800" dirty="0" err="1"/>
              <a:t>less</a:t>
            </a:r>
            <a:r>
              <a:rPr lang="fr-FR" altLang="en-US" sz="2800" dirty="0"/>
              <a:t> </a:t>
            </a:r>
            <a:r>
              <a:rPr lang="fr-FR" altLang="en-US" sz="2800" dirty="0" err="1"/>
              <a:t>space</a:t>
            </a:r>
            <a:endParaRPr lang="fr-FR" altLang="en-US" sz="2800" dirty="0"/>
          </a:p>
          <a:p>
            <a:r>
              <a:rPr lang="fr-FR" altLang="en-US" sz="2800" dirty="0"/>
              <a:t>Full </a:t>
            </a:r>
            <a:r>
              <a:rPr lang="fr-FR" altLang="en-US" sz="2800" dirty="0" err="1"/>
              <a:t>name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available</a:t>
            </a:r>
            <a:endParaRPr lang="fr-FR" altLang="en-US" sz="2800" dirty="0"/>
          </a:p>
          <a:p>
            <a:r>
              <a:rPr lang="fr-FR" altLang="en-US" sz="2800" dirty="0"/>
              <a:t>IDE </a:t>
            </a:r>
            <a:r>
              <a:rPr lang="fr-FR" altLang="en-US" sz="2800" dirty="0" err="1"/>
              <a:t>integration</a:t>
            </a:r>
            <a:r>
              <a:rPr lang="fr-FR" altLang="en-US" sz="2800" dirty="0"/>
              <a:t> (LSP)</a:t>
            </a:r>
          </a:p>
        </p:txBody>
      </p:sp>
      <p:pic>
        <p:nvPicPr>
          <p:cNvPr id="5" name="Content Placeholder 4" descr="symbols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495" y="2315210"/>
            <a:ext cx="2146300" cy="3095625"/>
          </a:xfrm>
          <a:prstGeom prst="rect">
            <a:avLst/>
          </a:prstGeom>
        </p:spPr>
      </p:pic>
      <p:pic>
        <p:nvPicPr>
          <p:cNvPr id="6" name="Picture 5" descr="language-serv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430" y="2670810"/>
            <a:ext cx="4214495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EDB033-45E1-BAC8-C559-023C0D6C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22" y="463248"/>
            <a:ext cx="3530825" cy="59315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883929-A075-59F8-7408-8E566281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08700" cy="1325563"/>
          </a:xfrm>
        </p:spPr>
        <p:txBody>
          <a:bodyPr/>
          <a:lstStyle/>
          <a:p>
            <a:r>
              <a:rPr lang="fr-FR" altLang="en-US" dirty="0" err="1"/>
              <a:t>Uiua</a:t>
            </a:r>
            <a:r>
              <a:rPr lang="fr-FR" altLang="en-US" dirty="0"/>
              <a:t> keyboard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25BABA-0BFC-5F23-CA83-EC6CF9345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3900" cy="4351338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fr-FR" altLang="en-US" dirty="0" err="1"/>
              <a:t>Lists</a:t>
            </a:r>
            <a:r>
              <a:rPr lang="fr-FR" altLang="en-US" dirty="0"/>
              <a:t> </a:t>
            </a:r>
            <a:r>
              <a:rPr lang="fr-FR" altLang="en-US" dirty="0" err="1"/>
              <a:t>sortcuts</a:t>
            </a:r>
            <a:r>
              <a:rPr lang="fr-FR" altLang="en-US" dirty="0"/>
              <a:t> to all </a:t>
            </a:r>
            <a:r>
              <a:rPr lang="fr-FR" altLang="en-US" dirty="0" err="1"/>
              <a:t>Uiua</a:t>
            </a:r>
            <a:r>
              <a:rPr lang="fr-FR" altLang="en-US" dirty="0"/>
              <a:t> </a:t>
            </a:r>
            <a:r>
              <a:rPr lang="fr-FR" altLang="en-US" dirty="0" err="1"/>
              <a:t>functions</a:t>
            </a:r>
            <a:r>
              <a:rPr lang="fr-FR" altLang="en-US" dirty="0"/>
              <a:t>.</a:t>
            </a:r>
          </a:p>
          <a:p>
            <a:pPr marL="0" indent="0">
              <a:buNone/>
            </a:pPr>
            <a:endParaRPr lang="fr-FR" altLang="en-US" sz="2800" dirty="0"/>
          </a:p>
          <a:p>
            <a:pPr marL="0" indent="0">
              <a:buNone/>
            </a:pPr>
            <a:r>
              <a:rPr lang="fr-FR" altLang="en-US" dirty="0" err="1"/>
              <a:t>Also</a:t>
            </a:r>
            <a:r>
              <a:rPr lang="fr-FR" altLang="en-US" dirty="0"/>
              <a:t> display a short </a:t>
            </a:r>
            <a:r>
              <a:rPr lang="fr-FR" altLang="en-US" dirty="0" err="1"/>
              <a:t>explanation</a:t>
            </a:r>
            <a:r>
              <a:rPr lang="fr-FR" altLang="en-US" dirty="0"/>
              <a:t> of a </a:t>
            </a:r>
            <a:r>
              <a:rPr lang="fr-FR" altLang="en-US" dirty="0" err="1"/>
              <a:t>symbol</a:t>
            </a:r>
            <a:r>
              <a:rPr lang="fr-FR" altLang="en-US" dirty="0"/>
              <a:t> </a:t>
            </a:r>
            <a:r>
              <a:rPr lang="fr-FR" altLang="en-US" dirty="0" err="1"/>
              <a:t>when</a:t>
            </a:r>
            <a:r>
              <a:rPr lang="fr-FR" altLang="en-US" dirty="0"/>
              <a:t> </a:t>
            </a:r>
            <a:r>
              <a:rPr lang="fr-FR" altLang="en-US" dirty="0" err="1"/>
              <a:t>hovering</a:t>
            </a:r>
            <a:r>
              <a:rPr lang="fr-FR" altLang="en-US" dirty="0"/>
              <a:t> </a:t>
            </a:r>
            <a:r>
              <a:rPr lang="fr-FR" altLang="en-US" dirty="0" err="1"/>
              <a:t>it</a:t>
            </a:r>
            <a:r>
              <a:rPr lang="fr-FR" altLang="en-US" dirty="0"/>
              <a:t>.</a:t>
            </a:r>
            <a:endParaRPr lang="fr-F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546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 anchor="ctr" anchorCtr="0"/>
          <a:lstStyle/>
          <a:p>
            <a:r>
              <a:rPr lang="fr-FR" altLang="en-US"/>
              <a:t>Number</a:t>
            </a:r>
            <a:endParaRPr lang="fr-FR" altLang="en-US" sz="1800"/>
          </a:p>
          <a:p>
            <a:pPr lvl="1"/>
            <a:r>
              <a:rPr lang="fr-FR" altLang="en-US" sz="1800"/>
              <a:t>Int, float, complex</a:t>
            </a:r>
          </a:p>
          <a:p>
            <a:pPr lvl="0"/>
            <a:r>
              <a:rPr lang="fr-FR" altLang="en-US">
                <a:sym typeface="+mn-ea"/>
              </a:rPr>
              <a:t>Array</a:t>
            </a:r>
            <a:endParaRPr lang="fr-FR" altLang="en-US" sz="1800">
              <a:sym typeface="+mn-ea"/>
            </a:endParaRPr>
          </a:p>
          <a:p>
            <a:pPr lvl="1"/>
            <a:r>
              <a:rPr lang="fr-FR" altLang="en-US" sz="1800">
                <a:sym typeface="+mn-ea"/>
              </a:rPr>
              <a:t>Multi-dimensional</a:t>
            </a:r>
          </a:p>
          <a:p>
            <a:pPr lvl="1"/>
            <a:r>
              <a:rPr lang="fr-FR" altLang="en-US" sz="1800">
                <a:sym typeface="+mn-ea"/>
              </a:rPr>
              <a:t>Different shape </a:t>
            </a:r>
            <a:r>
              <a:rPr lang="fr-FR" altLang="en-US" sz="1800">
                <a:latin typeface="Calibri Light" panose="020F0302020204030204" charset="0"/>
                <a:cs typeface="Calibri Light" panose="020F0302020204030204" charset="0"/>
                <a:sym typeface="+mn-ea"/>
              </a:rPr>
              <a:t>→</a:t>
            </a:r>
            <a:r>
              <a:rPr lang="fr-FR" altLang="en-US" sz="1800">
                <a:sym typeface="+mn-ea"/>
              </a:rPr>
              <a:t> different type</a:t>
            </a:r>
            <a:endParaRPr lang="fr-FR" altLang="en-US" sz="1800"/>
          </a:p>
          <a:p>
            <a:pPr lvl="1"/>
            <a:r>
              <a:rPr lang="fr-FR" altLang="en-US" sz="1800"/>
              <a:t>Only 1 type per array</a:t>
            </a:r>
          </a:p>
          <a:p>
            <a:pPr lvl="0"/>
            <a:r>
              <a:rPr lang="fr-FR" altLang="en-US"/>
              <a:t>Character</a:t>
            </a:r>
            <a:endParaRPr lang="fr-FR" altLang="en-US" sz="1800"/>
          </a:p>
          <a:p>
            <a:pPr lvl="1"/>
            <a:r>
              <a:rPr lang="fr-FR" altLang="en-US" sz="1800"/>
              <a:t>Strings as arrays of chars</a:t>
            </a:r>
          </a:p>
          <a:p>
            <a:pPr lvl="0"/>
            <a:r>
              <a:rPr lang="fr-FR" altLang="en-US"/>
              <a:t>Box</a:t>
            </a:r>
            <a:endParaRPr lang="fr-FR" altLang="en-US" sz="2055"/>
          </a:p>
          <a:p>
            <a:pPr lvl="1"/>
            <a:r>
              <a:rPr lang="fr-FR" altLang="en-US" sz="1795"/>
              <a:t>Bypass 1 type per array limitation</a:t>
            </a:r>
            <a:endParaRPr lang="fr-FR" altLang="en-US" sz="1800"/>
          </a:p>
        </p:txBody>
      </p:sp>
      <p:pic>
        <p:nvPicPr>
          <p:cNvPr id="11" name="Content Placeholder 10" descr="tmp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9985" y="1668780"/>
            <a:ext cx="1921510" cy="4389120"/>
          </a:xfrm>
          <a:prstGeom prst="rect">
            <a:avLst/>
          </a:prstGeom>
        </p:spPr>
      </p:pic>
      <p:pic>
        <p:nvPicPr>
          <p:cNvPr id="12" name="Picture 11" descr="sug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0" y="3377565"/>
            <a:ext cx="31051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fr-FR" altLang="en-US" sz="2400"/>
              <a:t>Not a type</a:t>
            </a:r>
          </a:p>
          <a:p>
            <a:r>
              <a:rPr lang="fr-FR" altLang="en-US" sz="2400"/>
              <a:t>Inferable signature</a:t>
            </a:r>
          </a:p>
          <a:p>
            <a:r>
              <a:rPr lang="fr-FR" altLang="en-US" sz="2400"/>
              <a:t>No named params (stack)</a:t>
            </a:r>
          </a:p>
          <a:p>
            <a:endParaRPr lang="fr-FR" altLang="en-US" sz="2400"/>
          </a:p>
          <a:p>
            <a:r>
              <a:rPr lang="fr-FR" altLang="en-US" sz="2400"/>
              <a:t>Pervasives operations</a:t>
            </a:r>
          </a:p>
          <a:p>
            <a:endParaRPr lang="fr-FR" altLang="en-US" sz="2400"/>
          </a:p>
          <a:p>
            <a:r>
              <a:rPr lang="fr-FR" altLang="en-US" sz="2400"/>
              <a:t>System functions</a:t>
            </a:r>
          </a:p>
          <a:p>
            <a:pPr lvl="1"/>
            <a:r>
              <a:rPr lang="fr-FR" altLang="en-US" sz="2160"/>
              <a:t>Media types</a:t>
            </a:r>
          </a:p>
          <a:p>
            <a:r>
              <a:rPr lang="fr-FR" altLang="en-US" sz="2400"/>
              <a:t>FFI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err="1"/>
              <a:t>Function</a:t>
            </a:r>
            <a:r>
              <a:rPr lang="fr-FR" altLang="en-US" dirty="0"/>
              <a:t> </a:t>
            </a:r>
            <a:r>
              <a:rPr lang="fr-FR" altLang="en-US" dirty="0" err="1"/>
              <a:t>Examples</a:t>
            </a:r>
            <a:endParaRPr lang="fr-FR" altLang="en-US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978D2E46-B0C5-0788-40DE-61AFD1AC867D}"/>
              </a:ext>
            </a:extLst>
          </p:cNvPr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3200" dirty="0" err="1">
                <a:latin typeface="+mn-lt"/>
              </a:rPr>
              <a:t>Uiuisms</a:t>
            </a:r>
            <a:r>
              <a:rPr lang="fr-FR" altLang="en-US" sz="3200" dirty="0">
                <a:latin typeface="+mn-lt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84A82-FC8A-DEEA-EAD3-4D84BE903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508" y="2058914"/>
            <a:ext cx="3286584" cy="533474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E66DB485-29B0-699F-052E-8EE93867E499}"/>
              </a:ext>
            </a:extLst>
          </p:cNvPr>
          <p:cNvSpPr txBox="1">
            <a:spLocks/>
          </p:cNvSpPr>
          <p:nvPr/>
        </p:nvSpPr>
        <p:spPr>
          <a:xfrm>
            <a:off x="838200" y="2058914"/>
            <a:ext cx="4521558" cy="5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>
                <a:latin typeface="+mn-lt"/>
              </a:rPr>
              <a:t>Find the nth </a:t>
            </a:r>
            <a:r>
              <a:rPr lang="en-GB" altLang="en-US" sz="2400" dirty="0" err="1">
                <a:latin typeface="+mn-lt"/>
              </a:rPr>
              <a:t>fibonacci</a:t>
            </a:r>
            <a:r>
              <a:rPr lang="en-GB" altLang="en-US" sz="2400" dirty="0">
                <a:latin typeface="+mn-lt"/>
              </a:rPr>
              <a:t> number</a:t>
            </a:r>
            <a:endParaRPr lang="fr-FR" altLang="en-US" sz="2400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40FD24-CF71-A188-F8D6-F7C6A5749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508" y="3067018"/>
            <a:ext cx="4534533" cy="457264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30248D0F-3396-9E87-5938-AD978F6AD76B}"/>
              </a:ext>
            </a:extLst>
          </p:cNvPr>
          <p:cNvSpPr txBox="1">
            <a:spLocks/>
          </p:cNvSpPr>
          <p:nvPr/>
        </p:nvSpPr>
        <p:spPr>
          <a:xfrm>
            <a:off x="838200" y="3028913"/>
            <a:ext cx="4521558" cy="5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>
                <a:latin typeface="+mn-lt"/>
              </a:rPr>
              <a:t>Dot product</a:t>
            </a:r>
            <a:endParaRPr lang="fr-FR" altLang="en-US" sz="2400" dirty="0">
              <a:latin typeface="+mn-lt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115509B3-F663-B784-B37B-36097158B1BD}"/>
              </a:ext>
            </a:extLst>
          </p:cNvPr>
          <p:cNvSpPr txBox="1">
            <a:spLocks/>
          </p:cNvSpPr>
          <p:nvPr/>
        </p:nvSpPr>
        <p:spPr>
          <a:xfrm>
            <a:off x="838200" y="3562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 sz="3200" dirty="0">
                <a:latin typeface="+mn-lt"/>
              </a:rPr>
              <a:t>Stack-</a:t>
            </a:r>
            <a:r>
              <a:rPr lang="fr-FR" altLang="en-US" sz="3200" dirty="0" err="1">
                <a:latin typeface="+mn-lt"/>
              </a:rPr>
              <a:t>idioms</a:t>
            </a:r>
            <a:r>
              <a:rPr lang="fr-FR" altLang="en-US" sz="3200" dirty="0">
                <a:latin typeface="+mn-lt"/>
              </a:rPr>
              <a:t>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765B68-5F6D-2454-EF9E-DFD45A34B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46" y="4557671"/>
            <a:ext cx="2210108" cy="533474"/>
          </a:xfrm>
          <a:prstGeom prst="rect">
            <a:avLst/>
          </a:prstGeom>
        </p:spPr>
      </p:pic>
      <p:sp>
        <p:nvSpPr>
          <p:cNvPr id="16" name="Title 4">
            <a:extLst>
              <a:ext uri="{FF2B5EF4-FFF2-40B4-BE49-F238E27FC236}">
                <a16:creationId xmlns:a16="http://schemas.microsoft.com/office/drawing/2014/main" id="{A435AED9-3AFD-0F99-EC45-7AD7967A0B17}"/>
              </a:ext>
            </a:extLst>
          </p:cNvPr>
          <p:cNvSpPr txBox="1">
            <a:spLocks/>
          </p:cNvSpPr>
          <p:nvPr/>
        </p:nvSpPr>
        <p:spPr>
          <a:xfrm>
            <a:off x="5359758" y="4557671"/>
            <a:ext cx="4521558" cy="5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>
                <a:latin typeface="+mn-lt"/>
              </a:rPr>
              <a:t>“ABAB”</a:t>
            </a:r>
            <a:endParaRPr lang="fr-FR" altLang="en-US" sz="24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AAF025-F6D4-1F97-3ADE-90FF39211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40" y="5443501"/>
            <a:ext cx="2286319" cy="447737"/>
          </a:xfrm>
          <a:prstGeom prst="rect">
            <a:avLst/>
          </a:prstGeom>
        </p:spPr>
      </p:pic>
      <p:sp>
        <p:nvSpPr>
          <p:cNvPr id="19" name="Title 4">
            <a:extLst>
              <a:ext uri="{FF2B5EF4-FFF2-40B4-BE49-F238E27FC236}">
                <a16:creationId xmlns:a16="http://schemas.microsoft.com/office/drawing/2014/main" id="{E30E8047-6284-1757-7B56-A494071E72C7}"/>
              </a:ext>
            </a:extLst>
          </p:cNvPr>
          <p:cNvSpPr txBox="1">
            <a:spLocks/>
          </p:cNvSpPr>
          <p:nvPr/>
        </p:nvSpPr>
        <p:spPr>
          <a:xfrm>
            <a:off x="5359758" y="5400632"/>
            <a:ext cx="4521558" cy="533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>
                <a:latin typeface="+mn-lt"/>
              </a:rPr>
              <a:t>“BAA”</a:t>
            </a:r>
            <a:endParaRPr lang="fr-FR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709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Custom 1">
      <a:dk1>
        <a:srgbClr val="1D2C3A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368</TotalTime>
  <Words>141</Words>
  <Application>Microsoft Office PowerPoint</Application>
  <PresentationFormat>Widescreen</PresentationFormat>
  <Paragraphs>58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2013 - 2022 Theme</vt:lpstr>
      <vt:lpstr>Uiua</vt:lpstr>
      <vt:lpstr>Description</vt:lpstr>
      <vt:lpstr>Examples</vt:lpstr>
      <vt:lpstr>Example</vt:lpstr>
      <vt:lpstr>Symbols</vt:lpstr>
      <vt:lpstr>Uiua keyboard</vt:lpstr>
      <vt:lpstr>Types</vt:lpstr>
      <vt:lpstr>Functions</vt:lpstr>
      <vt:lpstr>Function Examples</vt:lpstr>
      <vt:lpstr>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Uiua</dc:title>
  <dc:creator/>
  <cp:lastModifiedBy>Escher Ian</cp:lastModifiedBy>
  <cp:revision>41</cp:revision>
  <dcterms:created xsi:type="dcterms:W3CDTF">2024-04-16T13:34:19Z</dcterms:created>
  <dcterms:modified xsi:type="dcterms:W3CDTF">2024-04-17T02:17:10Z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