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69" r:id="rId6"/>
    <p:sldId id="267" r:id="rId7"/>
    <p:sldId id="259" r:id="rId8"/>
    <p:sldId id="268" r:id="rId9"/>
    <p:sldId id="275" r:id="rId10"/>
    <p:sldId id="280" r:id="rId11"/>
    <p:sldId id="260" r:id="rId12"/>
    <p:sldId id="271" r:id="rId13"/>
    <p:sldId id="261" r:id="rId14"/>
    <p:sldId id="281" r:id="rId15"/>
    <p:sldId id="277" r:id="rId16"/>
    <p:sldId id="278" r:id="rId17"/>
    <p:sldId id="279" r:id="rId18"/>
    <p:sldId id="276" r:id="rId19"/>
    <p:sldId id="272" r:id="rId20"/>
    <p:sldId id="262" r:id="rId21"/>
    <p:sldId id="263" r:id="rId22"/>
    <p:sldId id="274" r:id="rId23"/>
    <p:sldId id="264" r:id="rId24"/>
    <p:sldId id="265" r:id="rId25"/>
    <p:sldId id="273" r:id="rId26"/>
    <p:sldId id="282" r:id="rId2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181D-9772-4439-9728-0D3D312DF827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1C2BD-7ACB-4521-9D3B-4FC43D1A324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754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Principalement -&gt; la génération de </a:t>
            </a:r>
            <a:r>
              <a:rPr lang="fr-CH" dirty="0" err="1">
                <a:latin typeface="Neue Haas Grotesk Text Pro" panose="020B0504020202020204" pitchFamily="34" charset="0"/>
              </a:rPr>
              <a:t>Subtrees</a:t>
            </a:r>
            <a:endParaRPr lang="fr-CH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Pris comme un sujet de recherche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Utilisation des logs majoritairement pour de la recherche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Pas de tests unitaires puisqu’il faut d’abords de quoi tester</a:t>
            </a:r>
            <a:endParaRPr lang="en-CH" dirty="0">
              <a:latin typeface="Neue Haas Grotesk Text Pro" panose="020B0504020202020204" pitchFamily="34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1C2BD-7ACB-4521-9D3B-4FC43D1A324A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333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2337-C5F7-A1B7-03E5-5385E5E7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A2778-59D3-F1D2-CD56-FC4560635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A1B6-9E54-51E2-68B3-84617F69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14D0-8235-6BF8-66A3-DFE82EBC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1BE4-9BB4-168A-CE90-2807B9E6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070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7D50-A9EF-39D0-24B9-EBD9E642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EDA3-D230-4D73-501C-B95D2D7D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DDC1-CD9D-EA05-A16E-19A9E5C9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C535-5C53-2EBD-F415-C77A2731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61CA-9BBF-E78A-AE96-5BB67EF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440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9F724-C09F-9D62-EBEB-BECD0B202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D59F4-944A-0F3B-44A3-78841CD29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F23C-2E64-91DE-6DCC-DFA53DE2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294-0A62-7FA6-387F-C99BC095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7B43-B7E8-5F45-2823-A26ABAB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506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27EE-E84B-93D9-EFEB-EDE7B5E8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BD4B-9BBC-9BF0-8728-9DF61602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AE52-0878-0608-8554-B59141D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45F4-4E2E-9E7A-9DD7-ACC05104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87BE-D05C-861B-E59A-8E055740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647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2B7C-0D1B-F48D-C385-57E510E2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1C25-F101-7478-E0B4-9A6107ED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39283-526B-0B8C-DDA1-E9A33083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1656-B4B5-0CF6-972C-874FADA9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823A-D477-23FD-78AB-F48A9F83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53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0C49-1410-930F-9949-AD557DA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5319-FD0E-8544-B680-FB5F67D0F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7A277-3011-8465-F89D-53399B0B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3DDE-89BC-0680-9D0A-24952DB4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F3A82-2404-E553-81EE-D2431A9D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3678-D6FC-78BA-E0A0-40CF2602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136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7607-E61F-DCB4-DA11-601AF459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28442-1CD9-80A2-183F-0FABDDAD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0BA1-820A-D49B-901B-C8C41AB2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B5345-F8E1-79C5-4EC0-0E86BD793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C13C9-A137-A9A6-3917-7459F50AC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572B9-42E5-21C2-5F34-87001374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04B71-ACC4-5418-5DB6-BF771FAC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CE189-6A1F-6B91-C95D-05D2F076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16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1140-1718-9207-926A-D7A54AED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7A83C-AA34-3E72-D805-BE8F69C1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B8787-E11F-C314-4F38-53C7BE34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6BB84-3E63-F595-C3C1-DDA9DF57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72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A0134-355A-8DCF-DA13-69EDB44E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45CA7-B4C5-83E9-4ADA-76B3B153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E75F-FAF7-25DC-3EC4-2E1FC755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604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9DA7-CB5E-C689-AE36-5A927D61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A99-7BE9-247D-0F0C-A4AB81CC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D43B9-56C9-31E7-52F6-E2008460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019A-A952-AC09-B7EB-0D483DA0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D4CA5-5C35-FA20-C557-8E6411E3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E8DA7-144A-73AE-3FC2-4857737B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92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B257-AB7A-FD20-C6A1-30921402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89A70-80CA-4D0E-5604-68B37F648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69E8-E6DF-759D-C2BC-214BA543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5BE94-7DC2-F4E4-656C-1589D077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F82C-7287-52F2-3A88-253163C4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1425-19B1-5E01-D202-F0C4DCF7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19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D9CDA-7D6F-4F87-E4A1-90135A10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E21E7-B98E-69F7-0A2E-8C5AC77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330A-13AE-0F7F-0F4D-FF9986EEC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923FB-4E7E-4519-AE47-11A90449D56B}" type="datetimeFigureOut">
              <a:rPr lang="en-CH" smtClean="0"/>
              <a:t>08/09/2024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F73C-FB36-A51C-5513-85E137BDE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8019-D3F1-8F3C-CE26-3B19E507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168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1EE-5368-4384-46FD-8F94187F1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latin typeface="Neue Haas Grotesk Text Pro" panose="020B0504020202020204" pitchFamily="34" charset="0"/>
                <a:cs typeface="Helvetica" panose="020B0604020202020204" pitchFamily="34" charset="0"/>
              </a:rPr>
              <a:t>Tuilage de données géospatiales pour le</a:t>
            </a:r>
            <a:br>
              <a:rPr lang="fr-FR">
                <a:latin typeface="Neue Haas Grotesk Text Pro" panose="020B0504020202020204" pitchFamily="34" charset="0"/>
                <a:cs typeface="Helvetica" panose="020B0604020202020204" pitchFamily="34" charset="0"/>
              </a:rPr>
            </a:br>
            <a:r>
              <a:rPr lang="fr-FR">
                <a:latin typeface="Neue Haas Grotesk Text Pro" panose="020B0504020202020204" pitchFamily="34" charset="0"/>
                <a:cs typeface="Helvetica" panose="020B0604020202020204" pitchFamily="34" charset="0"/>
              </a:rPr>
              <a:t>métaverse</a:t>
            </a:r>
            <a:endParaRPr lang="en-CH" dirty="0">
              <a:latin typeface="Neue Haas Grotesk Text Pro" panose="020B05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BAFDD-7AA5-8A4E-B8A3-16F4075F7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>
                <a:latin typeface="Neue Haas Grotesk Text Pro" panose="020B0504020202020204" pitchFamily="34" charset="0"/>
              </a:rPr>
              <a:t>Présentation – 09.10.2024</a:t>
            </a:r>
          </a:p>
          <a:p>
            <a:r>
              <a:rPr lang="fr-CH">
                <a:latin typeface="Neue Haas Grotesk Text Pro" panose="020B0504020202020204" pitchFamily="34" charset="0"/>
              </a:rPr>
              <a:t>Ian Escher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45FC968-2361-DD1E-574F-18C2DEB7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0" y="272547"/>
            <a:ext cx="181691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0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of lines and numbers&#10;&#10;Description automatically generated">
            <a:extLst>
              <a:ext uri="{FF2B5EF4-FFF2-40B4-BE49-F238E27FC236}">
                <a16:creationId xmlns:a16="http://schemas.microsoft.com/office/drawing/2014/main" id="{7091E5B2-78D5-9290-D174-02FE5AE23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08" y="1679575"/>
            <a:ext cx="5571794" cy="481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>
                <a:latin typeface="Neue Haas Grotesk Text Pro" panose="020B0504020202020204" pitchFamily="34" charset="0"/>
              </a:rPr>
              <a:t>Implicit</a:t>
            </a:r>
            <a:r>
              <a:rPr lang="fr-CH" dirty="0">
                <a:latin typeface="Neue Haas Grotesk Text Pro" panose="020B0504020202020204" pitchFamily="34" charset="0"/>
              </a:rPr>
              <a:t> </a:t>
            </a:r>
            <a:r>
              <a:rPr lang="fr-CH" dirty="0" err="1">
                <a:latin typeface="Neue Haas Grotesk Text Pro" panose="020B0504020202020204" pitchFamily="34" charset="0"/>
              </a:rPr>
              <a:t>Tiling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Morton Index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B754DB-117A-D16F-5037-03DDE629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Même principe que la courbe de Hilbert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Utilisé par la spécification 3D Tiles Next pour les tuiles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Calcul des indices enfants simple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5A28B-38D0-993E-28C7-BA1071CC7008}"/>
              </a:ext>
            </a:extLst>
          </p:cNvPr>
          <p:cNvSpPr txBox="1"/>
          <p:nvPr/>
        </p:nvSpPr>
        <p:spPr>
          <a:xfrm>
            <a:off x="323370" y="6217975"/>
            <a:ext cx="1122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dirty="0">
                <a:latin typeface="Neue Haas Grotesk Text Pro" panose="020B0504020202020204" pitchFamily="34" charset="0"/>
              </a:rPr>
              <a:t>Source : </a:t>
            </a:r>
            <a:r>
              <a:rPr lang="fr-CH" dirty="0">
                <a:solidFill>
                  <a:srgbClr val="DC307A"/>
                </a:solidFill>
                <a:latin typeface="Neue Haas Grotesk Text Pro" panose="020B0504020202020204" pitchFamily="34" charset="0"/>
              </a:rPr>
              <a:t>https://github.com/CesiumGS/3d-tiles/blob/main/specification/ImplicitTiling/AVAILABILITY.adoc </a:t>
            </a:r>
            <a:endParaRPr lang="en-CH" dirty="0">
              <a:solidFill>
                <a:srgbClr val="DC307A"/>
              </a:solidFill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7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Subtrees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Introduction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7" name="Picture 6" descr="Aerial view of a farm land&#10;&#10;Description automatically generated">
            <a:extLst>
              <a:ext uri="{FF2B5EF4-FFF2-40B4-BE49-F238E27FC236}">
                <a16:creationId xmlns:a16="http://schemas.microsoft.com/office/drawing/2014/main" id="{6B21D838-F2BB-9BC6-3A57-57F12F4B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97" y="1953813"/>
            <a:ext cx="7658113" cy="3974819"/>
          </a:xfrm>
          <a:prstGeom prst="rect">
            <a:avLst/>
          </a:prstGeom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63FCAB7-B6F8-8B20-6613-602AE164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149593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Fichier utilisé par </a:t>
            </a:r>
            <a:r>
              <a:rPr lang="fr-CH" dirty="0" err="1">
                <a:latin typeface="Neue Haas Grotesk Text Pro" panose="020B0504020202020204" pitchFamily="34" charset="0"/>
              </a:rPr>
              <a:t>Cesium</a:t>
            </a:r>
            <a:endParaRPr lang="fr-CH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Définit la disponibilité :</a:t>
            </a:r>
          </a:p>
          <a:p>
            <a:pPr>
              <a:buFontTx/>
              <a:buChar char="-"/>
            </a:pPr>
            <a:r>
              <a:rPr lang="fr-CH" dirty="0">
                <a:latin typeface="Neue Haas Grotesk Text Pro" panose="020B0504020202020204" pitchFamily="34" charset="0"/>
              </a:rPr>
              <a:t>Des tuiles</a:t>
            </a:r>
          </a:p>
          <a:p>
            <a:pPr>
              <a:buFontTx/>
              <a:buChar char="-"/>
            </a:pPr>
            <a:r>
              <a:rPr lang="fr-CH" dirty="0">
                <a:latin typeface="Neue Haas Grotesk Text Pro" panose="020B0504020202020204" pitchFamily="34" charset="0"/>
              </a:rPr>
              <a:t>De leur contenu</a:t>
            </a:r>
          </a:p>
          <a:p>
            <a:pPr>
              <a:buFontTx/>
              <a:buChar char="-"/>
            </a:pPr>
            <a:r>
              <a:rPr lang="fr-CH" dirty="0">
                <a:latin typeface="Neue Haas Grotesk Text Pro" panose="020B0504020202020204" pitchFamily="34" charset="0"/>
              </a:rPr>
              <a:t>De leurs enfants</a:t>
            </a:r>
          </a:p>
        </p:txBody>
      </p:sp>
    </p:spTree>
    <p:extLst>
      <p:ext uri="{BB962C8B-B14F-4D97-AF65-F5344CB8AC3E}">
        <p14:creationId xmlns:p14="http://schemas.microsoft.com/office/powerpoint/2010/main" val="309074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Subtrees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Représentation 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090F7-3607-F0EC-381A-46C5E8993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90" y="1690688"/>
            <a:ext cx="5633176" cy="4762558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414831C-4046-EDAC-A8F7-E69666AF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735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Hiérarchie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Division en plusieurs rangs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Liaison entre eux par des nœuds représentant le </a:t>
            </a:r>
            <a:r>
              <a:rPr lang="fr-CH" dirty="0" err="1">
                <a:latin typeface="Neue Haas Grotesk Text Pro" panose="020B0504020202020204" pitchFamily="34" charset="0"/>
              </a:rPr>
              <a:t>Subtree</a:t>
            </a:r>
            <a:r>
              <a:rPr lang="fr-CH" dirty="0">
                <a:latin typeface="Neue Haas Grotesk Text Pro" panose="020B0504020202020204" pitchFamily="34" charset="0"/>
              </a:rPr>
              <a:t> enfant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9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Availabilities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Représentation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A8016-7342-F50E-1DF7-2B7A8E6AE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81" y="2224666"/>
            <a:ext cx="5171359" cy="3160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C5E9-013C-7303-7F42-B1F74C1D1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98" y="2954284"/>
            <a:ext cx="6095998" cy="17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0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Fonctionnement interne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>
                <a:latin typeface="Neue Haas Grotesk Text Pro" panose="020B0504020202020204" pitchFamily="34" charset="0"/>
              </a:rPr>
              <a:t>GetSubtree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56DD2-C7B5-99B6-E2CA-C4970A7F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25" y="2182013"/>
            <a:ext cx="9988550" cy="37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Fonctionnement interne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 err="1">
                <a:latin typeface="Neue Haas Grotesk Text Pro" panose="020B0504020202020204" pitchFamily="34" charset="0"/>
              </a:rPr>
              <a:t>createMaxRankSubtree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F8AAA-41B6-1920-219A-95BADFD8B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335" y="1593354"/>
            <a:ext cx="6643329" cy="48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9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Fonctionnement interne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 err="1">
                <a:latin typeface="Neue Haas Grotesk Text Pro" panose="020B0504020202020204" pitchFamily="34" charset="0"/>
              </a:rPr>
              <a:t>createSubtree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332B52-248B-7182-4A5E-A1C610408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871" y="1773743"/>
            <a:ext cx="7548258" cy="50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4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3045A-4EA4-5549-D7BE-9D332AE5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47" y="1270656"/>
            <a:ext cx="5547453" cy="5460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Fonctionnement interne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 err="1">
                <a:latin typeface="Neue Haas Grotesk Text Pro" panose="020B0504020202020204" pitchFamily="34" charset="0"/>
              </a:rPr>
              <a:t>createSubtree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0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Fonctionnement interne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Autres fonctions utilitaires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9A87CEF-E148-C08A-4B65-48076173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Concaténation de </a:t>
            </a:r>
            <a:r>
              <a:rPr lang="fr-CH" dirty="0" err="1">
                <a:latin typeface="Neue Haas Grotesk Text Pro" panose="020B0504020202020204" pitchFamily="34" charset="0"/>
              </a:rPr>
              <a:t>Subtree</a:t>
            </a:r>
            <a:endParaRPr lang="fr-CH" dirty="0">
              <a:latin typeface="Neue Haas Grotesk Text Pro" panose="020B05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Concaténation de </a:t>
            </a:r>
            <a:r>
              <a:rPr lang="fr-CH" dirty="0" err="1">
                <a:latin typeface="Neue Haas Grotesk Text Pro" panose="020B0504020202020204" pitchFamily="34" charset="0"/>
              </a:rPr>
              <a:t>Availability</a:t>
            </a:r>
            <a:endParaRPr lang="fr-CH" dirty="0">
              <a:latin typeface="Neue Haas Grotesk Text Pro" panose="020B05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Génération de </a:t>
            </a:r>
            <a:r>
              <a:rPr lang="fr-CH" dirty="0" err="1">
                <a:latin typeface="Neue Haas Grotesk Text Pro" panose="020B0504020202020204" pitchFamily="34" charset="0"/>
              </a:rPr>
              <a:t>Availability</a:t>
            </a:r>
            <a:r>
              <a:rPr lang="fr-CH" dirty="0">
                <a:latin typeface="Neue Haas Grotesk Text Pro" panose="020B0504020202020204" pitchFamily="34" charset="0"/>
              </a:rPr>
              <a:t> à partir d’un </a:t>
            </a:r>
            <a:r>
              <a:rPr lang="fr-CH" dirty="0" err="1">
                <a:latin typeface="Neue Haas Grotesk Text Pro" panose="020B0504020202020204" pitchFamily="34" charset="0"/>
              </a:rPr>
              <a:t>BitSet</a:t>
            </a:r>
            <a:endParaRPr lang="fr-CH" dirty="0">
              <a:latin typeface="Neue Haas Grotesk Text Pro" panose="020B05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Manipulations de Morton Index</a:t>
            </a:r>
          </a:p>
        </p:txBody>
      </p:sp>
    </p:spTree>
    <p:extLst>
      <p:ext uri="{BB962C8B-B14F-4D97-AF65-F5344CB8AC3E}">
        <p14:creationId xmlns:p14="http://schemas.microsoft.com/office/powerpoint/2010/main" val="143764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Génération des fichiers </a:t>
            </a:r>
            <a:r>
              <a:rPr lang="fr-CH" dirty="0" err="1">
                <a:latin typeface="Neue Haas Grotesk Text Pro" panose="020B0504020202020204" pitchFamily="34" charset="0"/>
              </a:rPr>
              <a:t>glTF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381E7A0-8CFD-C76F-20DB-6CC4791D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Basé sur la géométrie du bâtiment au sol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Basé sur les nombreux tags fournis par OSM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Génération de plusieurs niveaux de détails grâce à la fonction </a:t>
            </a:r>
            <a:r>
              <a:rPr lang="fr-CH" dirty="0" err="1">
                <a:latin typeface="Neue Haas Grotesk Text Pro" panose="020B0504020202020204" pitchFamily="34" charset="0"/>
              </a:rPr>
              <a:t>TopologyPreservingSimplifier</a:t>
            </a:r>
            <a:endParaRPr lang="fr-CH" dirty="0">
              <a:latin typeface="Neue Haas Grotesk Text Pro" panose="020B05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Un fichier </a:t>
            </a:r>
            <a:r>
              <a:rPr lang="fr-CH" dirty="0" err="1">
                <a:latin typeface="Neue Haas Grotesk Text Pro" panose="020B0504020202020204" pitchFamily="34" charset="0"/>
              </a:rPr>
              <a:t>glTF</a:t>
            </a:r>
            <a:r>
              <a:rPr lang="fr-CH" dirty="0">
                <a:latin typeface="Neue Haas Grotesk Text Pro" panose="020B0504020202020204" pitchFamily="34" charset="0"/>
              </a:rPr>
              <a:t> par Tuile</a:t>
            </a:r>
          </a:p>
        </p:txBody>
      </p:sp>
    </p:spTree>
    <p:extLst>
      <p:ext uri="{BB962C8B-B14F-4D97-AF65-F5344CB8AC3E}">
        <p14:creationId xmlns:p14="http://schemas.microsoft.com/office/powerpoint/2010/main" val="188717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F5F4-0601-CB1B-AF3F-1D8BB681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Table des matières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5D0B-4057-5499-A846-2E35350D7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B8D75E-724F-8F43-984B-0246CE8638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>
                <a:latin typeface="Neue Haas Grotesk Text Pro" panose="020B0504020202020204" pitchFamily="34" charset="0"/>
              </a:rPr>
              <a:t>Introduction – de quoi je vais parler, plus les </a:t>
            </a:r>
            <a:r>
              <a:rPr lang="fr-CH" sz="1600" dirty="0" err="1">
                <a:latin typeface="Neue Haas Grotesk Text Pro" panose="020B0504020202020204" pitchFamily="34" charset="0"/>
              </a:rPr>
              <a:t>problèmesArchitecture</a:t>
            </a:r>
            <a:endParaRPr lang="fr-CH" sz="1600" dirty="0">
              <a:latin typeface="Neue Haas Grotesk Text Pro" panose="020B0504020202020204" pitchFamily="34" charset="0"/>
            </a:endParaRPr>
          </a:p>
          <a:p>
            <a:pPr lvl="1"/>
            <a:r>
              <a:rPr lang="fr-CH" sz="1400" dirty="0">
                <a:latin typeface="Neue Haas Grotesk Text Pro" panose="020B0504020202020204" pitchFamily="34" charset="0"/>
              </a:rPr>
              <a:t>Globale</a:t>
            </a:r>
          </a:p>
          <a:p>
            <a:pPr lvl="1"/>
            <a:r>
              <a:rPr lang="fr-CH" sz="1400" dirty="0">
                <a:latin typeface="Neue Haas Grotesk Text Pro" panose="020B0504020202020204" pitchFamily="34" charset="0"/>
              </a:rPr>
              <a:t>Nouvelles Tables dans la DB</a:t>
            </a:r>
          </a:p>
          <a:p>
            <a:pPr lvl="1"/>
            <a:r>
              <a:rPr lang="fr-CH" sz="1400" dirty="0" err="1">
                <a:latin typeface="Neue Haas Grotesk Text Pro" panose="020B0504020202020204" pitchFamily="34" charset="0"/>
              </a:rPr>
              <a:t>TdTilesRessources</a:t>
            </a:r>
            <a:r>
              <a:rPr lang="fr-CH" sz="1400" dirty="0">
                <a:latin typeface="Neue Haas Grotesk Text Pro" panose="020B0504020202020204" pitchFamily="34" charset="0"/>
              </a:rPr>
              <a:t>/</a:t>
            </a:r>
            <a:r>
              <a:rPr lang="fr-CH" sz="1400" dirty="0" err="1">
                <a:latin typeface="Neue Haas Grotesk Text Pro" panose="020B0504020202020204" pitchFamily="34" charset="0"/>
              </a:rPr>
              <a:t>TdTilesStore</a:t>
            </a:r>
            <a:r>
              <a:rPr lang="fr-CH" sz="1400" dirty="0">
                <a:latin typeface="Neue Haas Grotesk Text Pro" panose="020B0504020202020204" pitchFamily="34" charset="0"/>
              </a:rPr>
              <a:t>/</a:t>
            </a:r>
            <a:r>
              <a:rPr lang="fr-CH" sz="1400" dirty="0" err="1">
                <a:latin typeface="Neue Haas Grotesk Text Pro" panose="020B0504020202020204" pitchFamily="34" charset="0"/>
              </a:rPr>
              <a:t>TdSubtreeStore</a:t>
            </a:r>
            <a:r>
              <a:rPr lang="fr-CH" sz="1400" dirty="0">
                <a:latin typeface="Neue Haas Grotesk Text Pro" panose="020B0504020202020204" pitchFamily="34" charset="0"/>
              </a:rPr>
              <a:t> -&gt; leurs rôles</a:t>
            </a:r>
          </a:p>
          <a:p>
            <a:r>
              <a:rPr lang="fr-CH" sz="1600" dirty="0" err="1">
                <a:latin typeface="Neue Haas Grotesk Text Pro" panose="020B0504020202020204" pitchFamily="34" charset="0"/>
              </a:rPr>
              <a:t>Implicit</a:t>
            </a:r>
            <a:r>
              <a:rPr lang="fr-CH" sz="1600" dirty="0">
                <a:latin typeface="Neue Haas Grotesk Text Pro" panose="020B0504020202020204" pitchFamily="34" charset="0"/>
              </a:rPr>
              <a:t> </a:t>
            </a:r>
            <a:r>
              <a:rPr lang="fr-CH" sz="1600" dirty="0" err="1">
                <a:latin typeface="Neue Haas Grotesk Text Pro" panose="020B0504020202020204" pitchFamily="34" charset="0"/>
              </a:rPr>
              <a:t>Tiling</a:t>
            </a:r>
            <a:r>
              <a:rPr lang="fr-CH" sz="1600" dirty="0">
                <a:latin typeface="Neue Haas Grotesk Text Pro" panose="020B0504020202020204" pitchFamily="34" charset="0"/>
              </a:rPr>
              <a:t> -&gt; S2 </a:t>
            </a:r>
            <a:r>
              <a:rPr lang="fr-CH" sz="1600" dirty="0" err="1">
                <a:latin typeface="Neue Haas Grotesk Text Pro" panose="020B0504020202020204" pitchFamily="34" charset="0"/>
              </a:rPr>
              <a:t>extensionSubtrees</a:t>
            </a:r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 err="1">
                <a:latin typeface="Neue Haas Grotesk Text Pro" panose="020B0504020202020204" pitchFamily="34" charset="0"/>
              </a:rPr>
              <a:t>Availabilities</a:t>
            </a:r>
            <a:endParaRPr lang="fr-CH" sz="1600" dirty="0">
              <a:latin typeface="Neue Haas Grotesk Text Pro" panose="020B0504020202020204" pitchFamily="34" charset="0"/>
            </a:endParaRPr>
          </a:p>
          <a:p>
            <a:pPr lvl="1"/>
            <a:r>
              <a:rPr lang="fr-CH" sz="1400" dirty="0">
                <a:latin typeface="Neue Haas Grotesk Text Pro" panose="020B0504020202020204" pitchFamily="34" charset="0"/>
              </a:rPr>
              <a:t>Morton Indexes</a:t>
            </a:r>
            <a:endParaRPr lang="fr-CH" sz="18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Fonctionnement interne</a:t>
            </a:r>
          </a:p>
          <a:p>
            <a:r>
              <a:rPr lang="fr-CH" sz="1600" dirty="0">
                <a:latin typeface="Neue Haas Grotesk Text Pro" panose="020B0504020202020204" pitchFamily="34" charset="0"/>
              </a:rPr>
              <a:t>Fichiers </a:t>
            </a:r>
            <a:r>
              <a:rPr lang="fr-CH" sz="1600" dirty="0" err="1">
                <a:latin typeface="Neue Haas Grotesk Text Pro" panose="020B0504020202020204" pitchFamily="34" charset="0"/>
              </a:rPr>
              <a:t>glTF</a:t>
            </a:r>
            <a:endParaRPr lang="fr-CH" sz="18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Levels of </a:t>
            </a:r>
            <a:r>
              <a:rPr lang="fr-CH" sz="1600" dirty="0" err="1">
                <a:latin typeface="Neue Haas Grotesk Text Pro" panose="020B0504020202020204" pitchFamily="34" charset="0"/>
              </a:rPr>
              <a:t>detail</a:t>
            </a:r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Transmission au client </a:t>
            </a:r>
            <a:r>
              <a:rPr lang="fr-CH" sz="1600" dirty="0" err="1">
                <a:latin typeface="Neue Haas Grotesk Text Pro" panose="020B0504020202020204" pitchFamily="34" charset="0"/>
              </a:rPr>
              <a:t>Cesium</a:t>
            </a:r>
            <a:r>
              <a:rPr lang="fr-CH" sz="1600" dirty="0">
                <a:latin typeface="Neue Haas Grotesk Text Pro" panose="020B0504020202020204" pitchFamily="34" charset="0"/>
              </a:rPr>
              <a:t> -&gt; création des buffers + utilisation de l’outil checker</a:t>
            </a:r>
          </a:p>
          <a:p>
            <a:r>
              <a:rPr lang="fr-CH" sz="1600" dirty="0">
                <a:latin typeface="Neue Haas Grotesk Text Pro" panose="020B0504020202020204" pitchFamily="34" charset="0"/>
              </a:rPr>
              <a:t>Mon Ressentit -&gt; </a:t>
            </a:r>
            <a:r>
              <a:rPr lang="fr-CH" sz="1600" dirty="0" err="1">
                <a:latin typeface="Neue Haas Grotesk Text Pro" panose="020B0504020202020204" pitchFamily="34" charset="0"/>
              </a:rPr>
              <a:t>CesiumJS</a:t>
            </a:r>
            <a:r>
              <a:rPr lang="fr-CH" sz="1600" dirty="0">
                <a:latin typeface="Neue Haas Grotesk Text Pro" panose="020B0504020202020204" pitchFamily="34" charset="0"/>
              </a:rPr>
              <a:t> et 3DTiles Next</a:t>
            </a:r>
          </a:p>
          <a:p>
            <a:endParaRPr lang="fr-CH" sz="1050" dirty="0">
              <a:latin typeface="Neue Haas Grotesk Text Pro" panose="020B0504020202020204" pitchFamily="34" charset="0"/>
            </a:endParaRPr>
          </a:p>
          <a:p>
            <a:endParaRPr lang="en-CH" sz="1050" dirty="0">
              <a:latin typeface="Neue Haas Grotesk Tex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6DB5C-5E92-0947-758D-FAAC6491650E}"/>
              </a:ext>
            </a:extLst>
          </p:cNvPr>
          <p:cNvSpPr txBox="1"/>
          <p:nvPr/>
        </p:nvSpPr>
        <p:spPr>
          <a:xfrm>
            <a:off x="6639774" y="1179294"/>
            <a:ext cx="555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Tableau noir ?</a:t>
            </a:r>
          </a:p>
          <a:p>
            <a:r>
              <a:rPr lang="fr-CH" dirty="0" err="1"/>
              <a:t>Osef</a:t>
            </a:r>
            <a:r>
              <a:rPr lang="fr-CH" dirty="0"/>
              <a:t> de ce qu’ils connaissent déjà </a:t>
            </a:r>
            <a:r>
              <a:rPr lang="fr-CH" dirty="0" err="1"/>
              <a:t>genr</a:t>
            </a:r>
            <a:r>
              <a:rPr lang="fr-CH" dirty="0"/>
              <a:t> OSM buildings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4887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Levels of </a:t>
            </a:r>
            <a:r>
              <a:rPr lang="fr-CH" dirty="0" err="1">
                <a:latin typeface="Neue Haas Grotesk Text Pro" panose="020B0504020202020204" pitchFamily="34" charset="0"/>
              </a:rPr>
              <a:t>details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8" name="Picture 7" descr="A computer generated image of a city&#10;&#10;Description automatically generated">
            <a:extLst>
              <a:ext uri="{FF2B5EF4-FFF2-40B4-BE49-F238E27FC236}">
                <a16:creationId xmlns:a16="http://schemas.microsoft.com/office/drawing/2014/main" id="{E5131D50-3329-F699-35F2-A3B19CEE1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0" y="1599115"/>
            <a:ext cx="9479460" cy="47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Transmission au format JSON Binaire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6" name="Picture 5" descr="A close up of a line&#10;&#10;Description automatically generated">
            <a:extLst>
              <a:ext uri="{FF2B5EF4-FFF2-40B4-BE49-F238E27FC236}">
                <a16:creationId xmlns:a16="http://schemas.microsoft.com/office/drawing/2014/main" id="{EA57EE57-22C4-0F09-4790-931B10DCE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3" y="1699899"/>
            <a:ext cx="10584673" cy="1331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74A903-BE9F-14F1-C479-6EC3D3919E65}"/>
              </a:ext>
            </a:extLst>
          </p:cNvPr>
          <p:cNvSpPr txBox="1"/>
          <p:nvPr/>
        </p:nvSpPr>
        <p:spPr>
          <a:xfrm>
            <a:off x="838200" y="3118712"/>
            <a:ext cx="107119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— 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Magic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: 4 Bytes, </a:t>
            </a:r>
            <a:r>
              <a:rPr lang="fr-FR" sz="1600" b="0" i="1" u="none" strike="noStrike" baseline="0" dirty="0" err="1">
                <a:latin typeface="Neue Haas Grotesk Text Pro" panose="020B0504020202020204" pitchFamily="34" charset="0"/>
              </a:rPr>
              <a:t>magic</a:t>
            </a:r>
            <a:r>
              <a:rPr lang="fr-FR" sz="1600" b="0" i="1" u="none" strike="noStrike" baseline="0" dirty="0">
                <a:latin typeface="Neue Haas Grotesk Text Pro" panose="020B0504020202020204" pitchFamily="34" charset="0"/>
              </a:rPr>
              <a:t> </a:t>
            </a:r>
            <a:r>
              <a:rPr lang="fr-FR" sz="1600" b="0" i="1" u="none" strike="noStrike" baseline="0" dirty="0" err="1">
                <a:latin typeface="Neue Haas Grotesk Text Pro" panose="020B0504020202020204" pitchFamily="34" charset="0"/>
              </a:rPr>
              <a:t>number</a:t>
            </a:r>
            <a:r>
              <a:rPr lang="fr-FR" sz="1600" b="0" i="1" u="none" strike="noStrike" baseline="0" dirty="0">
                <a:latin typeface="Neue Haas Grotesk Text Pro" panose="020B0504020202020204" pitchFamily="34" charset="0"/>
              </a:rPr>
              <a:t>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identifiant ce fichier comme un </a:t>
            </a:r>
            <a:r>
              <a:rPr lang="fr-FR" sz="1600" b="0" i="0" u="none" strike="noStrike" baseline="0" dirty="0" err="1">
                <a:latin typeface="Neue Haas Grotesk Text Pro" panose="020B0504020202020204" pitchFamily="34" charset="0"/>
              </a:rPr>
              <a:t>Subtree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. A toujours une valeur de 0x74627573.</a:t>
            </a:r>
          </a:p>
          <a:p>
            <a:pPr algn="l"/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— 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Version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: 4 Bytes, version du format binaire. Actuellement, le 24.07.2024, il </a:t>
            </a:r>
            <a:r>
              <a:rPr lang="fr-CH" sz="1600" b="0" i="0" u="none" strike="noStrike" baseline="0" dirty="0">
                <a:latin typeface="Neue Haas Grotesk Text Pro" panose="020B0504020202020204" pitchFamily="34" charset="0"/>
              </a:rPr>
              <a:t>s’agit de 1.</a:t>
            </a:r>
          </a:p>
          <a:p>
            <a:pPr algn="l"/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— 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JSON Byte </a:t>
            </a:r>
            <a:r>
              <a:rPr lang="fr-FR" sz="1600" b="1" i="0" u="none" strike="noStrike" baseline="0" dirty="0" err="1">
                <a:latin typeface="Neue Haas Grotesk Text Pro" panose="020B0504020202020204" pitchFamily="34" charset="0"/>
              </a:rPr>
              <a:t>Length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: 8 Bytes, longueur de la partie JSON en Bytes.</a:t>
            </a:r>
          </a:p>
          <a:p>
            <a:pPr algn="l"/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— </a:t>
            </a:r>
            <a:r>
              <a:rPr lang="fr-FR" sz="1600" b="1" i="0" u="none" strike="noStrike" baseline="0" dirty="0" err="1">
                <a:latin typeface="Neue Haas Grotesk Text Pro" panose="020B0504020202020204" pitchFamily="34" charset="0"/>
              </a:rPr>
              <a:t>Binary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 Byte </a:t>
            </a:r>
            <a:r>
              <a:rPr lang="fr-FR" sz="1600" b="1" i="0" u="none" strike="noStrike" baseline="0" dirty="0" err="1">
                <a:latin typeface="Neue Haas Grotesk Text Pro" panose="020B0504020202020204" pitchFamily="34" charset="0"/>
              </a:rPr>
              <a:t>Length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: 8 Bytes, longueur de la partie binaire en Bytes.</a:t>
            </a:r>
            <a:endParaRPr lang="en-CH" sz="2800" dirty="0">
              <a:latin typeface="Neue Haas Grotesk Tex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D5355-C50B-661E-C76D-F5E7FE6EA3D7}"/>
              </a:ext>
            </a:extLst>
          </p:cNvPr>
          <p:cNvSpPr txBox="1"/>
          <p:nvPr/>
        </p:nvSpPr>
        <p:spPr>
          <a:xfrm>
            <a:off x="930182" y="6217975"/>
            <a:ext cx="1061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dirty="0">
                <a:latin typeface="Neue Haas Grotesk Text Pro" panose="020B0504020202020204" pitchFamily="34" charset="0"/>
              </a:rPr>
              <a:t>Source : </a:t>
            </a:r>
            <a:r>
              <a:rPr lang="fr-CH" sz="1800" b="0" i="0" u="none" strike="noStrike" baseline="0" dirty="0">
                <a:solidFill>
                  <a:srgbClr val="DC307A"/>
                </a:solidFill>
                <a:latin typeface="Neue Haas Grotesk Text Pro" panose="020B0504020202020204" pitchFamily="34" charset="0"/>
              </a:rPr>
              <a:t>https://github.com/CesiumGS/3dtiles/tree/main/specification/ImplicitTiling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35F40EB-0C7D-71AB-3028-3BDD5910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8975"/>
            <a:ext cx="10515600" cy="171798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H" sz="1800" dirty="0">
                <a:latin typeface="Neue Haas Grotesk Text Pro" panose="020B0504020202020204" pitchFamily="34" charset="0"/>
              </a:rPr>
              <a:t>Utilisation de l’outil 3D Tiles </a:t>
            </a:r>
            <a:r>
              <a:rPr lang="fr-CH" sz="1800" dirty="0" err="1">
                <a:latin typeface="Neue Haas Grotesk Text Pro" panose="020B0504020202020204" pitchFamily="34" charset="0"/>
              </a:rPr>
              <a:t>Validator</a:t>
            </a:r>
            <a:r>
              <a:rPr lang="fr-CH" sz="1800" dirty="0">
                <a:latin typeface="Neue Haas Grotesk Text Pro" panose="020B0504020202020204" pitchFamily="34" charset="0"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H" sz="1800" dirty="0">
                <a:latin typeface="Neue Haas Grotesk Text Pro" panose="020B0504020202020204" pitchFamily="34" charset="0"/>
              </a:rPr>
              <a:t>https://github.com/CesiumGS/3d-tiles-validator </a:t>
            </a:r>
          </a:p>
        </p:txBody>
      </p:sp>
    </p:spTree>
    <p:extLst>
      <p:ext uri="{BB962C8B-B14F-4D97-AF65-F5344CB8AC3E}">
        <p14:creationId xmlns:p14="http://schemas.microsoft.com/office/powerpoint/2010/main" val="13516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Demo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6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Mon ressentit 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Documentation parfois incomplète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Certains comportements anormaux non discuté / documenté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Problèmes de performances «out of the box» de </a:t>
            </a:r>
            <a:r>
              <a:rPr lang="fr-CH" dirty="0" err="1">
                <a:latin typeface="Neue Haas Grotesk Text Pro" panose="020B0504020202020204" pitchFamily="34" charset="0"/>
              </a:rPr>
              <a:t>CesiumJS</a:t>
            </a:r>
            <a:r>
              <a:rPr lang="fr-CH" dirty="0">
                <a:latin typeface="Neue Haas Grotesk Text Pro" panose="020B0504020202020204" pitchFamily="34" charset="0"/>
              </a:rPr>
              <a:t> sans l’utilisation de </a:t>
            </a:r>
            <a:r>
              <a:rPr lang="fr-CH" dirty="0" err="1">
                <a:latin typeface="Neue Haas Grotesk Text Pro" panose="020B0504020202020204" pitchFamily="34" charset="0"/>
              </a:rPr>
              <a:t>Cesium</a:t>
            </a:r>
            <a:r>
              <a:rPr lang="fr-CH" dirty="0">
                <a:latin typeface="Neue Haas Grotesk Text Pro" panose="020B0504020202020204" pitchFamily="34" charset="0"/>
              </a:rPr>
              <a:t> 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Peu d’extensions avec la version 1.1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5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Conclusion 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D8689-F5C4-83B5-A7AC-6D9FDBDF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Génération de </a:t>
            </a:r>
            <a:r>
              <a:rPr lang="fr-CH" dirty="0" err="1">
                <a:latin typeface="Neue Haas Grotesk Text Pro" panose="020B0504020202020204" pitchFamily="34" charset="0"/>
              </a:rPr>
              <a:t>Subtree</a:t>
            </a:r>
            <a:r>
              <a:rPr lang="fr-CH" dirty="0">
                <a:latin typeface="Neue Haas Grotesk Text Pro" panose="020B0504020202020204" pitchFamily="34" charset="0"/>
              </a:rPr>
              <a:t> robuste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Prototype fonctionnel mais lent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Reste un développement à être fait au niveau des performances ainsi que sur la représentation des objets 3D</a:t>
            </a:r>
          </a:p>
        </p:txBody>
      </p:sp>
    </p:spTree>
    <p:extLst>
      <p:ext uri="{BB962C8B-B14F-4D97-AF65-F5344CB8AC3E}">
        <p14:creationId xmlns:p14="http://schemas.microsoft.com/office/powerpoint/2010/main" val="2893632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Cahier des charges original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 rtl="0" fontAlgn="base">
              <a:spcBef>
                <a:spcPts val="0"/>
              </a:spcBef>
            </a:pPr>
            <a:r>
              <a:rPr lang="fr-FR" sz="1400" b="0" i="1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Objectifs fonctionnels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 </a:t>
            </a:r>
          </a:p>
          <a:p>
            <a:pPr marL="0" indent="0" algn="l" rtl="0" fontAlgn="base">
              <a:spcBef>
                <a:spcPts val="0"/>
              </a:spcBef>
              <a:buNone/>
            </a:pPr>
            <a:endParaRPr lang="fr-FR" sz="1200" b="0" i="0" dirty="0">
              <a:solidFill>
                <a:srgbClr val="000000"/>
              </a:solidFill>
              <a:effectLst/>
              <a:latin typeface="Neue Haas Grotesk Text Pro" panose="020B0504020202020204" pitchFamily="34" charset="0"/>
            </a:endParaRP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Le rendu 3D par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Cesium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 est accessible par navigateur. </a:t>
            </a: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Le niveau de détails est géré pour qu’il soit adapté à chaque distance du sol. </a:t>
            </a: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Il est possible à l’utilisateur de se déplacer librement. </a:t>
            </a: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L’utilisation du logiciel est fluide. </a:t>
            </a:r>
          </a:p>
          <a:p>
            <a:pPr marL="0" indent="0" algn="l" rtl="0" fontAlgn="base">
              <a:spcBef>
                <a:spcPts val="0"/>
              </a:spcBef>
              <a:buNone/>
            </a:pPr>
            <a:endParaRPr lang="fr-FR" sz="1200" b="0" i="0" dirty="0">
              <a:solidFill>
                <a:srgbClr val="000000"/>
              </a:solidFill>
              <a:effectLst/>
              <a:latin typeface="Neue Haas Grotesk Text Pro" panose="020B0504020202020204" pitchFamily="34" charset="0"/>
            </a:endParaRPr>
          </a:p>
          <a:p>
            <a:pPr algn="l" rtl="0" fontAlgn="base">
              <a:spcBef>
                <a:spcPts val="0"/>
              </a:spcBef>
            </a:pPr>
            <a:r>
              <a:rPr lang="fr-FR" sz="1400" i="1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Objectifs non-fonctionnels</a:t>
            </a:r>
            <a:r>
              <a:rPr lang="fr-FR" sz="140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 </a:t>
            </a:r>
          </a:p>
          <a:p>
            <a:pPr algn="l" rtl="0" fontAlgn="base">
              <a:spcBef>
                <a:spcPts val="0"/>
              </a:spcBef>
            </a:pPr>
            <a:endParaRPr lang="fr-FR" sz="1200" b="0" i="0" dirty="0">
              <a:solidFill>
                <a:srgbClr val="000000"/>
              </a:solidFill>
              <a:effectLst/>
              <a:latin typeface="Neue Haas Grotesk Text Pro" panose="020B0504020202020204" pitchFamily="34" charset="0"/>
            </a:endParaRP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Les données sont représentées correctement. L’affichage 3D correspond à la réalité dans la mesure de la base de données mise à disposition.  </a:t>
            </a: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Si la direction prise est le rendu du terrain : </a:t>
            </a:r>
          </a:p>
          <a:p>
            <a:pPr lvl="1" fontAlgn="base">
              <a:spcBef>
                <a:spcPts val="0"/>
              </a:spcBef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La densité de triangles du terrain dépend de l’éloignement de la caméra au terrain. </a:t>
            </a:r>
          </a:p>
          <a:p>
            <a:pPr lvl="1" fontAlgn="base">
              <a:spcBef>
                <a:spcPts val="0"/>
              </a:spcBef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Les différentes tuiles du terrain sont combinées pour former un terrain uni. </a:t>
            </a:r>
          </a:p>
          <a:p>
            <a:pPr lvl="1" fontAlgn="base">
              <a:spcBef>
                <a:spcPts val="0"/>
              </a:spcBef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Les images satellites sont appliquées à la texture du terrain. </a:t>
            </a: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Si la direction prise est le rendu des bâtiments : </a:t>
            </a:r>
          </a:p>
          <a:p>
            <a:pPr lvl="1" fontAlgn="base">
              <a:spcBef>
                <a:spcPts val="0"/>
              </a:spcBef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Les bâtiments ont leur forme décrite dans la base de données. Leurs murs et leur toit ont la bonne forme. </a:t>
            </a:r>
          </a:p>
          <a:p>
            <a:pPr lvl="1" fontAlgn="base">
              <a:spcBef>
                <a:spcPts val="0"/>
              </a:spcBef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Les bâtiments ont une texture appliquée sur leurs faces ou une couleur dépendant de leur matériel. </a:t>
            </a:r>
          </a:p>
          <a:p>
            <a:pPr marL="0" indent="0" algn="l" rtl="0" fontAlgn="base">
              <a:spcBef>
                <a:spcPts val="0"/>
              </a:spcBef>
              <a:buNone/>
            </a:pPr>
            <a:endParaRPr lang="fr-FR" sz="1200" b="0" i="0" dirty="0">
              <a:solidFill>
                <a:srgbClr val="000000"/>
              </a:solidFill>
              <a:effectLst/>
              <a:latin typeface="Neue Haas Grotesk Text Pro" panose="020B0504020202020204" pitchFamily="34" charset="0"/>
            </a:endParaRPr>
          </a:p>
          <a:p>
            <a:pPr algn="l" rtl="0" fontAlgn="base">
              <a:spcBef>
                <a:spcPts val="0"/>
              </a:spcBef>
            </a:pPr>
            <a:r>
              <a:rPr lang="fr-FR" sz="1200" b="0" i="1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Objectifs complémentaires </a:t>
            </a:r>
            <a:r>
              <a:rPr lang="fr-FR" sz="1400" b="0" i="1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“</a:t>
            </a:r>
            <a:r>
              <a:rPr lang="fr-FR" sz="1400" b="0" i="1" dirty="0" err="1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nice</a:t>
            </a:r>
            <a:r>
              <a:rPr lang="fr-FR" sz="1400" b="0" i="1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-to-have”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 </a:t>
            </a:r>
          </a:p>
          <a:p>
            <a:pPr algn="l" rtl="0" fontAlgn="base">
              <a:spcBef>
                <a:spcPts val="0"/>
              </a:spcBef>
            </a:pPr>
            <a:endParaRPr lang="fr-FR" sz="1200" b="0" i="0" dirty="0">
              <a:solidFill>
                <a:srgbClr val="000000"/>
              </a:solidFill>
              <a:effectLst/>
              <a:latin typeface="Neue Haas Grotesk Text Pro" panose="020B0504020202020204" pitchFamily="34" charset="0"/>
            </a:endParaRP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Il est possible à l’utilisateur de régler la qualité graphique qu’il souhaite. Il est possible à l’utilisateur de désactiver certaines parties de l’affichage 3D. </a:t>
            </a: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Une combinaison des deux directions ensemble. </a:t>
            </a:r>
          </a:p>
          <a:p>
            <a:pPr algn="l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</a:rPr>
              <a:t>Une intégration de la météo au rendu par le biais d’ombres et de colorimétrie. 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Merci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4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Introduction – 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Travail effectué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Cahier des charges original très différent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Beaucoup de recherche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Conception d’algorithmes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7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Introduction – 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Architecture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0353F-0A67-02E9-D101-42E58F6D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574" y="1690688"/>
            <a:ext cx="5916642" cy="46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Introduction – 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Architecture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651000" cy="517525"/>
          </a:xfrm>
        </p:spPr>
        <p:txBody>
          <a:bodyPr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Classes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2005A-A85E-477F-C059-DCC01B264CC0}"/>
              </a:ext>
            </a:extLst>
          </p:cNvPr>
          <p:cNvSpPr txBox="1"/>
          <p:nvPr/>
        </p:nvSpPr>
        <p:spPr>
          <a:xfrm>
            <a:off x="838201" y="2478087"/>
            <a:ext cx="34464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TdTilesResources</a:t>
            </a:r>
            <a:r>
              <a:rPr lang="fr-CH" sz="1600" i="1" dirty="0">
                <a:latin typeface="Neue Haas Grotesk Text Pro" panose="020B0504020202020204" pitchFamily="34" charset="0"/>
              </a:rPr>
              <a:t> </a:t>
            </a: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S’occupe de la jointure entre le client </a:t>
            </a:r>
            <a:r>
              <a:rPr lang="fr-CH" sz="1600" dirty="0" err="1">
                <a:latin typeface="Neue Haas Grotesk Text Pro" panose="020B0504020202020204" pitchFamily="34" charset="0"/>
              </a:rPr>
              <a:t>CesiumJS</a:t>
            </a:r>
            <a:r>
              <a:rPr lang="fr-CH" sz="1600" dirty="0">
                <a:latin typeface="Neue Haas Grotesk Text Pro" panose="020B0504020202020204" pitchFamily="34" charset="0"/>
              </a:rPr>
              <a:t> et le logiciel à travers le traitement de requêtes HTTP.</a:t>
            </a:r>
            <a:endParaRPr lang="en-CH" sz="1600" dirty="0">
              <a:latin typeface="Neue Haas Grotesk Text Pro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A6520-D799-775C-1D52-E5D3A79BF6C6}"/>
              </a:ext>
            </a:extLst>
          </p:cNvPr>
          <p:cNvSpPr txBox="1"/>
          <p:nvPr/>
        </p:nvSpPr>
        <p:spPr>
          <a:xfrm>
            <a:off x="4284661" y="2478087"/>
            <a:ext cx="34464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TdTilesStore</a:t>
            </a:r>
            <a:r>
              <a:rPr lang="fr-CH" sz="1600" i="1" dirty="0">
                <a:latin typeface="Neue Haas Grotesk Text Pro" panose="020B0504020202020204" pitchFamily="34" charset="0"/>
              </a:rPr>
              <a:t> </a:t>
            </a: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Fabrique les fichiers </a:t>
            </a:r>
            <a:r>
              <a:rPr lang="fr-CH" sz="1600" dirty="0" err="1">
                <a:latin typeface="Neue Haas Grotesk Text Pro" panose="020B0504020202020204" pitchFamily="34" charset="0"/>
              </a:rPr>
              <a:t>glTF</a:t>
            </a:r>
            <a:r>
              <a:rPr lang="fr-CH" sz="1600" dirty="0">
                <a:latin typeface="Neue Haas Grotesk Text Pro" panose="020B0504020202020204" pitchFamily="34" charset="0"/>
              </a:rPr>
              <a:t> demandés par la classe </a:t>
            </a:r>
            <a:r>
              <a:rPr lang="fr-CH" sz="1600" dirty="0" err="1">
                <a:latin typeface="Neue Haas Grotesk Text Pro" panose="020B0504020202020204" pitchFamily="34" charset="0"/>
              </a:rPr>
              <a:t>TdTilesRessources</a:t>
            </a:r>
            <a:r>
              <a:rPr lang="fr-CH" sz="1600" dirty="0">
                <a:latin typeface="Neue Haas Grotesk Text Pro" panose="020B0504020202020204" pitchFamily="34" charset="0"/>
              </a:rPr>
              <a:t>.</a:t>
            </a:r>
            <a:endParaRPr lang="en-CH" sz="1600" dirty="0">
              <a:latin typeface="Neue Haas Grotesk Tex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15A6F-C73A-4B13-30F2-49B090C9AC70}"/>
              </a:ext>
            </a:extLst>
          </p:cNvPr>
          <p:cNvSpPr txBox="1"/>
          <p:nvPr/>
        </p:nvSpPr>
        <p:spPr>
          <a:xfrm>
            <a:off x="7731122" y="2478087"/>
            <a:ext cx="3622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TdSubtreeStore</a:t>
            </a:r>
            <a:endParaRPr lang="fr-CH" sz="1600" i="1" dirty="0">
              <a:latin typeface="Neue Haas Grotesk Text Pro" panose="020B0504020202020204" pitchFamily="34" charset="0"/>
            </a:endParaRP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Construit les </a:t>
            </a:r>
            <a:r>
              <a:rPr lang="fr-CH" sz="1600" dirty="0" err="1">
                <a:latin typeface="Neue Haas Grotesk Text Pro" panose="020B0504020202020204" pitchFamily="34" charset="0"/>
              </a:rPr>
              <a:t>Subtrees</a:t>
            </a:r>
            <a:r>
              <a:rPr lang="fr-CH" sz="1600" dirty="0">
                <a:latin typeface="Neue Haas Grotesk Text Pro" panose="020B0504020202020204" pitchFamily="34" charset="0"/>
              </a:rPr>
              <a:t> ainsi que leurs </a:t>
            </a:r>
            <a:r>
              <a:rPr lang="fr-CH" sz="1600" dirty="0" err="1">
                <a:latin typeface="Neue Haas Grotesk Text Pro" panose="020B0504020202020204" pitchFamily="34" charset="0"/>
              </a:rPr>
              <a:t>Availabilities</a:t>
            </a:r>
            <a:r>
              <a:rPr lang="fr-CH" sz="1600" dirty="0">
                <a:latin typeface="Neue Haas Grotesk Text Pro" panose="020B0504020202020204" pitchFamily="34" charset="0"/>
              </a:rPr>
              <a:t> et les donne à </a:t>
            </a:r>
            <a:r>
              <a:rPr lang="fr-CH" sz="1600" dirty="0" err="1">
                <a:latin typeface="Neue Haas Grotesk Text Pro" panose="020B0504020202020204" pitchFamily="34" charset="0"/>
              </a:rPr>
              <a:t>TdTilesRessources</a:t>
            </a:r>
            <a:r>
              <a:rPr lang="fr-CH" sz="1600" dirty="0">
                <a:latin typeface="Neue Haas Grotesk Text Pro" panose="020B0504020202020204" pitchFamily="34" charset="0"/>
              </a:rPr>
              <a:t> sous forme de JSON Binaire.</a:t>
            </a:r>
            <a:endParaRPr lang="en-CH" sz="1600" dirty="0">
              <a:latin typeface="Neue Haas Grotesk Tex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AAA0-FA4C-6CF1-90FD-2352DD0E9E2D}"/>
              </a:ext>
            </a:extLst>
          </p:cNvPr>
          <p:cNvSpPr txBox="1"/>
          <p:nvPr/>
        </p:nvSpPr>
        <p:spPr>
          <a:xfrm>
            <a:off x="838200" y="4441100"/>
            <a:ext cx="3446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MortonIndexes</a:t>
            </a:r>
            <a:endParaRPr lang="fr-CH" sz="1600" i="1" dirty="0">
              <a:latin typeface="Neue Haas Grotesk Text Pro" panose="020B0504020202020204" pitchFamily="34" charset="0"/>
            </a:endParaRP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Contient les fonctions permettant de traiter avec des indexes de Morton.</a:t>
            </a:r>
            <a:endParaRPr lang="en-CH" sz="1600" dirty="0">
              <a:latin typeface="Neue Haas Grotesk Tex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6E0D9-A0C3-6C5F-E0E0-6E44C4F719F5}"/>
              </a:ext>
            </a:extLst>
          </p:cNvPr>
          <p:cNvSpPr txBox="1"/>
          <p:nvPr/>
        </p:nvSpPr>
        <p:spPr>
          <a:xfrm>
            <a:off x="4284660" y="4441100"/>
            <a:ext cx="34464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Subtree</a:t>
            </a:r>
            <a:r>
              <a:rPr lang="fr-CH" sz="1600" i="1" dirty="0">
                <a:latin typeface="Neue Haas Grotesk Text Pro" panose="020B0504020202020204" pitchFamily="34" charset="0"/>
              </a:rPr>
              <a:t> </a:t>
            </a: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Classe permettant une représentation d’un </a:t>
            </a:r>
            <a:r>
              <a:rPr lang="fr-CH" sz="1600" dirty="0" err="1">
                <a:latin typeface="Neue Haas Grotesk Text Pro" panose="020B0504020202020204" pitchFamily="34" charset="0"/>
              </a:rPr>
              <a:t>Subtree</a:t>
            </a:r>
            <a:r>
              <a:rPr lang="fr-CH" sz="1600" dirty="0">
                <a:latin typeface="Neue Haas Grotesk Text Pro" panose="020B0504020202020204" pitchFamily="34" charset="0"/>
              </a:rPr>
              <a:t> avec une </a:t>
            </a:r>
            <a:r>
              <a:rPr lang="fr-CH" sz="1600" dirty="0" err="1">
                <a:latin typeface="Neue Haas Grotesk Text Pro" panose="020B0504020202020204" pitchFamily="34" charset="0"/>
              </a:rPr>
              <a:t>methode</a:t>
            </a:r>
            <a:r>
              <a:rPr lang="fr-CH" sz="1600" dirty="0">
                <a:latin typeface="Neue Haas Grotesk Text Pro" panose="020B0504020202020204" pitchFamily="34" charset="0"/>
              </a:rPr>
              <a:t> de simplification et une de concaténation.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25F2D-D94A-7285-BA69-2A5C07143701}"/>
              </a:ext>
            </a:extLst>
          </p:cNvPr>
          <p:cNvSpPr txBox="1"/>
          <p:nvPr/>
        </p:nvSpPr>
        <p:spPr>
          <a:xfrm>
            <a:off x="7731120" y="4441100"/>
            <a:ext cx="34464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Availability</a:t>
            </a:r>
            <a:endParaRPr lang="fr-CH" sz="1600" i="1" dirty="0">
              <a:latin typeface="Neue Haas Grotesk Text Pro" panose="020B0504020202020204" pitchFamily="34" charset="0"/>
            </a:endParaRP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Classe permettant une représentation d’un </a:t>
            </a:r>
            <a:r>
              <a:rPr lang="fr-CH" sz="1600" dirty="0" err="1">
                <a:latin typeface="Neue Haas Grotesk Text Pro" panose="020B0504020202020204" pitchFamily="34" charset="0"/>
              </a:rPr>
              <a:t>Availability</a:t>
            </a:r>
            <a:r>
              <a:rPr lang="fr-CH" sz="1600" dirty="0">
                <a:latin typeface="Neue Haas Grotesk Text Pro" panose="020B0504020202020204" pitchFamily="34" charset="0"/>
              </a:rPr>
              <a:t> avec des méthodes permettant de le générer à partir d’un </a:t>
            </a:r>
            <a:r>
              <a:rPr lang="fr-CH" sz="1600" dirty="0" err="1">
                <a:latin typeface="Neue Haas Grotesk Text Pro" panose="020B0504020202020204" pitchFamily="34" charset="0"/>
              </a:rPr>
              <a:t>BitSet</a:t>
            </a:r>
            <a:r>
              <a:rPr lang="fr-CH" sz="1600" dirty="0">
                <a:latin typeface="Neue Haas Grotesk Text Pro" panose="020B0504020202020204" pitchFamily="34" charset="0"/>
              </a:rPr>
              <a:t> et de concaténation</a:t>
            </a:r>
          </a:p>
        </p:txBody>
      </p:sp>
    </p:spTree>
    <p:extLst>
      <p:ext uri="{BB962C8B-B14F-4D97-AF65-F5344CB8AC3E}">
        <p14:creationId xmlns:p14="http://schemas.microsoft.com/office/powerpoint/2010/main" val="7580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Introduction – 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Architecture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Base de données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184CC6-AE34-AFAB-34A1-8337664BB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65783"/>
              </p:ext>
            </p:extLst>
          </p:nvPr>
        </p:nvGraphicFramePr>
        <p:xfrm>
          <a:off x="1480880" y="3502024"/>
          <a:ext cx="2648293" cy="151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458">
                  <a:extLst>
                    <a:ext uri="{9D8B030D-6E8A-4147-A177-3AD203B41FA5}">
                      <a16:colId xmlns:a16="http://schemas.microsoft.com/office/drawing/2014/main" val="2458373451"/>
                    </a:ext>
                  </a:extLst>
                </a:gridCol>
                <a:gridCol w="1010835">
                  <a:extLst>
                    <a:ext uri="{9D8B030D-6E8A-4147-A177-3AD203B41FA5}">
                      <a16:colId xmlns:a16="http://schemas.microsoft.com/office/drawing/2014/main" val="4282470094"/>
                    </a:ext>
                  </a:extLst>
                </a:gridCol>
              </a:tblGrid>
              <a:tr h="378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Colonne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4661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morton_index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bigint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8515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level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integer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6997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binary_file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bytea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339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030B52-2D34-7DC0-21CB-D0FFBDCA7D1A}"/>
              </a:ext>
            </a:extLst>
          </p:cNvPr>
          <p:cNvSpPr txBox="1"/>
          <p:nvPr/>
        </p:nvSpPr>
        <p:spPr>
          <a:xfrm>
            <a:off x="1480880" y="3132692"/>
            <a:ext cx="207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>
                <a:latin typeface="Neue Haas Grotesk Text Pro" panose="020B0504020202020204" pitchFamily="34" charset="0"/>
              </a:rPr>
              <a:t>td_subtrees</a:t>
            </a:r>
            <a:endParaRPr lang="fr-CH" dirty="0">
              <a:latin typeface="Neue Haas Grotesk Text Pro" panose="020B05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97415D-B8CF-FFFB-A03C-11213572E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47968"/>
              </p:ext>
            </p:extLst>
          </p:nvPr>
        </p:nvGraphicFramePr>
        <p:xfrm>
          <a:off x="4771853" y="3502024"/>
          <a:ext cx="2648293" cy="189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458373451"/>
                    </a:ext>
                  </a:extLst>
                </a:gridCol>
                <a:gridCol w="1066635">
                  <a:extLst>
                    <a:ext uri="{9D8B030D-6E8A-4147-A177-3AD203B41FA5}">
                      <a16:colId xmlns:a16="http://schemas.microsoft.com/office/drawing/2014/main" val="4282470094"/>
                    </a:ext>
                  </a:extLst>
                </a:gridCol>
              </a:tblGrid>
              <a:tr h="378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Colonne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4661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x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bigint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8515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y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bigint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6997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level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integer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76392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binary_file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bytea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339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BDDBAD-B886-E39E-E135-F07374A2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33980"/>
              </p:ext>
            </p:extLst>
          </p:nvPr>
        </p:nvGraphicFramePr>
        <p:xfrm>
          <a:off x="8062827" y="3502024"/>
          <a:ext cx="2648293" cy="113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458373451"/>
                    </a:ext>
                  </a:extLst>
                </a:gridCol>
                <a:gridCol w="1066635">
                  <a:extLst>
                    <a:ext uri="{9D8B030D-6E8A-4147-A177-3AD203B41FA5}">
                      <a16:colId xmlns:a16="http://schemas.microsoft.com/office/drawing/2014/main" val="4282470094"/>
                    </a:ext>
                  </a:extLst>
                </a:gridCol>
              </a:tblGrid>
              <a:tr h="378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Colonne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4661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id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bigint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8515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>
                          <a:latin typeface="Neue Haas Grotesk Text Pro" panose="020B0504020202020204" pitchFamily="34" charset="0"/>
                        </a:rPr>
                        <a:t>compression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Neue Haas Grotesk Text Pro" panose="020B0504020202020204" pitchFamily="34" charset="0"/>
                        </a:rPr>
                        <a:t>integer</a:t>
                      </a:r>
                      <a:endParaRPr lang="en-CH" dirty="0">
                        <a:latin typeface="Neue Haas Grotesk Tex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69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03B8C8-DA8A-C681-52CE-3DAE9B11AD71}"/>
              </a:ext>
            </a:extLst>
          </p:cNvPr>
          <p:cNvSpPr txBox="1"/>
          <p:nvPr/>
        </p:nvSpPr>
        <p:spPr>
          <a:xfrm>
            <a:off x="4771853" y="3182421"/>
            <a:ext cx="207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>
                <a:latin typeface="Neue Haas Grotesk Text Pro" panose="020B0504020202020204" pitchFamily="34" charset="0"/>
              </a:rPr>
              <a:t>td_tile_gltf</a:t>
            </a:r>
            <a:endParaRPr lang="fr-CH" dirty="0">
              <a:latin typeface="Neue Haas Grotesk Tex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D7CB0-B0E1-F44C-2AB5-DFE92FF00F3B}"/>
              </a:ext>
            </a:extLst>
          </p:cNvPr>
          <p:cNvSpPr txBox="1"/>
          <p:nvPr/>
        </p:nvSpPr>
        <p:spPr>
          <a:xfrm>
            <a:off x="8062827" y="3132692"/>
            <a:ext cx="264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>
                <a:latin typeface="Neue Haas Grotesk Text Pro" panose="020B0504020202020204" pitchFamily="34" charset="0"/>
              </a:rPr>
              <a:t>td_tile_buildings_in_tile</a:t>
            </a:r>
            <a:endParaRPr lang="fr-CH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Implicit</a:t>
            </a:r>
            <a:r>
              <a:rPr lang="fr-CH" dirty="0">
                <a:latin typeface="Neue Haas Grotesk Text Pro" panose="020B0504020202020204" pitchFamily="34" charset="0"/>
              </a:rPr>
              <a:t> </a:t>
            </a:r>
            <a:r>
              <a:rPr lang="fr-CH" dirty="0" err="1">
                <a:latin typeface="Neue Haas Grotesk Text Pro" panose="020B0504020202020204" pitchFamily="34" charset="0"/>
              </a:rPr>
              <a:t>Tiling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But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6" name="Picture 5" descr="A diagram of a level&#10;&#10;Description automatically generated">
            <a:extLst>
              <a:ext uri="{FF2B5EF4-FFF2-40B4-BE49-F238E27FC236}">
                <a16:creationId xmlns:a16="http://schemas.microsoft.com/office/drawing/2014/main" id="{D453253A-5EA5-060E-5EFC-AB01D8DBE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10" y="1913706"/>
            <a:ext cx="3683440" cy="4081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AE283-6F80-7429-E9F0-903DE8CED415}"/>
              </a:ext>
            </a:extLst>
          </p:cNvPr>
          <p:cNvSpPr txBox="1"/>
          <p:nvPr/>
        </p:nvSpPr>
        <p:spPr>
          <a:xfrm>
            <a:off x="323370" y="6217975"/>
            <a:ext cx="1122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dirty="0">
                <a:latin typeface="Neue Haas Grotesk Text Pro" panose="020B0504020202020204" pitchFamily="34" charset="0"/>
              </a:rPr>
              <a:t>Source : </a:t>
            </a:r>
            <a:r>
              <a:rPr lang="fr-CH" sz="1800" b="0" i="0" u="none" strike="noStrike" baseline="0" dirty="0">
                <a:solidFill>
                  <a:srgbClr val="DC307A"/>
                </a:solidFill>
                <a:latin typeface="Neue Haas Grotesk Text Pro" panose="020B0504020202020204" pitchFamily="34" charset="0"/>
              </a:rPr>
              <a:t>https://github.com/CesiumGS/3d-tiles/tree/main/specification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45F6-1453-4B2E-7485-C1EE47A8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4150" cy="4351338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Division implicite d’un espace 2D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Traitement de </a:t>
            </a:r>
            <a:r>
              <a:rPr lang="fr-CH" dirty="0" err="1">
                <a:latin typeface="Neue Haas Grotesk Text Pro" panose="020B0504020202020204" pitchFamily="34" charset="0"/>
              </a:rPr>
              <a:t>dataset</a:t>
            </a:r>
            <a:r>
              <a:rPr lang="fr-CH" dirty="0">
                <a:latin typeface="Neue Haas Grotesk Text Pro" panose="020B0504020202020204" pitchFamily="34" charset="0"/>
              </a:rPr>
              <a:t> volumineux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Quadtree ou Octree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H" dirty="0">
                <a:latin typeface="Neue Haas Grotesk Text Pro" panose="020B0504020202020204" pitchFamily="34" charset="0"/>
              </a:rPr>
              <a:t>Définit par un objet JSON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8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>
                <a:latin typeface="Neue Haas Grotesk Text Pro" panose="020B0504020202020204" pitchFamily="34" charset="0"/>
              </a:rPr>
              <a:t>Implicit</a:t>
            </a:r>
            <a:r>
              <a:rPr lang="fr-CH" dirty="0">
                <a:latin typeface="Neue Haas Grotesk Text Pro" panose="020B0504020202020204" pitchFamily="34" charset="0"/>
              </a:rPr>
              <a:t> </a:t>
            </a:r>
            <a:r>
              <a:rPr lang="fr-CH" dirty="0" err="1">
                <a:latin typeface="Neue Haas Grotesk Text Pro" panose="020B0504020202020204" pitchFamily="34" charset="0"/>
              </a:rPr>
              <a:t>Tiling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en-GB" dirty="0">
                <a:latin typeface="Neue Haas Grotesk Text Pro" panose="020B0504020202020204" pitchFamily="34" charset="0"/>
              </a:rPr>
              <a:t>3DTILES_bounding_volume_S2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3009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Création des </a:t>
            </a:r>
            <a:r>
              <a:rPr lang="fr-CH" dirty="0" err="1">
                <a:latin typeface="Neue Haas Grotesk Text Pro" panose="020B0504020202020204" pitchFamily="34" charset="0"/>
              </a:rPr>
              <a:t>bounding</a:t>
            </a:r>
            <a:r>
              <a:rPr lang="fr-CH" dirty="0">
                <a:latin typeface="Neue Haas Grotesk Text Pro" panose="020B0504020202020204" pitchFamily="34" charset="0"/>
              </a:rPr>
              <a:t> volumes et </a:t>
            </a:r>
            <a:r>
              <a:rPr lang="fr-CH" dirty="0" err="1">
                <a:latin typeface="Neue Haas Grotesk Text Pro" panose="020B0504020202020204" pitchFamily="34" charset="0"/>
              </a:rPr>
              <a:t>geometric</a:t>
            </a:r>
            <a:r>
              <a:rPr lang="fr-CH" dirty="0">
                <a:latin typeface="Neue Haas Grotesk Text Pro" panose="020B0504020202020204" pitchFamily="34" charset="0"/>
              </a:rPr>
              <a:t> </a:t>
            </a:r>
            <a:r>
              <a:rPr lang="fr-CH" dirty="0" err="1">
                <a:latin typeface="Neue Haas Grotesk Text Pro" panose="020B0504020202020204" pitchFamily="34" charset="0"/>
              </a:rPr>
              <a:t>errors</a:t>
            </a:r>
            <a:r>
              <a:rPr lang="fr-CH" dirty="0">
                <a:latin typeface="Neue Haas Grotesk Text Pro" panose="020B0504020202020204" pitchFamily="34" charset="0"/>
              </a:rPr>
              <a:t> automatique 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Utilise une courbe de Hilbert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0F37B-3726-25D1-53BF-BAB949D9E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2" y="2141537"/>
            <a:ext cx="4641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>
                <a:latin typeface="Neue Haas Grotesk Text Pro" panose="020B0504020202020204" pitchFamily="34" charset="0"/>
              </a:rPr>
              <a:t>Implicit</a:t>
            </a:r>
            <a:r>
              <a:rPr lang="fr-CH" dirty="0">
                <a:latin typeface="Neue Haas Grotesk Text Pro" panose="020B0504020202020204" pitchFamily="34" charset="0"/>
              </a:rPr>
              <a:t> </a:t>
            </a:r>
            <a:r>
              <a:rPr lang="fr-CH" dirty="0" err="1">
                <a:latin typeface="Neue Haas Grotesk Text Pro" panose="020B0504020202020204" pitchFamily="34" charset="0"/>
              </a:rPr>
              <a:t>Tiling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en-GB" dirty="0">
                <a:latin typeface="Neue Haas Grotesk Text Pro" panose="020B0504020202020204" pitchFamily="34" charset="0"/>
              </a:rPr>
              <a:t>Semi Implicit Tiling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B754DB-117A-D16F-5037-03DDE629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Utilisation d’</a:t>
            </a:r>
            <a:r>
              <a:rPr lang="fr-CH" dirty="0" err="1">
                <a:latin typeface="Neue Haas Grotesk Text Pro" panose="020B0504020202020204" pitchFamily="34" charset="0"/>
              </a:rPr>
              <a:t>Implicit</a:t>
            </a:r>
            <a:r>
              <a:rPr lang="fr-CH" dirty="0">
                <a:latin typeface="Neue Haas Grotesk Text Pro" panose="020B0504020202020204" pitchFamily="34" charset="0"/>
              </a:rPr>
              <a:t> </a:t>
            </a:r>
            <a:r>
              <a:rPr lang="fr-CH" dirty="0" err="1">
                <a:latin typeface="Neue Haas Grotesk Text Pro" panose="020B0504020202020204" pitchFamily="34" charset="0"/>
              </a:rPr>
              <a:t>Tiling</a:t>
            </a:r>
            <a:r>
              <a:rPr lang="fr-CH" dirty="0">
                <a:latin typeface="Neue Haas Grotesk Text Pro" panose="020B0504020202020204" pitchFamily="34" charset="0"/>
              </a:rPr>
              <a:t> pour les Tuiles de haut niveau</a:t>
            </a:r>
          </a:p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Utilisation de </a:t>
            </a:r>
            <a:r>
              <a:rPr lang="fr-CH" dirty="0" err="1">
                <a:latin typeface="Neue Haas Grotesk Text Pro" panose="020B0504020202020204" pitchFamily="34" charset="0"/>
              </a:rPr>
              <a:t>Tileset</a:t>
            </a:r>
            <a:r>
              <a:rPr lang="fr-CH" dirty="0">
                <a:latin typeface="Neue Haas Grotesk Text Pro" panose="020B0504020202020204" pitchFamily="34" charset="0"/>
              </a:rPr>
              <a:t> définit manuellement pour les tuiles contenant les bâtiments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0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969</Words>
  <Application>Microsoft Office PowerPoint</Application>
  <PresentationFormat>Widescreen</PresentationFormat>
  <Paragraphs>163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Neue Haas Grotesk Text Pro</vt:lpstr>
      <vt:lpstr>Office Theme</vt:lpstr>
      <vt:lpstr>Tuilage de données géospatiales pour le métaverse</vt:lpstr>
      <vt:lpstr>Table des matières</vt:lpstr>
      <vt:lpstr>Introduction –  Travail effectué</vt:lpstr>
      <vt:lpstr>Introduction –  Architecture</vt:lpstr>
      <vt:lpstr>Introduction –  Architecture</vt:lpstr>
      <vt:lpstr>Introduction –  Architecture</vt:lpstr>
      <vt:lpstr>Implicit Tiling – But</vt:lpstr>
      <vt:lpstr>Implicit Tiling – 3DTILES_bounding_volume_S2</vt:lpstr>
      <vt:lpstr>Implicit Tiling – Semi Implicit Tiling</vt:lpstr>
      <vt:lpstr>Implicit Tiling – Morton Index</vt:lpstr>
      <vt:lpstr>Subtrees – Introduction</vt:lpstr>
      <vt:lpstr>Subtrees – Représentation </vt:lpstr>
      <vt:lpstr>Availabilities – Représentation</vt:lpstr>
      <vt:lpstr>Fonctionnement interne – GetSubtree</vt:lpstr>
      <vt:lpstr>Fonctionnement interne – createMaxRankSubtree</vt:lpstr>
      <vt:lpstr>Fonctionnement interne – createSubtree</vt:lpstr>
      <vt:lpstr>Fonctionnement interne – createSubtree</vt:lpstr>
      <vt:lpstr>Fonctionnement interne – Autres fonctions utilitaires</vt:lpstr>
      <vt:lpstr>Génération des fichiers glTF</vt:lpstr>
      <vt:lpstr>Levels of details</vt:lpstr>
      <vt:lpstr>Transmission au format JSON Binaire</vt:lpstr>
      <vt:lpstr>Demo</vt:lpstr>
      <vt:lpstr>Mon ressentit </vt:lpstr>
      <vt:lpstr>Conclusion </vt:lpstr>
      <vt:lpstr>Cahier des charges original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Escher Ian</dc:creator>
  <cp:lastModifiedBy>Escher Ian</cp:lastModifiedBy>
  <cp:revision>5</cp:revision>
  <dcterms:created xsi:type="dcterms:W3CDTF">2024-09-05T13:06:00Z</dcterms:created>
  <dcterms:modified xsi:type="dcterms:W3CDTF">2024-09-09T06:42:49Z</dcterms:modified>
</cp:coreProperties>
</file>