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526C-DD14-4B31-96C6-22E86E8726E3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CE01A90-CAE5-4B78-87C9-FAC1DFDA8E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806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526C-DD14-4B31-96C6-22E86E8726E3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E01A90-CAE5-4B78-87C9-FAC1DFDA8E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934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526C-DD14-4B31-96C6-22E86E8726E3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E01A90-CAE5-4B78-87C9-FAC1DFDA8E73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970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526C-DD14-4B31-96C6-22E86E8726E3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E01A90-CAE5-4B78-87C9-FAC1DFDA8E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851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526C-DD14-4B31-96C6-22E86E8726E3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E01A90-CAE5-4B78-87C9-FAC1DFDA8E73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1804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526C-DD14-4B31-96C6-22E86E8726E3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E01A90-CAE5-4B78-87C9-FAC1DFDA8E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6895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526C-DD14-4B31-96C6-22E86E8726E3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1A90-CAE5-4B78-87C9-FAC1DFDA8E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8484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526C-DD14-4B31-96C6-22E86E8726E3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1A90-CAE5-4B78-87C9-FAC1DFDA8E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797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526C-DD14-4B31-96C6-22E86E8726E3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1A90-CAE5-4B78-87C9-FAC1DFDA8E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545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526C-DD14-4B31-96C6-22E86E8726E3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E01A90-CAE5-4B78-87C9-FAC1DFDA8E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535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526C-DD14-4B31-96C6-22E86E8726E3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E01A90-CAE5-4B78-87C9-FAC1DFDA8E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72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526C-DD14-4B31-96C6-22E86E8726E3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E01A90-CAE5-4B78-87C9-FAC1DFDA8E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819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526C-DD14-4B31-96C6-22E86E8726E3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1A90-CAE5-4B78-87C9-FAC1DFDA8E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470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526C-DD14-4B31-96C6-22E86E8726E3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1A90-CAE5-4B78-87C9-FAC1DFDA8E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589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526C-DD14-4B31-96C6-22E86E8726E3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01A90-CAE5-4B78-87C9-FAC1DFDA8E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96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526C-DD14-4B31-96C6-22E86E8726E3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E01A90-CAE5-4B78-87C9-FAC1DFDA8E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401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E526C-DD14-4B31-96C6-22E86E8726E3}" type="datetimeFigureOut">
              <a:rPr lang="es-MX" smtClean="0"/>
              <a:t>23/04/2020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CE01A90-CAE5-4B78-87C9-FAC1DFDA8E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621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021B5-A339-4673-B32B-01CC64614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657" y="342900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s-MX" dirty="0"/>
              <a:t>Proyecto 2</a:t>
            </a:r>
            <a:br>
              <a:rPr lang="es-MX" dirty="0"/>
            </a:br>
            <a:r>
              <a:rPr lang="es-MX" dirty="0"/>
              <a:t>análisis de datos en el mercado financiero</a:t>
            </a:r>
          </a:p>
        </p:txBody>
      </p:sp>
    </p:spTree>
    <p:extLst>
      <p:ext uri="{BB962C8B-B14F-4D97-AF65-F5344CB8AC3E}">
        <p14:creationId xmlns:p14="http://schemas.microsoft.com/office/powerpoint/2010/main" val="3845130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9336" y="755955"/>
            <a:ext cx="8911687" cy="1280890"/>
          </a:xfrm>
        </p:spPr>
        <p:txBody>
          <a:bodyPr/>
          <a:lstStyle/>
          <a:p>
            <a:r>
              <a:rPr lang="es-MX" dirty="0"/>
              <a:t>Pasos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1859" y="4837108"/>
            <a:ext cx="4105275" cy="18478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359" y="3317735"/>
            <a:ext cx="4295775" cy="1571625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21D7B6F-7654-4B90-8AFC-17D32FDFCCE0}"/>
              </a:ext>
            </a:extLst>
          </p:cNvPr>
          <p:cNvSpPr txBox="1">
            <a:spLocks/>
          </p:cNvSpPr>
          <p:nvPr/>
        </p:nvSpPr>
        <p:spPr>
          <a:xfrm>
            <a:off x="1179243" y="1519374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/>
              <a:t>8)Finalmente, graficamos la variable </a:t>
            </a:r>
            <a:r>
              <a:rPr lang="es-MX" sz="2400" dirty="0" err="1"/>
              <a:t>precio_lista</a:t>
            </a:r>
            <a:r>
              <a:rPr lang="es-MX" sz="2400" dirty="0"/>
              <a:t>, la cual arroja la predicción del comportamiento de la acción en el periodo elegido. Tiene ciertos picos pero nada extremo por la restricción del precio umbral</a:t>
            </a:r>
          </a:p>
          <a:p>
            <a:pPr marL="0" indent="0">
              <a:buNone/>
            </a:pPr>
            <a:endParaRPr lang="es-MX" sz="2400" dirty="0"/>
          </a:p>
        </p:txBody>
      </p:sp>
      <p:sp>
        <p:nvSpPr>
          <p:cNvPr id="9" name="AutoShape 1" descr="data:image/png;base64,iVBORw0KGgoAAAANSUhEUgAAAbsAAAFlCAYAAAByXUZBAAAABHNCSVQICAgIfAhkiAAAAAlwSFlzAAALEgAACxIB0t1+/AAAADh0RVh0U29mdHdhcmUAbWF0cGxvdGxpYiB2ZXJzaW9uMy4xLjIsIGh0dHA6Ly9tYXRwbG90bGliLm9yZy8li6FKAAAgAElEQVR4nOydeZwlVXn3f0/dpffu2Xr2gWEZRjYBGREXEMVE0ERAIWI0oMF3xJCY1TfyaiIxIXEnIREMimFRQRYVEhZFFoGwDtsswDAzzNaz9vRM73etOu8f55yqU3Xr7re763Y/389nPvfec6vqnttTdX/1rIeEEGAYhmGY6Yw11RNgGIZhmImGxY5hGIaZ9rDYMQzDMNMeFjuGYRhm2sNixzAMw0x7WOwYhmGYaU98qidQK/PmzRPLly+f6mkwDMMwEeKFF144IIToDY43rdgtX74ca9asmeppMAzDMBGCiLaHjbMbk2EYhpn2sNgxDMMw0x4WO4ZhGGbaw2LHMAzDTHtY7BiGYZhpD4sdwzAMM+1hsWMYhmGmPSx2DMMwzLSHxY5hGIaZ9rDYMQzDMNMeFjuGYRhm2sNixzQHQ31AZnSqZ8EwTJPCYsc0B9ccD/zXOVM9C4ZhmhQWO6Z52LtuqmfAMEyTwmLHMAzDTHtY7BiGYZhpD4sdwzAMM+0pK3ZE9CMi2k9E642xnxHRy+rfNiJ6WY0vJ6KU8d73jX1OJaJ1RLSZiK4lIlLjLep4m4noWSJa3vivyTAMw8xkKrHsbgLgS4MTQnxcCHGyEOJkAHcD+Lnx9hb9nhDicmP8egCrAaxQ//QxLwNwSAhxNIBrAHyjpm/CMAzDMEUoK3ZCiMcBHAx7T1lnfwDgtlLHIKJFALqFEE8LIQSAWwCcr94+D8DN6vldAM7WVh/DMAzDNIJ6Y3ZnANgnhNhkjB1BRC8R0W+J6Aw1tgRAn7FNnxrT7+0EACFEHsAQgLlhH0ZEq4loDRGt6e/vr3PqDMMwzEyhXrH7BPxW3R4AhwkhTgHwVwB+SkTdAMIsNaEeS73nHxTiBiHEKiHEqt7e3jqmzTQVIvR0YBiGqZh4rTsSURzARwGcqseEEBkAGfX8BSLaAuAYSEtuqbH7UgC71fM+AMsA9Klj9qCI25SZobDYMQxTJ/VYdh8A8LoQwnVPElEvEcXU8yMhE1HeFELsATBCRKereNwlAO5Ru90L4FL1/EIAj6i4HsNIhDPVM2AYpsmppPTgNgBPA1hJRH1EdJl662IUJqacCWAtEb0CmWxyuRBCW2mfB/BDAJsBbAHwgBq/EcBcItoM6fr8Uh3fh5mOsNgxDFMnZd2YQohPFBn/dMjY3ZClCGHbrwFwQsh4GsBF5ebBzGBY7BiGqRPuoMJEHxY7hmHqhMWOiT4sdgzD1AmLHdMEcL4SwzD1wWLHRB+27BiGqRMWOyb6sNgxDFMnLHZM9OGyS4Zh6oTFjok+bNkxDFMnLHZM9GGxYximTljsmOjDYscwTJ2w2DHRh8WOYZg6YbFjog+LHcMwdcJix0QfFjuGYeqExY6JPix2DMPUCYsdE31Y7BiGqRMWOyb6cFE5wzB1wmLHRB+27BiGqRMWOyb6sGXHMEydsNgx0YctO4Zh6oTFjok+LHYMw9QJix0TfUyxY5cmwzA1wGLHRB+f2LGVxzBM9bDYMdHHFDjHnrp5MAzTtLDYMdGHLTuGYeqExY6JPmacTrBlxzBM9bDYMdGH3ZgMw9QJix0TfdiNyTBMnbDYMdGHxY5hmDphsWOiD7sxGYapExY7JvqwZccwTJ2w2DHRxyd2bNkxDFM9LHZME2CUHrAbk2GYGmCxY6IPuzEZhqmTsmJHRD8iov1EtN4Yu4qIdhHRy+rfh4z3riSizUS0kYg+aIyfSkTr1HvXEhGp8RYi+pkaf5aIljf2KzJND7sxGYapk0osu5sAnBMyfo0Q4mT1734AIKLjAFwM4Hi1z3VEFFPbXw9gNYAV6p8+5mUADgkhjgZwDYBv1PhdmOmK44Q/ZxiGqZCyYieEeBzAwQqPdx6A24UQGSHEVgCbAZxGRIsAdAshnhZCCAC3ADjf2Odm9fwuAGdrq49hAABO3nvObkyGYWqgnpjdnxLRWuXmnK3GlgDYaWzTp8aWqOfBcd8+Qog8gCEAc8M+kIhWE9EaIlrT399fx9SZpsInduzGZBimemoVu+sBHAXgZAB7AHxHjYdZZKLEeKl9CgeFuEEIsUoIsaq3t7e6GTPNiyl2nI3JMEwN1CR2Qoh9QghbCOEA+AGA09RbfQCWGZsuBbBbjS8NGfftQ0RxAD2o3G3KzATYjckwTJ3UJHYqBqe5AIDO1LwXwMUqw/IIyESU54QQewCMENHpKh53CYB7jH0uVc8vBPCIiusxjITdmAzD1Em83AZEdBuAswDMI6I+AF8FcBYRnQzpbtwG4HMAIITYQER3AHgVQB7AFUK4v06fh8zsbAPwgPoHADcCuJWINkNadBc34osx0wg75z3nbEyGYWqgrNgJIT4RMnxjie2vBnB1yPgaACeEjKcBXFRuHswMht2YDMPUCXdQYaIPuzEZhqkTFjsm+nA2JsMwdcJix0QftuwYhqkTFjsm+pgJKhyzYximBljsmOhjui7Zjckw04I12w5i+Zfuw+7B1KR8HosdE30ctuwYZrrx42e2AwCeeXNgUj6PxY6JPlx6wDDTlslq+89ix0SXveuBn68G8hlvjN2YDDOtmKx+WWWLyhlmyrjzUmBgM3DU2d4YZ2MyDFMDbNkx0cW14oxbP3ZjMsy0gt2YDKPFzvRzsBuTYaYFk93tn8WOiS7aZWm6LtmyY5hpBYUuadp4WOyY6KKzMLc+7o2x2DHMtGCyF3JjsWOiS5jLkt2YDMPUAIsdE13M+joNZ2MyDFMDLHZMdAlzWbIbk2GmFZyNyTDsxmSYaQtnYzKMJsxlyW5MhmFqgMWOiS6hMbvJvh9kGGYiEJN8LbPYMdGF3ZgMwzQIFjsmwoTc+bEbk2GYGmCxY5oLzsZkmGkFTVI6Josd01ywG5NhpgWcjckwpWA3JsMwNcBixzQX7MZkmJKMPb8Xg/e9OdXTqJjJyspksWOaC4fFjmFKcejuTRh9YtdUT6NiHBY7hgmB3ZgMM62YrPtXFjumeSCL3ZgMU4LJLtSuCzVVtuwYJgjFOBuTYUphN5HYKSZLn1nsmOaBLHZjMkwJRL55PB9CmXY2W3YME8CKsRuTYUrQTGKnYTcmwwShGGdjMkwJRBO6MZ2ouDGJ6EdEtJ+I1htj3yKi14loLRH9gohmqfHlRJQiopfVv+8b+5xKROuIaDMRXUuqRwwRtRDRz9T4s0S0vPFfk5kWsBuTYUrThJZdlOrsbgJwTmDsIQAnCCHeCuANAFca720RQpys/l1ujF8PYDWAFeqfPuZlAA4JIY4GcA2Ab1T9LZjpz+JTAIuzMRmmFM1k2WmNcybJtCsrdkKIxwEcDIz9WgihFxt7BsDSUscgokUAuoUQTwsp47cAOF+9fR6Am9XzuwCcTZPVGZSJLkF35R/9grMxGaYMzRmzm5zPaUTM7o8BPGC8PoKIXiKi3xLRGWpsCYA+Y5s+Nabf2wkASkCHAMxtwLyYZsJxgF9eAex6Qb02Fm7tWgy0zVYJKix2DFOM5hS7iFh2pSCiLwPIA/iJGtoD4DAhxCkA/grAT4moG0CYpaa/Yan3gp+3mojWENGa/v7+eqbORI3UQeDlHwM/uUi+dnLee2R5j2zZMUxx8s3jxtREXuyI6FIAvwfgk8o1CSFERggxoJ6/AGALgGMgLTnT1bkUwG71vA/AMnXMOIAeBNymGiHEDUKIVUKIVb29vbVOnYkyriPfsOze+0X5SLHJq0BlmCZE2M1j2bmXepTdmER0DoC/BfARIcS4Md5LRDH1/EjIRJQ3hRB7AIwQ0ekqHncJgHvUbvcCuFQ9vxDAI6Kpet4wE4KtxO7cbwKnflo+tzgbk2FKYboxxWSpSJ1MlmUXL7cBEd0G4CwA84ioD8BXIbMvWwA8pHJJnlGZl2cC+BoR5QHYAC4XQmgr7fOQmZ1tkDE+Hee7EcCtRLQZ0qK7uCHfjGlutBvTMk5RdmMyTEmE6caMuNbpDiqTZdqUFTshxCdChm8ssu3dAO4u8t4aACeEjKcBXFRuHsw0J3jGazdmLOGNEXdQYZiSmNeREAhPiYgWkSk9YJjJIXDC2yGWHWdjMkxpCsQu+nBvTGZmEXRPasvOMi07dmMyTEmaSOvyqgA+0gkqDNNwgu5J141pxuzYjckwpfAJXMTVLqsyR699eBPGMvkyW9cPix0TDVwRUxdoqBuT24UxTElMMynil0rWyBy98cmtE/55LHZMNCiw7LTYsRuTYSqmiWJ2WaMmMD8JvkwWOyYaBBNPtKixG5NhKsfUuojX2eXMAvhJEGYWOyYaBE92zsZkmKrx9eOIttb53JiTocssdkw00Bab20OI3ZgMUzWiyPMIkjOWIxKTMFkWOyYaBEXM5qJyhqkaw7KLetdF07KbjKmy2DHRoFjpgRXzxiwWO4YpSROWHgCTY4Sy2DHRoKJsTGI3JsOUoklLDyajGTSLHRMNgmKnE1TYjckwFdNUReXmQrPsxmRmDMVKDzgbk2Eqxxezm8J5VECO3ZjMjKSoGzNQZ8duTIYpTpNYdo4jfIXkk5FMw2LHRAP3ZA+0C4sFSg/YjckwxTFFwxHIbBvyLegaBYQtMHDnRhxmyA9nYzIzB22xpYeAkX1GNmbQjVnlhZsZAV68JdJ3uQzTKMzTPLd7DP3fX4uhB7dN2XzCyO0dQ+alfnwVbe4YuzGZmYMpYj/63fJL/Dz178B//0X5497/ReDePwN2PN24uTJMVDHUzh7OAABy+8amajbhqDmaAmdzb0xmxmCK3aFthhvTjNkZbsxffwV44b/KH3d0n3zMjTdkmgwTacwEx7wUELIitlq5bpJkDPn6ZE4QLHZMNChaVN6gbEz2YjIzATMbUwtIxMROuJadN9dUbuITz1jsmGhgihhZRYrKa8nGjNaFzjATiS80rXtPRkzswiw7XryVmTmYlp2VALJj0qrjbEyGqRyfZRdVN2ZhzG4sw5YdM1MwRSyWAFKDQOss2SJMw70xGaY05go/+Wi6MbVJZ17Jo2zZMTMGJyB2m34NtPb4t6lriR8O2jEzANOyU2IXNctOGJbdF95/NI6c18Fix8wgTIstdQgY3gUc3OLfphY3JkXrQmeYicS3dmtWt9yL2DVgxOzmd7fi1MNnc8yOmUFUImK1ZGNyMTkzkzDOdyctr5WoWXZmzI4I6GiJYzTNYsfMFMLELt7qf11Xb8yIXfAMMxGYdXZaQKL2K68KyB0AFhFaEpZvbbuJImp/BmamEmax/eEd/td1ZWOyhcfMAHwdVLLyScQsO50lKiCnZhHxenbMDCJMxMyyA6B0NubO54AdzzR+XgzTTBiaYQ9mpm4epXBMNyYhRoRJ6BaGePlNGGYSCBMxK3B6lsrGvPF35OOX9wKJNmOfaN3VMsxEErpUjh0tr4Zw3ZgCFhEs4t6YzEzCCRO7mP81WeUTVFKDjZsTwzQb2jdoDk2G2VQNpmUHwFLzneg17VjsmGhQiWVXSVE5r2TOzGSEACUCP+tRs+xsI0HFkjE7YOKtOxY7JhpU5MasIBuzmBhyCQIzExAoELsoW3YWEWLKspvoabLYMdGgYsuujNgViCHH7JiZg3BEYV1dxMTOtOyIyA2rT3RGZlmxI6IfEdF+IlpvjM0hooeIaJN6nG28dyURbSaijUT0QWP8VCJap967lkh+RSJqIaKfqfFniWh5Y78i0xRoEZt/nDcWlqACBNpECODuzxqvi7k5o3XBM8yEoCu1zaGIuTH9lh0QI23ZTb0b8yYA5wTGvgTgYSHECgAPq9cgouMAXAzgeLXPdUSkswyuB7AawAr1Tx/zMgCHhBBHA7gGwDdq/TJME6NFyiw3KEhQUa9N683OAevuNI5T5IJhNyYzExCi8Fc9ypYdKDoxOyHE4wAOBobPA3Czen4zgPON8duFEBkhxFYAmwGcRkSLAHQLIZ4WMuXmlsA++lh3AThbW33MDCKvaoKSnd5YgRtTW3aG2AX7ZxZzc3LiCjMTUJbd7AuPwayPHIXE0s7oxeyE37KzIh6zWyCE2AMA6nG+Gl8CYKexXZ8aW6KeB8d9+wgh8gCGAMwN+1AiWk1Ea4hoTX9/f41TZyJJblw+tnR7Y0XdmIarMj3s36ZoggovDcRMf4QQst/kqgXofNdiUMwCHIHUhgGMPN5X/gCTgRI7gozZ6RCjM9WWXZWEWWSixHipfQoHhbhBCLFKCLGqt7e3xikykSQ7DoCAZIc3FpaNCfjdmPmUf5tggop2ErDYMTOBYMzOIghbYODWVzF0/9Ypm5aJjiicjQTiWdvIxoym2O1Trkmox/1qvA/AMmO7pQB2q/GlIeO+fYgoDqAHhW5TZrqTGwcS7aVjdvq16ZLMpf3bsGXHzCBE3sHwb7ZD5NQ1IYTPfKAYRS5mZ5oyLSM56KiVHVGxuxfAper5pQDuMcYvVhmWR0AmojynXJ0jRHS6isddEthHH+tCAI+IiS6lZ6JHbly2+TIFjkI6qADA7Z/0xoKWHYsdM4MYfWYPhn+zAyNPKtshzLKLnNh586EYudmYE/2rX7Y3JhHdBuAsAPOIqA/AVwF8HcAdRHQZgB0ALgIAIcQGIroDwKsA8gCuEMK9Df88ZGZnG4AH1D8AuBHArUS0GdKiu7gh34xpLnIpadmZrstibsxtTxj7BS27IokoYe3IGKbJ0cv46FXJhROw7GTjyamYWnEMUSPLi9lNdDZmWbETQnyiyFtnF9n+agBXh4yvAXBCyHgaSiyZGUxuHEiWETsrxBFRYNkFLxiO2THTF221ucacAHzJ7JF0YxrziZF7WU90zI5XPWCiQVa7MUtZdiFiF7TsCjqoqAuIxY6ZjujTOua2IfEFp0glqEQVy5eNOcGfNbGHZ5gKyY0DiQ5D4KjQkgvG8ACO2TEzGjcep+NejvCvehBBsTMNOAIQmyTLjsWOiQbpIaC1x0tQCVp1QGF2JgA890P/66Jix0XlzDRExeNETp33wt8bk2JRjNl5ombBWPWAxY6ZEaQGgbZZnsiFiV2YG3Nkt/91gahxzI6ZvmiRExl13juiMBszHy3LDgHLznKzMVnsmJlA6hDQNttzVYZZcWFuzCDsxmRmENpFKbJS7IQDf8wuRm6mZmQwNM3y9cac2I/lBBVm6slngdwY0DrLE6UwKy5MAIMUW++OxY6ZhgjtxswbbsxYMGYXtXPf78bUMbspbwTNMBNOelA+ts0qLWiV9AfnVQ+YmYS27LRQBBNUACBibsxgggpFaIkfhplY7Kx8jLeEx+o09bgxy61wzjBNiJtpaYqecVPojOamYlql8YmdiNR6dgwzsZiuy1JiV4kbM5igwo2gmemMclHm9o1h6KHtsqg8aNlFDbNdGMyi8on9WBY7ZuqpVOzC4njFjlXpOMM0Mdqyy+9PYeThHXBGsz43ZuSSU4BAggqQSNl4CF2gfeMT+rEsdszU4xO7UjE7TlBhGJNgwbhw/KHtaIqdP0Glc/cY2kBoXzswoR/LYsdMPfrkb4gbk4vKmRlE0PdnOwHLLlrJKQD8MTshyw8Ar/PZRMFix0w9oW7MkLhD0I152urix/J2KjLOMM1D35eekDG5AMGyApH3i13kuqcEIHhXupjgUCOLHTP1uGJH1cXsEu3Fj1XpOMNEHF1WMPLwjsI3g27MnONLUHHbiOnXESjBEb4EFWndAT6Db0JgsWOmnlqzMZOdxY9VMD71FznD1ESJRs4FBeMCPqdI8rCuwvenmkCCitZmtuyY6U+tCSrxZOE2T3w3fF9dy8cwTYYotfZNmBAalt2s3z9qAmZUJ0UsO47ZMdOfWksPwqy1/teCB5cPuVTBpgzTFGhBM7MshcDAba8jP5Au2Ny36kHcQnx+u7njRM2yJkhMnghxb0xm6jHFrlRLsAKrr4ILVx+bxY5pUtzyAvPayDtIvdIfvkOwqNx8GQWtC7YLU88n2rJjsWOmHp/YVeHGrCTpRNfd5QvvgBmmGRABy2785f04ePvG4jsEtc4ndhFQu4LSAzXMMTtm2lNxzC5wNVRy4epYXW5iuzMwzIRhG9nKAIYe3FZy84J2YcZ1EwmtCxSVT5Zlx2LHTD1mUXm8RT53QhrYmkJ4yT2oyCdjq+Pk2LJjmhNt2bmaVe60LxUKiITa+V/oq5rdmMz0x6yz0+UEYW5H04155FlydfMw7BwQS6jnbNkxTY6qsxM5B854DmXVLhYQO9PSi4DW+duFkTslMcGTY8uOmXpMN2ZLl3/MJJiNedx5wOrH5ArnJqawabHjmB3TpJj9L3d/7RnYQ6XLaKiUZTfRSwtUgi9mJ9x2YSXKCRsCix0z9ZhiF1YorgnG84iAxacUbmdmXrJlxzQ5Va80HvxV95Us1D2dhkJjeVjq+zls2THTHp/YdRTfrnVWZccLs+y49IBpVsqYPO2rFvgHgpYdRUvtzAQV8fBO4Om9AHg9O2YmUKnYdfSWPs7KD8tHMxklny0cY5gmopxl1/H2hVjw16e6r4PZmBTBOrvQaUywH5PFjqmf0f7iySKVoGvhyhaVFzld9Z3iW5TY2RnvPXZjMs1OGRGw2uK+hs8l17CLhNgJiJBLWUywacfZmEz9fPtowEoAf3+gtv1Nyw4Alp8BrPxQ+LbnfrMwIUWjyxbyRgBflx5wggrTpAQXaA0S60wAcU89qCUktu0eLAJqJwBBhKDystgxzUFYXVylmHV2APDp/ym+7Ts+F3YA+RBvlY+msGkrLzcuP6eU5cgwEaSc2FFrHGQRlvzTu5HZNoSWw3sCGxjHioDWAeHdUiZ6FS52YzJTT9CyqxUtduYKB3bWq8/LZwr3YZioU2rVA3gxOopbaD16NigRuI4i1i5M5JwCsctDlP2e9cJix0w99YrdxbcBx/4+0KkSWLSoObY8dqu60+W4HdOElLLsEotKJHS5RKeoPNc/jvTrB5HI+ScyCsGWHTMDqFfslr8b+PiPC92Y2sLTYsdxO6YZKSF28z5zfNndJ6oRdH4wjQM3bYCTyVe8T27PWOh4FrLAfCKpWeyIaCURvWz8GyaivyCiq4holzH+IWOfK4loMxFtJKIPGuOnEtE69d61VLIFADPtaJQbM6YWc3W7pigLr7VbPnKtHdOElLLsKF7BNROI2T306j68618eRrZU1mYFDP96O9KvH0Rq/UDlOxVJQnEw8QkqNf+6CCE2CiFOFkKcDOBUAOMAfqHevka/J4S4HwCI6DgAFwM4HsA5AK4jcpsdXg9gNYAV6t85tc6LaUIaFrPT2ZiGGxMAWrTYsRuTaUJK1NlRosQqIe5GfrW76t4N2D2Uxr7hyfd0hAlay9GzZBPoqIpdgLMBbBFCbC+xzXkAbhdCZIQQWwFsBnAaES0C0C2EeFrI0vpbAJzfoHkxzcBEJajo4+oWZFxYzjQhJbMx4xU4wQJF5bpc1Z6KPpkhut1zznI4hZUIDadRYncxgNuM139KRGuJ6EdEpIuilgDYaWzTp8aWqOfB8QKIaDURrSGiNf39RVbpZZqPRrsxdWzOFbt2+ciWHdOElHLvVRTxCVh2caV29lRkZoZ8JsUtOAAo6pYdESUBfATAnWroegBHATgZwB4A39GbhuwuSowXDgpxgxBilRBiVW9vmdZRTPPQcDdm0LJTGWucoMI0I3XG1nwIb8WfemN25jEr2swW4VZqjPCzpI0NvcnGzKcIjSgqPxfAi0KIfQCgHwGAiH4AQFcI9wFYZuy3FMBuNb40ZJxpNhy79ErjxQgWldeKFQdAXiG5UDE7143Jlh3TfNSbuNF+4jxk3jgkjyXgWnaZholdZfPb9eUnQ8cpZuHZFoHWrontcdIIN+YnYLgwVQxOcwGA9er5vQAuJqIWIjoCMhHlOSHEHgAjRHS6ysK8BMA9DZgXM9nUWrRtLt5aD0RS8HRiStCy45gd04zU2SC5fdUCzLl4pXwhBCxl2mVydr0zk4fM1SeaFCPELEJugovK65JSImoH8DsAzB5O3ySikyGN2236PSHEBiK6A8CrAPIArhBC33rj8wBuAtAG4AH1j2k2nMrrbXw0yo2pj6GPpx8THLNjmpdy7cLKQUSgpPK4CCCmLrN0gyy7SsSuZHPqGCEeowlPmKlL7IQQ4wDmBsb+qMT2VwO4OmR8DYAT6pkLEwFEjXeKEy12rhuT6+yY5qPqxVvD0E4TIRDTbsx6LTulTaKC44hs8W0obiFuEfJRFjuG8VGrG2KixM4JJqiw2DFNiCNgdSbgjHrN1mdfdAwoWcX1okIEwhGIKeGr17LTscSSVpvCKWX9WYTerhZ0tUysHLHYMY2j1uZ2DRc7fcupjhtvkc2g2bJjmhCRF6CYP57dflJvZd1TFO6CrmaCimGR2Y5AzKouZq5FTuTLW2QlLbuYhdtXv7Oqz64F7o3JNI7IuDEDCSpkybgdJ6gwzYhjBNoU1QgdAO+X3hFuUbm27N7YN4Kj/t/9eOjVfeH7FkPHEitwP4qMvCbnfHxl8blNMCx2TONwoiB2VBizIwtItHKCCtOUCNsBxQg95y6v/SCmG1NZcLrO7slNctHlJzZV16hDxxIriSmKrNzG6kyETG1yWiGz2DH1YdbYRMGys2KG2NnecRNtXFTONCXClpXgXe9dVn7jIrhuUEfAIr/YHRiVJUPzOluqm5d2Y1aQLeool+mjbx6o6jMaCYsdUx+mNVezZdegonJ9jDDLLt7Glh3TnNiierdlEMsTO40Wu4FR2XFodnuh1VVuXsFjFkUlqHzn0c3VfUYDYbFj6sO05upOUGmAOyNM7KyYtOw4Zsc0IcJ2vASTGiHDjfmEcltmbXnt6pT/ahP/tUVXiWWnXZ25MttNJCx2TH2YAheJmF0Ryy7Blh3TpNgCiNV5I6jEcnu/t3iqtux07svf37MBuSpq+tySgzKWneMI2DktdlO3VDqLHVMfpsBFIWbnEzvDPZpo49IDpikRTmHpQbXo/cnQGk/svGOvvmUN1u8aquygFVp27//OY/jaL2XXyGylE54AWGPl80gAACAASURBVOyY+hCNiNlNUJ3dyB41RrL0oAEJKt/+1Ubc9L9b6z4Ow1SKsAtLD6pG6RkZCWVZZcWZ2ZCPbuzHZ256vsJ5qeu2jDW4bWAcTn7q3ZhcVM7Uh+nGrDlmp7MmGxGzU6UHL/8U+OXn1VhMLuzaADfmf6gA+6fffUTdx2KYilClBwCw4K9OhdVaw8+2st4cwwrLFOlqkqgwPqiLyStZlSGp1DYLgYeRQz8crLcc/MdHJq9LJIsdUx9mi7Ba3Zi6gbRVZTZYGNqNqYVOj3GCCtOkCFu4CSqJ+e01HUPvbwpTRllkTkCsEpVmfrqWXSViJ8kB+CpkOCEGQufpiyv7rAbAbkymPnxuzBotO1s5N2INFLvgGCeoMM1KAxNUHMPlqGN2wdUG4pVadlVkYyZAEJDL3QSmNGmw2DH1IRpg2dk5uQ5do0sPzDEuKmeaFJmgUt9PdZhlV1zsKvssN2ZXgRszAUAE1G2CFzkogMWOqY9gUfnVi4DHv1XlMXKNcWECUtiCiTK6qDyfrtr6fHX3MDL5xixyyTA1kXcaaNmFiJ0IujHLf5YQwsvGrChmBzgx/5hT4QrnjYLFjqkPnxszL12Fj/xTdcew841xYQLhlp0uKgeqsu4GRjP40LVP4Mqfryt478UdhzCSnsrcMmam0IjSAy122uWYjFtuNmZNlp0Drwq9gtq8BAhOwLKbZK1jsWPqxBSWWmNijnJjNgKKFXFj6tXKK6+10z8Gj76+v+C9j173FP7kJy/WPE2GqQR7JCvXsau3g4q27JRnoz0Zcy27oIWVCBHWB9fvwXWPyUzk0Wf2YNeXn3TfKxezawFwNhJwJqnhczFY7Jj6MF2G2dHajmFngViy/HaVYNbZuWMkVz0AqhLkvLqIh1LhFtzLOwZrmiLDVMrBn20EANgH64w3B3pjtiViVcXsLv/xi/jmg3Iuww/v8L2X708ht3esYB97LIe+Lz2Bq9CGLtDkm3IBWOyY+jCtqGzhCV8RDXVjUmnLTrsxhQBGSq/flXHvfMPfryvmsPk3wNo7at+fmRHo1cnr1Qndr0HH7NqSMZ8b87hF3e628Rpcptm+kYIxe1CupnAG5LW95uQ5VR+3kbDYMfXRCLFrqBszLBtTFZUDnmW37k7gO8cAfWuKHkrf+WpE4BdnLGvjua0Ha5vnjz8G/Pz/cAszpjR6gfEiBeAVU8ayM1uGJUtkfgavCffwnaU9M+MQ2Nc1tWXdLHZMfThG5UzNbsxcgxNUQrIxdYJKLi0tyV0vyNc7nil6KLMp7v7htNsd3uQP/vPp+uZ79cL69mdmBCJXZ0Yw6ZidPIfbkzHXc2ELwDLErpRlN5zOwVwfoX3VArgHCc7ZEMZDEEhPcVYzd1Bh6sPsSpKpUeycfGNLD+xc4Zh2Y47tB75+GJBTVuh48cUks4bYjWTy6Gpt0ByDOLbMGGWYIMqbIDL1CQVZJK1EJUqtiRiySnwcR1Rc2TCcyqHVeB3rlhZd2GrlpjU6CAep7NSKHVt2TH3kDTdctW7Mg1uBf5wP7NvQWMsuTOw6euXz/tc9oQOA8eJuyJxxZ5q3BXIhNXqdLQ24XxzZW/8xmOlJQt4EJQ/rLrNhBVjk1sS1B2J2ZlJKvkR2ZTBZi5LqJi3E62FaduMAix3T5Jgxp2rdmK/+ErAzwKGtDRa7wEIiVgzoXiSfD7zpf69E15eMcbead5zQH4GOlgZYZMO76j8GMy2hGMHqTGD2+UfXfyxD7HTMTggB2xEwEzBNd72wBYQQbshvOG02/AKshOVuV4Ahdll2YzJNTz1iZ5YbNNSNmS0cS3YArbOAg1sK3ytC0LLLh7hqOpINuITSw/Ufg5mWiLyD5JJOUKIRy1+Rl6CSjMMRUthsIZAwLTvDg7H7n55By+Hd6EjGMZLJS8vO0DXSN3tlYnZxEFt2TJNjdiQx3ZiVtOUyBS7WwGzMAjemui1tmw2MBgrESyxLlA1YdrkQV828zpaap+p9UGHaNjO9WPjoy7hmWw3u6rwDVLoKQTkClh0gsyttR8AyCr5zSrjsoQxEKo/06wfRrkRtuIgbU4Rc72bMLglgnMWOaWr2bfCemwkqr9xWfl9T4Bpm2VG4ZQcA8RYgE7Ci8sXXTjazMYtZdr3dDRC7WhN7mKZA3yR9Y2v1YifyAtQgsaM4gVzLTh4zm3fgCH/pgS4ydwyXZYeKTReL2em17fxz94vdYGoq1ylnsWPq5X//1XtuWnb3/En5fU03ZiM7qBQTu1ii0GVoZ4oeyqwpyjvCveM1CRPAqqm1ZINpCtKG1TNcZdxK5J36+2IqKEauu7Fdud+ztoxFm8v66HPaFDD9ftCys5K6Wj1E7AzLLgHC+l3DSDbKSq0BFjumcezfUH4bE5/YNdKNGbyDVBdyrEUWsJuUsOyyhrjlbMcXywCkK6hU5lrFsNhNa1LGDdGde6trQiDyTsMsO8QtkF3oxnSEdGP+5q/OxBHzOtwEFRGIWQNAOlDvR+o4YQkq5v7ab5PNO7jr8nc25vtUCSeoMFOHNQFuTCsWInbqQgyzHktYdhnjwpZuTHmc71x0EvKOg58+uyM0jlc17Mac1qSMm6T2Ktela6gbM+a5MduV+zGjYnYxi3D0/C4cs6AT2w6Mq8/2ezbMxwJCPBz5g2k4cQv78nl8D951Zk32qq36c6fkUxkmyETW2ekklHiI2JWw7EYzXsxCujHlceZ0JPHxtx+GeMyCXevq7CYZTlCZzphi11LhwqgutgNUsL5cJVDM8tyYKgaXyduwhXAFKB6zXA+GKXbHZoAPIwHKOW6/TkBlY1L4mna5vlFkFrXhIoziGWON8tgUrX7Alh1TO7pX5Hv/FuhZBtz7p9Xtb66YMJGlB1rsqrTsRtOm2DnuXa1upxS3KDSOVzX9G+s/BhM5/mjtmzi6vQUfmT/bHUtVGeOVMbvGuTGtrBK7hGfZOY4Xs4tb5Flvhtj93VgcQBw/H/HX2SXmt8u+myHXgZO1ke8ovOZizWjZEdE2IlpHRC8T0Ro1NoeIHiKiTepxtrH9lUS0mYg2EtEHjfFT1XE2E9G1RFO88BFTGVpUYkngbX9U/f5mQfdEFpW7Mbswy66E2JmWne1ZdrrbRCJmNSZBZW/h4rBM8/PQwDCu39mP/qxnCY3ZlSeoCFsAAhPrxszJmzhtbcUty3XXi5CmzzmjyC4+r00d1wovKrcFgt/2ynPf0pxip3ifEOJkIcQq9fpLAB4WQqwA8LB6DSI6DsDFAI4HcA6A64hIt5+4HsBqACvUv3MaMC9motFCES+Sfu+UubCdCRI7zYe/C/zOPwKzl6vPCLPsiq82PpLJux3g844Xs9OLW8ZjVDyGUQ3ZkSlf64uZOC5Zt9V9PlbFzZHuN0mNcmOqBJWYRWh1Y3Y2HMdwY1rkuTFzhefkjn1GfFmLVozCe2M6DuzA1D/33qOaWuyCnAfgZvX8ZgDnG+O3CyEyQoitADYDOI2IFgHoFkI8LeQaKrcY+zBRRpca6OVz3vcV//uO3+VRgJgIN6ZxIc1eDrz7C95YmCgXcWP+9o1+3Ld2D3ra5bzyRjZmXAlg3LLqd2PqJYlKiC4zfahG7Fw3YgMtOycvMKcjiRZ1zExeNkvw3cBpyy5krkPD3vXSfkqve9zQRR+dQssOgK+AfTKp968oAPyaiF4gotVqbIEQYg8AqMf5anwJgJ3Gvn1qbIl6HhwvgIhWE9EaIlrT399f59SZuvnxx+Sjtpje+0Xg8ie998uJnc+ya2DpgSYobqFuzPAElUt/9BwAz92TM+rsdHwjEaPa3JimFZfsko9VrKDONC8jVdTZ6Tq3RrkxHYswMp7FO5wYum5+HXFIsUvnbLTE5XmeiFle6UHIGnrtKiTQd8ER6DprmZxfjMKLym0BG4XjMeP6mUzq/Su+WwjxNgDnAriCiM4ssW3YNxMlxgsHhbhBCLFKCLGqt7e3+tkyjUXX1ZkisvBE4IP/LJ+Xs1ZMMWxkUXmxY4Z9xnAf8Oq9RQ/nujFtx3BjKsvO+GGoCvN7t3TKR7PtGjMtiREwZIjdtdv34fWx4ov36phZoxJU+sezSAC4ZMyCNZTFfBAyORuZnINWlbASs8goKi8udgeEA51aQXEr1AqEIxB2u6vjg+2N6CtbBXX9FYUQu9XjfgC/AHAagH3KNQn1qJsR9gFYZuy+FMBuNb40ZJxpFvKBC1bXz5WL2Zl9KalB67mVErugpbf07fLxjuLJNbrjg+0Iw42p7kwt8rUUqxjzJiCpxI5XLJ/29CYSGFS1m+O2g39+cw8++tLmotu7YpdsjNhZcQsJkJtkkgQhlbORtR3XrRmPkVs7GmbZdSuxS5Fxkxe3gJBtRUiCCuBFFbTXZLKo+a9IRB1E1KWfA/hdAOsB3AvgUrXZpQDuUc/vBXAxEbUQ0RGQiSjPKVfnCBGdrrIwLzH2YZqBYFG0K3ZVuDHLbVspJS27QFxwbvllU7QVl7M9N6buEB+P1Sh2ZheXFuXGZMtu2jM/GcehvDzP3xyX/9+lmhII1Ti5ISseAMiT7GSyaK5cyDgBYESV12jLLm6R1xtztNDF3w1CHgJZwxVPCSvUCoTj306TUdZt2ySLXT125AIAv1CmbBzAT4UQDxLR8wDuIKLLAOwAcBEACCE2ENEdAF4FkAdwhRBuhsLnAdwEoA3AA+of0zQETuhKxc5MUAm28aqVUmKX6PC/7jBc4UL4k1sU2rKTbky/ZdeWiCEdckdbFjvEjcmW3bRnXjKOLeMyweMDa94AACRLFJlry0q35KoXLXZxvSAsCIPjUtBaE17Sle3INezM4nFNDwgpwJeYRfFCsROOLJvIhYjdgm6Z0PaF969oxNeqmJrFTgjxJoCTQsYHAJxdZJ+rAVwdMr4GwAm1zoWZIlZ8ENj0K+C01f5xV+zKxewMsbMbZNmZWZ3BjilaWDSd873nTj60/CERI1jkZa0BXoJKWzJe2xpdDrsxpzsi5Ed+XjKOF4b9iUgtJdLwXbFrkBszJ2TMTSe8dFkW9qnsStOyA9Q6dyFi1w1CCqJA7DKbB9H/w3Xo/eyJclBdK9kQy7WrNYFtX/9wQ75TNXC7MKZ2yJIJKYk2/7gWjbJ1dobANcqyMwUsaNklS1h2RaxQiwhtiRhSOduw7ORl056Mqa7xVVp3ZsyupVs+BuOeTFMTVpHSE4/5VkAAgESJNHzPjdkYyy4HgQS81cXnt8axazCFBICOvO4OpD0ZAs54DiKQCarFzlzrUYtnZvOgN3clcjkh3HjgVBONWTDNiZMPr4+zYt77pTATVBpVZ2YmoRSIXcCy65hX9vPf/5b5aEvGMZ613WxM7cbUAfbxXJXWXVjMLqvu+O/+LLDl0eqOx0SOMPddZyyGjCPgGO9lSsXslGVnNShml4N0XcaU+MxJJvDC9kP4Z7ThbffuAOCVA+QdR7omW/yfPdd1YxpiF5jf3qE0PnXD0wCAjC3Q1Sp/IxYq9+VUwWLH1I6T869coNFjZUsPJiBmpy0loFDstLBoFhie84Awd7XG8ZGTFuPT71qOtqSFdM5GTt2V6wQVHWAfz1QpdqbLtk1108uMyI406+4Ebr2guuMxkcMOETu94kHaELjD2oqX3NjKxdgoN2ZGzclS8xgYlN6Ed6oFeITtuDVweVsAtoAICNl8WMqNWWjZAUDq9YO49+U+rO8bVp/poKMlhn/9+Mm4+0/e1ZDvUSssdkztOHZpsasmQaVRMbu3f9Z7Xsyy61oMfHUQ6FrovReYq+MI9Ha1gLQbs5Rll61y7qawzzlSPmZGvNUPirVfY5qGMMuu1dJi5+CwVnludsWKuyiHHtgGoHFuzKxKJNM5MWcePsf3vsg6rhsz5zgQjoAT8tnjITE7zcBNG3DsoO0mg2QdgdZ4DOefsgRLZgXCHZMMix1TO04+vPOJFRKzG9gCbHwwsL/xfgVlABVhJqUEE060oM072su8fNcX/O/pTYXX6aEtGceDG/ZiS78ssXATVBLyu49Xm6SiLd4TLgRO+Kh8nhmW/wAWu2lAPkzs1E1S2nbcxI1MBUtENar0IOPOSc7jtKWzfO87Wds9t21HQNgCTqIwppiCXITVJdC7M3koAy2RaUe4fTinGl7ih6kdO1eYnAIYMTvDgvn3t8nHq4bk46HtwJPflc8/fR9w2ASsXhwM/i87DTjlU8BZV3pjvSvlY8Dlagvh7q4D7Pe8vBuJGLmdIzpa5Pccy1Rr2ant3/pxKcjxNiA95Fl2MRa7Ziesfk5bdhlHIKvi1WF1aBpqjSHWnWxYuzA3Pqge24iw0rB3RMYTu7wtYNkCTshnjwfdmAExtoVwhSVjO2jlBBWm6SmaoFLCjakv7t0veWPL3+MJZCNItIePx1uA874H9BgNe1wrtNCNqdsamevadbR494dH9Uq36Kt7hqubnxZWbRW3dkurLq0tu6kN5DP1U8qN2ZfO4qBKagpmZ5pQjNBy5Kyi71eLbkLtZnnuGUNvUOxiXumBcBzYhpBpN2hBzC7QziyfF4gp6zHtOJNePF4MFjumdpx8eMwuFi4gALy15iayY8gVzwKfuruybYtkjjpCuG5Mc127uFEEvHhWG+Z1JvH6nipXGtcWrxbalm6O2U0zQt2Y6nz6zHpvyZ+wOjSNyAu5okCDGFeuR0dleWa2DGElPCFysrbbMeh9335MujGNzz/kih1w1wte7/6g5fnclgOuZZe2HbTGWeyYZsfJh1tkpSw7vSzQRHb5n3UYcPQHKts2RJiFEHAEXHflv3/iFPe9A6P+JYG62xIYrTZBxbXs1Gcn22XpQXbUP840FRnHcYvJS1l2o4ZV9PpYGldt3hV6PJF3GubCBIBR1aZLGDHmXqMPv0jlsahLehUsACSAvGHZjRiWnSOA4bQ8j4Pr7bWAvJidLdzuLFNNNGbBNCdFuo64AhiWYTl+EPj2MSVXGphUQsok9O+UdmOetGwW7v/CGaG7d7bEa4/Z6c9OtEvx19Zuo5piM5PGQDaPw3+7FtfvlEuPha2GUSw+9/2d/fjCa9uxJ+P1ohSOTP1v1Fp2ADCa14uyemLbZYjdwI9fw8KfyjZm2jLLG5adFjt9peR0kkogNp4w9k/Z7MZkpgN2kTo7nfJvh6wVt38DMLoPeDMihdMhmaO6Rsrs5NTbFe5abE/G8NjGfrd5bkVoYXXFrg3Y/5rXMmxq1rZk6mB/Vv6f3rZnAADwr9v3AQDOndfjbvPuWZ2FOyru2HsIf7fJsPBsvZZd406G0Zy8yTItu9mqI4o+2cWI/B5anlJG39uVR8iaUH0luOUHVqHYLVHSss/21sqbaljsmNpx7PAEFZ1gkQ9ZBTx1yP/67w8VbjOZhGSOauGyjIt4Tkd48e9zWw8CAP7rf7eGvh+KE3BjDu0Cxg8Aj31dvia+LJsN7aLUMbj/6ZdZx3+5fIG3TczCVUctdl//Xm8PiqHXh2vUWnYAMJTTbkzPspsPC4MQiM3238zpW9gxo8Sgd75st9em7sZ0kkow6TkJwrGIIQOB9bkcW3bMNMDJhcfsXLFTlorpzhw2liqMt3kVrlNFaMxOvWWIXaxIw15t0O0briLhRv899I3CsLqjT0nhZLFrPvTpEXRV9sRjePy0t+BXq44BALQp8bIAHNvhL9shM36m17JrVI1d3sahTKFltxAW+uHAavU8NBciiasgM5pHjFZ4LUdLy27eClmM7vbHDFwbSQCHwcIOOMgIEZkEFa6zY2qnWDZm0LKzDQtv2HDVJCKQYh8SswtzYwLAbf/ndCzoDndn9rRVkVTiBEoPgrGcErVXTDTRHr2M4/jidT3xGGYlvGtEtwxzUFh2YFpIQjVmbtgq5SMZbIKNfMJCPOfIZdPVpIcgfIkwfwHvuhw1hLHtLbOx6P+9A8u2DwCb9njlBwUxO8Kx7S1Yo9bs4wQVpvkplqCiRUzHoEx3pmnZFauHm0zCYnbajRm4iN951Fwc2euPu7zjCHmXm6wmkcAOlB4E1wNsVFNsZtLQN0gZR2DcELHugFXTbojXeKnVMrT7sEExu33DGWQA5LvkOUeGa/HEBV1FleBQxjgX4xZi3UlvQeO8jtnJh/VzE3gRebQB6EjZ2An5HdiNyTQ/doWWXTGxi0LxdEjMTohwsQvjvz7zdgBVtgzTbcFaVdNqEfjRs0NinUykseGt3zZme+dC8BxqN9z2b+/xLzllbunG7BqUjXlwTCaLxZS70jKaS6/42MrwNYkArN/rNUzQpTgJNaesG7PTXVcc5AAcjhgsAexQYhcVNyaLHePn9fu8RIly2NnCZsuAtPYoZsTsiojd/GNrn2ejCMkc1ZZdsTidSXsyjpa4Vd0iruMH5U2CXqHhHZ/zv69rEZmmQXsuc0K4nUquO+7wgu1My+78BbPxrZVeNx/zbHPSqstJg6yiUWWhxdriBcdNzGtz158LElZUo5cBCrox83kHIxDoVt9ktxY7tuyYSHL7HwKP/Uv57YSQ1lCY2AHSanMtO6MEIWO01jp8apf8ABCaOaqve6sCsQNk+UFVlt34ANA2x4t1fOAfAu8f5Lhdk2Eu6aPFriMk3tYeGDu8NTwGbB+U8a747MZ00xlRLe/i7YViR61xIF+52CW1G1N9z9aVs2G1x/FQB7AB3nUwpKxd7o3JNDfBLiBBEq1GzK5IpmLPssbPq1qC8UXAXVyzQq1DezKOsWq6qIwPAO1zvddE/oVl7QwwtLPy4zFTjukFXDsiuwOFiZ1OVvn0ErlwcGuRkyw/kAIIiM9pzLI4WuyS7fJ6tdq88ANZBFGkR+d+FI4nAmIX60pi8d+/E1vIwaxF3nk8qsSOY3ZMtClnWWi3XyWWXbC4vH0ecNIfAit+t745NoK4+jExBNl1Y1YQswOkZVdVF5X0ENAWaPAb/Dv+64nAq/dUfkxmSjFXH//iRtk38qSuwgSsZa1JPPr2lfjnFUsAeKUIgN+NaY/mYLXFG1Z6MJrJIxmzkOhQYtfpv0kVRWJ2b5QQu2zAGszkHSQMEdUdV1obtB5fvbDYMR7m+nKGpRNKObFLtHkrGwQtu8WnABdcH43SAz2HDb9wh1zLrkLTblZ7AkOpCjMoX74N2PZE4dJIYc2fNz1UOLbrReDApso+i5k0gk7sb69chq4iiRnHdra5iSum2GlZGbjtdYy/tB/U1rjKsJF0Dp2tcVhK7MgixOe3IbFEWWIhYjdyTA8EgJHA10jGAzE7RTpnA4YVp29xo5KgwnV2jIeZ8p4blw2Ky21bzI152DuBl26VDY6DnVSCVs1Uoi27HU/LuSbb4bi1spWJXU9bEn2HKmxs/cvL1ecGhF7/HWNJ70YirFn2D94nH/W6gBNF/0YpyubK70xRzJjdO3o68KnFc0ts7dFqZGdmHQGRs5F6RfbXtOY1bmXv0XQenS1xt3hc2AIL/vxU6LIXERCuWb9/JDpPmIuu7+7B4B++BSuP8FY1D7oxNemcDWoptJ/aktGwqaIxCyYamO7GchmB5Sy7hSfKx1zKsxKXnCofkx3h+0wFZgcXZYFqy67Set6KLTuzk0zQktMLtnbM98amsln2904D7vtrTpSpEFPsFrdU3mCgzTj/0o4De8Q7j6wGWnbjWRvtyZhXymA7oBh5ResByy6xuBOzelqx7h8+iHeu7IVlZm8WFTsHVkvhnLk3JhM9gpZdyW0rcGMCQG7ME069GnlUi6aV2NlV1NkBwKy2BAbHK/hOI3u858G/mxa/zl5vzMn5XctTwVR/fpNgZu4vailyTYRgujEzjoA9Iq+rHAGH2hv386zFLjZLnmfxXr/XZs7Fb3Gft79tPlqOKN63UzdQeG6r19dWCIF03va1HdOrnnOCChM9TMuuYrErlo2pLqZcSgoeAHSqprgTuXBrPSgL1CnSQaUYszuSSOVsGbMohhDAhp97r4OuXf137Oj1j2eqXAW9EWSMxWidiN6YRAzb6IKzqArLzszGzDoOHCV2165swZmLcjhQ7VqJRRjP5mVN6OHdmPfZE9D9gcP88zhmNtqOl67X1mPnhB3CRbfGu/vFPrzZL9dgzNoOhAASyo2ZWNzh/kU4QYWJHj43Zp2WnXZVZg3LTotdVBsdu25M+bKSonLAu/iHS7kyX/tv4KG/914HF7bVsUPTjQkA6SkQu90ve8/Dlmma4eQcgZ1p/9/F9ALOquLH3byhyjjCbQD97Bx5jOeGRuuYqcd41nYtrNajZ4f23PSaT5eef8LY95DyaKRzuoA8jvl/dgp6V78VJy6R1mFU6uw4QYXxqMqNqRNUyrkxx4Fff0U+P+48maH5nr+ob54TRU65MZ3q6uxmqdqlwVQO87uLZJiOH/C/DopIXP0dOyNg2Q3u8J6HLcA7w/n2tr34t+378NK7jnNdlmbMblaNMaq047iCE1eHS5Xqn1kFqZx0Y5bCyVbfomxErVaeUaugtyRiSKoMz5s/cxo27R9BvIHLFNVDNGbBRIOaElSKuTGVZTe6zxhrBc79OtC1sPY5TgSfuF0+qvZmTtUxO/mDd2ishBUUXPcvGLfUP5Zdi/zj6RJZl/0bgS2PVDTHqjAL2tmyK+CFIXltbBj13PFmzO7k7toanEvLTh4or069dDWLApdgLGOjPVnatqllWaFD4/L80F6NLiNBpac9gVXLS7tEJxMWu5nCoe3Apt+U3qammF0Zy+6uP65sflOJ7maS82djVix2hmVXlKCFFnRj6r9n92L/eCk35vdOA269oLzLuVrMGxQWOx/DeRtPDkrX4tZxL+6qY3YPv30lepNVLPcE4NYTj8DbutuRMSy7vHIrpIp0NqmWVDZf1rKbfd5RSB7Rg+Ti4iuqa675+EkAgIFReX7sHpTXzqKeCNTOFoHFbqbwH6uAn3ysdCq5z41ZrqhcbRtWDA2UrtGLGoHFZnMqABOPVReze3X3ML545yuuS8dHatD/OigiOmmn0gSV2z7hPb/lIxXNqxL3NgAAIABJREFUs2JyRgJRUJRnOGt2HHSfb08bYudf7aYqfmdeD07uapernCu3pa1OvUa4MYUQGK/AjZlc2oX5n3trRZbdeSfJDjDDqg3ZniF57Sye1bjawEbDYjdT0D+u4weLb2NmSZZzY+pswrAlfgCvo7/m/X9X+nhTiRtflN8/o7IqK80i09v928ObcOcLfXh9z0jhRkF3ZLCoXN+EJDuAj90IXKJq7EzLzrxR2Xi/97zv+YrmWTF540aHLTsfo3d63Wt2pLy/jVubWaE3IEiLRUgrN6YAMKYuq+ACr7WQyctMyUaWAFgWobMl7sbsDigLr7erMY2rJwIWu5nGcF/4+Cs/A27+Pe91OTemFsZg2ytNa6BO59jfr2x+U0Gr6ugyth+ADOYDQJsWu/QwMNpfdPfgj0g27G58bL90l65+DHjfl4EL/tP//kdvAFb9MTD/OODEC72axAe+6FlaQStL31DUmt2aS0sL/bFveDdBG37pa53GYufH/J/dMOrdFNiu2Pm3F0Lg2oc34f51e1CKFstCxnHg5G281mNhUHUdSRXpWVkNum9re4NLALpa4xhVlp2+QWyJSOZlGDXPjIiWEdGjRPQaEW0goj9X41cR0S4ieln9+5Cxz5VEtJmINhLRB43xU4lonXrvWqIab4+YcEyLYGRv+DZmDRhQgWWnfoCLLcAaTFzpXVn6eFNJZ69cgUFZSG4atf5xuO504NtHA+vuCs1ODKZW6x8AHyP7gN63yL6g7/2/QHcgEaV3JfB713iLycaNWGhKCVEwqUUXfNeyCO66u4CrFwCv3AY89s/Azz4lx++81L8dZ2O6CEcgY+jFrkwO+9Q6cdpxHbTshlN5fPehN/AnP3mx5LFbLIIDIG07ONDufciDB4bw5KEQT0EV6OWnyiWoVIu07JTY2Q6ScQtR/umuR4bzAP5aCHEsgNMBXEFEx6n3rhFCnKz+3Q8A6r2LARwP4BwA1xGR/l+9HsBqACvUv3PqmBcTxIy/ZYvU7QQzJMvF7MqJncnco8tvM9XMXu7eCKRdN6a6PIZ3yce7LwNe+K+CXYOp1SNhKyCM7q09C1X/XwRXQdDF+rlxoFp3l3aD7npBPm7/X+Cp/yjcji07FyeVRzpgug2q+KzbdSewz3iuspuFHlWu8N+UxZgRM3szlcGFL2+pccYS7alob2m8ZTeixD6bd9ASkRKDYtQ8OyHEHiHEi+r5CIDXACwpsct5AG4XQmSEEFsBbAZwGhEtAtAthHhaCCEA3ALg/FrnxYRguiSLZe7p9dQWnyILm/U+z98IPP6tkGNqN2YFYveJn1U+16ki0SZF5cVbkRiSPy6hMbvUocKxAAXL/Rx8Ezi0DZh1WOj2ZcmMSDHTTaSDZQxAebdzEJ1Fa8YEf/1l77k+H1jsXJxUHunAL2ZG3WT85euyXCNo2Zkr2I+WWAbqksVyfbs+OBhNymN0N8gl6Fl2MRz5+Fpctn4rAGAwl3ct01robE14bsy847YRiyoNmR0RLQdwCoBn1dCfEtFaIvoREc1WY0sAmCtS9qmxJep5cJxpFKZLsph7MjMiO5ysfgxon+Ntd99fAY/8U+H2lVh2K34XOP4CYF4TWHbxVpn5eO+f4neelq681kRMlmyYFItRGhS4Md/4NSAc4G2Xhu9QDO34yI4Bh7Z648cb94Jts71tqkGLXaaIi0z/v3K7MBdhWHZfScm/X8YREEaYoEDsjBZy+4eLt8mLW4SlrQn8Z2sO3zhK3syc0tWYhunjquVYWyKOcdvBff0yWeo9z76Ok57aUPNxu1o9N2Y270Q6Xgc0QOyIqBPA3QD+QggxDOmSPArAyQD2APiO3jRkd1FiPOyzVhPRGiJa099fPGGACWDe9edKiF1Ll3yeaKswQYWK19kBwCfvBC66qZqZTh2JNmmBAWjLSeutNWEBv/2Gf7sKatoGgsXle9fKG4k5R1Q3p8+q9eyyo/5Cby1wgNeCbXBHdSsU6JKRYmKnY4dRbdo9SVx936v4l/tfAwA4GRtp9WdZkJIWXcZxcPhv17rbBxNUzH6pugC7GMtbvUzGBBEuXDi7xNaVc/1j0lNhxf2TO6BcrHaNK1t0t8Yxkslj71Aa2elu2RFRAlLofiKE+DkACCH2CSFsIYQD4AcATlOb9wFYZuy+FMBuNb40ZLwAIcQNQohVQohVvb29YZswYWQrcGNmRrzsvkRH4XZX9QAHNnuv82l59x/hgHRVBCxUIiAZszwx0aQD9XIB2hIxPLEpcCOWGiysn6sE7UrMjPj/P8LE7sYPAM/dUPmxXTdmke+jMzxnuBvzB09sxX8+/iZ2D6YgsrZr2XUpsUvZDrKGWFiBe/dxw4359QdeL/lZFy/yuo10xS18dIH8f26vMxb2xCbZqi5lHMYUuL01ujI7W+LoH8ng9H95GPe+shvbBhrc3KDB1JONSQBuBPCaEOK7xriZZnYBgPXq+b0ALiaiFiI6AjIR5TkhxB4AI0R0ujrmJQACkXimLsyklGIWm2nZJdvDt9ttZJTtWYsiBnhzEkjIaY3HZGaZzio9WzVxDhaHBzj3hIV4dc+wf307fWNQLVrsxvqBx7/pjZtiZya9hK1sXgwtZv1FfoD1uTAVjagjhtOTwOqfvACRtTEeAxKOQEdGit0/bvGXFAQtOzNm9/y20vFes81YVyyGGBEuWTwX47aD7alM6D5CCFyzbS8eGSj+/3TYHHnc1k4v1nvQSJzZVuTY5eisYnWHKFDPLcO7AfwRgPcHygy+qcoI1gJ4H4C/BAAhxAYAdwB4FcCDAK4QQugz4fMAfgiZtLIFwAN1zGtaYOccHNxTZRymGOZyMqVidq4bU4ld0L3Rru48970KbP1tdJfqqQVD3AfjvXhHyzbgmhOBLY9K0Tnjr4G5K4p+56WzZSzv3UfPgxDApn2Ge7BmsVMxm4f/UTbQ1sw50ntuWozFutmEEVxiKMh7/1YK4uD20ttNc0SckD19PrYuTCK9aRCjcUKnAyQy8qfrjXH/+VAqZleOww03ZlK1CxtQonTZ+m2h+7w8ksI3tu7FFa8W/3+yCPjISYuxPe3dgJmtzrana7Pes3ZzrXVYc+GFEOJJhMfb7g8Z0/tcDeDqkPE1AE6odS7TkQd/sB7b1h7A5659L+L1dj4wf6BTRTqoZIY9N2ZSuTGD5Qc6frPzmfrmE+Arv1yHRT1tuOJ9U5jIosVu9nLMOrQNV1v/BgztBoZ2eM2Z461Fxe7+Pz8DL+0YRKdqhDtm3NEjn/ZbY5WiLTszznrmF2Xiz5JVwK41QI8RAQiK3fhB4JtHyI4sJ17ofy9forTk3G/J7R/+B5lFOpNRphq1x/Ha8/ux5y2t6BSERNoG4L8uj2lvRVdgxYOSaxwGSFiEL+208fVlMZD6ac2pRtCZIqUlOpvyUN6GECK0zm0knUdXaxxbDQvu9THvPDY7wVTDSFg9aYSJdkRxBrNtrfKzjzYgQUDfxS84Edj9Svg2meFAgspYYYsrfRydfv/+r9Q/NwA/fmYHvvWrjQ05Vs1oYe+W4rHEMcLG+u8Sbykqdt2tCbz3mF63/+C4mWaeq9Gyi8UL9zvjb2RAUTeMNldJiAXEbo/6v37+xsJjl7LsFqhy2c6F0oXa5Lw4PIbfHqy+MDtvOxBa7AB87IxOPNUbRxdZSGYKRSwsoWTnwRTiFuHzZx0FwFsYuBgdaSlqQoUIdCPoeJHY+KG8d56lihx7JJNHV2sC642OLxsNsSvmIi3HCUuKr2YeRVjsIk66IWKnTuwlp0hLJR+4kxOi0I2ZHS9sQqyTFVKD8kf4zC/WPzeDau6CG45K2HD038DEFbvWsu6/jmQRy64WsQM8606jrbfl75GPs5cDf3CLfG4FLufnfygfuwJJNkDppgE6eaWlq3jM7unrgN9cVfwYU8xQLo/X1I/7h17YhI+/Un1h9ljGdi07y9CRTiLEU97/79eWLcRfd/bgT5bNDx4C63cP4ej5nW6z8HRYk3CDHnXccdVybqxMI+hB45oZyhdaWg+9ug/ZvAMBgReHx/A2FRf8+T55w7qivQXbarTsLjp1KT584qLyG0YEFruIkx5rgNjZ6gdax3eCXVRy47IOrNVwY9oZr1/ih1X+0a4XgRvOAp661hOAOjFXCLjxya0ltpxgzr8eeP9XsCu+rPA9vQRQCcvO3VR1qdC1TQDqE7uWgNjpO/zTVgNfeAlYfLJcFHfuisJ47B6VEt8WsqZYqUVhl75dPrZ2F9/uV1cCT15Tfv5TxOoN2/G+5zcibYjF327cWWKPQoZSOUBlQtqGYZUdz6El56nfDbevww/ufhX2/sKkroHRLBb1tLp9Vs2ElSDCEVh+SJ43u1Uc7YROGQsOuke3pTLYPJ7GkHH9DIbcLL68U4raEYf14GDOxjnzpDV2SO13Ulc7dmVqEzsiwvc++Tb87nELcNryObjr8nfWdJzJgsUuAmTTeXzv8kew+YX9Be899fPNIXtUibZG2mWXhoLaKv3atOwAL/tSZ/w9e72XKNEg99a2A94PxJRadj1LgDO/iM0txwMARt59pScSWuwSbZVbdpmgZVdjN/hiMTMif6JKS6ffCrNzXtNv8+bmjV8BP/wAMLwbWHhi4XG7l3iC2tLdNNmYI3kbCx99GbfvGQAArBmWwr/OcN3dvHvAfW4WgotAIlYmb8NxBPpHM64b09cmLG0jIYDZWYFvrVyKA6NZfBYt6P/XF5Ef8FvM49k82pNxT+xKnOMia2NhWrUd2zmGvO3ga0fL/hpz1P77Mzk8MjCM0595De959nVfVuVQiNWYyjroSMawvU1GAT/U63c9zk3GMVrnMkI3XLIKd1z+zkgt1BoGi10EGNovL5A1928DANh57+QbG6zNn+7DXSutiNjpHzS3zk51CfnV/1P7FbpncPKn6p8XgJuf3uY+b+QSJLXyTPIdOCN3HTrO/lvPqjItu2Luv9F+QAi0JiwQAWv7BuWP6J5XgPGB+usR/2Yz8MU3i78/dwWwb4OXQTvUJ611wC9Yd10mG14feANYelrhcVYZi+2WsuwihrZOvrdD3jDOTcibjs2BbMkLXtqEU5/agEWPvYIDyvo+4au/wpd/sc7dZuVXHsT/vXstDoxmcEpMHidlnJoHhjMgAA89Oor3jMr/1wXqpzT1mj8BLJW10ZaMoVWd27rJeBhOxoYF4IKH9iP+2hB2DabQGrNwWk+H6868ZN1W/OFa7zzYaWRShondofEsZnck8dLwOE7sasPR7X4PQ7tlIWU77hJF0xkWuwiQVVlNlrp7zKW9kzY9lsevb9yAXAn3R1l0jE6XDgTdmEHLLhloU9QZELsTLgTO/17t8zE4MJJBTKVZl/ohmCye23oQ7fOWwbLIa9el/27FYnaHtstVER77FxARhAAeWL8XP35mO3D7J+U2uuFytbz9s8CKD8qVGTrmFt9uyamy2fSWR+RrM7lofMDY0PhR61oE/PGvZIs4ADjve7LEQtPSI2+USsXnctEqP9mlshP1rcUbY/75PT045m7z24PD2D+cxljWxk+e3QHAczPe9UIfDoxmcJqqs7Qt72al3xA+6ybZXWVALf6Tft0Tu1+8uBO7h9JoiVuuZTeWyeOah97Arc9sx2dvXuPzZgjdZ9IRIMjkFkAK0pjtQAhRUBO3LZXBW7vkzWmYG/PgWBZzO5Loy2RxWGtht6OOmAWBxq2IHmVY7CLA+LAUI+1O0eLX0h6HcAQ2Pb/Pzc6siXxaZuppyy0TFDtt2QXcmIBMce8x4lhHngVcGJLdVyN9h1I4c8U8tMQtd02sqSJnO3hpxyA+eLxK6NBWnFt6YMTsdjwju8oM7QI2/0aOPetfo+5na3Z6a+UdeVZtk/rwd4BP3lF+O91k+scflY/6hmbhW4E9L8uEoye+47/RWfRW4LDTZfPvq4aAUz7lt0B1DLdUfC6YsTtFpNW6b7oAW7fCul/1gfyzwwq9E7fuGsCm/fLvoVtdDYx5YrJ3KI2xkNXqxY5R/A/kNRtTGZAdSl7z+8fxwvaDeObGV3DEHW9iPgiZvIM5HVJozvve/+LfHt6Ev/vlevzmtX244LqnkM07sEeyGHlMup21Y3//iDzXOuIW+gdS+NHfPIk5CX+12M50Fid3yes1LEHl0HgWszqS2JXOYokSu+dOPxb3vW0Fnj39WLc7y3gDVkSPOix2ESA1olb73TmK1GgWmZQ8abvmGi6HerwM+Yy0SrSYZYb9BeNBy878weta6M/yO/urdUykkP0jGSzsaUVrIja1MTvA7XoyT6+2rP8Oc2TaOOJGzO7Z78vHHU8DAyrTL7CI6ht7R+U6Z8tOn/iV2nUpAiAteZ2scuR7ZRbtwTeBh7/m3+eIM0sfM7javMa0Ag68Uf1cayS7Ywdee8uxGHvqKd/4lvE0rtvpxbu/9Eaf6/bTBdMfCykLWLt/BAdG5f9nh3IzHjT6mm7eP4r9XX7XeuL5flgpGzdA7pdNEOaA0K7Ezh7O4pYntmLppmHMg4W3Iobjdqex9H+2I6yt82t7hvHLl3Zh5MldGH9Jfoec+sj9I/Iz2mMWRjJ5pMdymBs4x/ICOFFbdoYb8/51e7D8S/dhbd8QWtsTSDkCy5TYHdbWglN7OnB4Wws6YiqhisWOmQyyRmup4f40MioDc/ZC7/Koq5uKnZGLgerVw+/6DHCdypwSQmZXAt6Pm1maEIzZBFPhq0QIge/8eiN2HpT3r6OZHLpaE2hNWFV1m5gIBlWj3lntyt2z8lz5qBNB4i1eZxm9ajhZ3np3qYNAegj/eN7xaE1YyNoOxkZH5UKt1gTHI83i8jU3ehbcvGPk4/ff7d/++I+WX8GhNSB2WuRM63DLw9XPtUZS62Rc7dAdd/rG/2Hzbty732vj9qiqqdNGWYtFWNneilbLb6WlHAf/n73zDo+jOt/2PbN9V7vqvReruHfcDcYUY4rpLYTeQwmkUEMNkFBCyw8SejFOMIGAwdgY44Z777JkS7J6l3a1fXdmvj9mtau15EJL+/xcly7tzJk508973va8He124r2OcGHTv6xQ/WFikpG9Dg/bkqIpsRJDwqFTkVltCaIPKHyGlZOIbGdrifh1MxE5tclPoK6HEgZ+B3p8QaSuiLnVEdIWWx2qsPO1evFrBWRBFd7Fh/jd8k0GbFoRe5/vp2+x2B5B7S/L0N+MeVyzO45/Kfx9cnbcPX68LnUgLRoTMb1sXvQDaJt6k5p7ozEB2vaCqwP2Lw1X6A5rdn0HuZkPR/d1qD/vO+JAm5OXvtnP1D8uY8H2RrwBGYteG9Ls/r0fXLdbnWTEhXKiOP0PcOsG1V8GasCKIqnaXW+VcFmCnj78iJ3VXDExj92PnI5eI6IEPKpG+FPDkgTT71F/L7pHfbagBq4MhLNfOnqfh6aX9F5n3wCno3CF/pgQLeq7JzuiTacDDdRGUeDCVNXXmqzXIggCq08oi9pG0QiUPH0vHyx6FFGEnqYeRu7sQgu4xyRSXhZDg1kkxxXpPz40ZJ52cANjtyyK6q8WiYAIZ3dEtr+eiGDKPsxw6w/KSI7IBNOhyMRKQnjy1ba7E79WYNFoM62yxPgegTOSIlGVWUY9sVptVIBKX7neIajnk2nsz2VpCQm7o+Xz/S/guLD7D4C/D+2Ox+HHFxp0U/NsnHXbCAxm7YC8bMcMV6saUdhXuwOV97Cv5tbbNuhUlWLqgTY18KEv9GZ+CHx9Ik1vm6emMcQYtRi1Gmo6XNw+b+sRc5F+SnSF7nt8r2an1UNySWQDfWjw9zsjlb59dnA0QWqI7a6rGrwONJ/ezMgEP0LQc0w18H4U9DVLfhlK+B+oSnzx6f3z9wbCoWbM+Vep//tqdv9Cn53iVwd/ya6+s0oggORwDMjtuH3SkPDgHqdVtbZMo54HC1Vzr+DwgyiQcFA1wz737t3semkds9Az/hAWxdOaIpaX7pCZc2hHVZQFZB8S/yTANrNAujzw15oRGm5HZsdx60mFkT7dfuSeSF9xAYEbeozQ5MHrCqAPKgS1AlsKVPN66meNUcIsRa8jTquJMmOmx0beuQ6rlnSDjlJL//ewN3/PcZRk9/8FHBd2/wHweyVi4tUXedn75eF8O4NZS86QRIadmIWiKP3ygY4ZjqaIT6evdudqj5jjIGJqEwSVG1E7QK063Q/T7KKqAYRgNWgx6jXsqLfz2fZGvinvn2/oD8o8t6SCTTWd3/8+HAURM+Zh2Nx7NZ2+BV1d7arGkztJNWm27lWZS7bP467Y5WglLz6OUPPvx8RAif6muP7rxGOkxD3UjNlrru2r2R2l5NGPCcWjmgf99fW0ffkl/3zldXZMnkr9AMLOptUwIhS40bdEzs3ZyVzv0iG2+6JKFMQEvVi61UjKhzTRE7oh9oggeOnS0VxjaiNgsaH0KX9kunYIH+Jnl7N/dGr8hcWIVj3DEtRv54NpxdyWF7HatPb4kNyR7zApqJ6vtjuAq9uHLnR4RRQ4ebsbs1/hsvRIZK5ZIxKr1USZMRNj1Hfu5NIUzPEGhsWY0In9hXBKyHzb4v/fr1t4XNj9B8DvDWKy6jGY1RevvrwLrV4ME0DrjBoUBQID8PEdFYoCPY0RYdc3kMHVGuG5PFYMJAC/A3p9In1hMWixGSMD8EDluz7eUs+LSyu54NW1LNvXXxj+GAibMQ8r7ELaUHsfHs/lT6rVvBOLVO2uYpGa4wbEWG0Y8ePheyaUf1ccKpxALVGUMviQdcf4DG2Z0ctJxer71BuZqbOoqQ7NO/vvexjIvu9PHiyHhJ1st/PBvI+5edhEnrvsWhTggtT4cOI1qOwe0xOsXJaewLMlkWhiURBo7/YiSAqIAsE+vtRehcyhixYKI2NV4Zei0zLG28SF8/7ArPJlUX7YSYNUU3dvCkJfaJNMaCxaxqfaqHh8Fp1zy2l/azdf3K5SvrXZPeG0g68JhM/D5w3yyQtb0Qcjk7s4pzoGzEi0MSzErrJrZQMduzrp8Pj56vVdSEEZuyfA2SMyeOOqcbT5g6QfphxPql5d/31r2v034biw+w+A3xNEb9Sg6VPpNyY+YuvXhwRB3/y7Y0b9JlWg9bJl9HIqAjhbVM3kWDD8ku9+7D7Y39rDlzubWFHRn3nFYtAwKjuigQzE3P7UokjdtSb7T5Pb1e3xoxWFcOWCfugNzumNQEztw0Biy1ATspu2qwEigFWyIwoKnn+ZZneY6MkblsOZz0eWp/3q2PrTGuC8EL9mzkSVNadxK5R/rq7rDYp5dcrA+x+CQLOLxofW4t7+/dh3ZFeEbacxWU0PWTJBNd3elZfGivGlUdsbRJHnSnMYZIkO6Gi0e4kNaTRefeTZ9Iop+yHCLj0vnr9kxfHXD/5C4733htcLISuH9eSc8LrmAcKmtXEGRLMO2RNEK0Xah2TEMmtoGi6HHxSwT07jYTxoQ5vYemR8jkCUsEt2qGNAwC/x15gkqqYNZ/vSOow+mVqPn/kd3dQe6Kap20t6rBGPJNMVlMgYIDgFwKgRSdBpaDou7I7jp4QsyRzc1UFnkwu9SYuo7WNWiY9oAwaT+mF+9uK2736Q6uXq/8Fz1P+TbocrPlEZ7Zc+GikKevPaI/dz7qvw0PczWTm8AWY+t5Kb+0SI9UVSjIEJBRGzzKEpCPtbe8JaF4DD89OUFulyB4gz6wYUtkBEmPRqNjkTIm3WDBhxadTmsW7V3OmUtHy2vTGaL/OnwOH4SrUGGH0lXPg2/K4TUocce5/DL1Rz8FKHqObbvj66vgTTPS1H7SoQ4o783sLOE4lybElIimrL04mHregt+3wooRy0PywqZ3tdN7lxqlbk06vfmTZ7AilW1eqxLT46alLQiUzfsYXYb77Gvz9CKK241Ymi4mkOr9tKKEe2KI7kG4ZhGpGMaNUjWnTIrkBU1GXbX3eQGWdC36lGXe7pUu+PNaTapUnq9Zh8EWGX5FBF8jfv7mXhC9txNbqITzNj9Kt+vQXjY1hR24lfkpk6KDmssaUdodBqsdkYVfLnfxXHhd2/ERsX1vD5y9vxuYLExBvR9aHLiknoo9mFhF1no+u7+asUBSq+UiPyen03ejMUzoDcQ0hbUwf3378vBOF7U179Y3N91PK714zng+tOiBzaZmRUTiQP6sWllazZH9E4521QCXzfv/YE9BoRh/fHn4W2Orx8sL42zE4/IPqaCQ02mNkn59CWDro+GkT+dOLqVTaTdY0St8/byhML9/7IZ30INDq46D345R5Vk/v5Z5E2UYQh537/FIi8qeDvia6G3tfM2XJ0U6YQ8hnJ33OyInvcCAYDxZs20pwYKVob77Dj+OILzKLInJQ4/j4iEvzR9Mgj7BsxktprrsXlC/LKclVYpceoQs5jMJL96aeYxqg0acvSdTxTZiTbJfONGM+iZU5EnYgi9T/nwMFvca14EtGgTgBmD0tncmkKafeMJ+nKIRgK4ki8tBRBFBDNWmR3EMkZ8fP5quzMEPWMk0WCKDyyp54Yg5bhhmhNdPTJkbSS3i+wepv6fWz8vJrq7e2Y/JFxoT7EvJKbaKYxRKOWcQRhN8xqYmePB+l/nDLsuLD7N6J2d4RaSKsXScyMRMiZLJGXMzU/MshK3yU8v6cJ6jfAyMv6t037zXc72R+AipZoxpZhmbFMKorMzBMtekx6TViWHmhzcdnr6wE1MKW3GkJBsgWbSYtjgCCXH4rxT6j5Yn2Fbj/0EmKDSrNlsEZqyPXyh17wpnpvT30svOnSOvWZtfX8CDynR8Pgs1VS67FXqwnlPxYyRqr/q1dE1vX1/x6D304O+aWUIwg72e0m2Bn5LtySzJKKanz79yN1d6OJjUUTE0NLSuRZvPb7e+ia+wH+mhpeHZLH9ISIhuv4bIHaz4YN7H/hz7yz+HFEWSI/RhUoLQmJSLWRYfDXw9X12W6ZxF1dJPkVBLMOqUu1auS8/RY5774DgHHYMOSuaoJcbKpuAAAgAElEQVStqg/5z5eP5s2rxqGNMyDoRJxd3nCJLtGsQ3YH8OyMdhvkrGyiTKenBQVrrJFtD56C5IzcH5egkJgRCQo771ejgQh/bvV2tb/U7og1pKJN/d6SrYawZpc+QNpBL4ZZzXhkmXcafgBL038Bjgu774kfGhHodvhpq+0hs0QdXA0mF5LvaxRZnZX1JUowWnQMmabOon2eIIqssGNZPd0DlBSJQnul+j9zdP+21MEw51UoOwsufOcHXcvRcLAjOiE+PkSddN2UfIZm2lQeSmD7Q6dGbacoShSjRaxJh82ow/ETVki+YVrB4Rv7mgmTQ/6hG1fA2S+rhVYBhp4PM+6H9BEooZJKHcp/V5HLARGbreZqtuxSl+8qhym/hMl3qGktrUfXWuVQPunhNDtFltl/yqlUnzMHJaAO0g9U1nNFg51vrruJ57MG8e3YiQRlhdbYeKZs28hbXXUkOrrx7txJ1awzaHowmqlGjLWhiVe/Mf2br5Li6WZ81wHOL1VNsL+68wF6ljZxKJJ8MoG6HrSpZsxDE5G6uxFMJiwTJmAeO5bku+8i80/PgU5HoKFhwOt55941vH3vavU8LDpQwLU+YvIkZLEZERDoRCYjzkSwNwgt9P37BIUeR2SSZIkfONgprzVAWqd6X78aYkKv1/DxE5tY02THIAjUL67nq9d3Dbjv+FhVmN5X2YCkKP+zpNDHhd13hKIofPbiNj58YiOODg/15Z1H36l3X1nB7w2iKAqNld0ossLEcwu54vcTUaQq9q76muxiVYtJyIjOg0ovVAdMryvA3x7fwKq/V7A5VCXhsGgLRQ0eLrF45KVw8fswZM4xX8P3QWO3h2Rr/4/0gTMH8/ltU8PLtkNmnw5vMFyPC8Cs15BiM3Cg9RBuzx8BogAxBi2DUo6RIaaXQi2lDEZfMeAmgqhejz1EFNXzEwrpnxyiJkKbFpOqmm0NVjjlUVUQuo/+HfRqdrI7MOBkUbLbkTo6CLa14Vq/AYDKEFflwfRM3i0dyb1nXcImhwtJFDlp0xqmpkSXleme/1F0n912pOLoZPKHVv2VhI/mhZeDAmhsdg6ujJilc13q+emzrfhra+h8662wGV8QRZKuvx59VhaW8eNxfLW437UoIRYUKSAjSTKCvv9Qu69PIvkwtDw+Zyj+0EQgrlR1O2gV+M3fdxCjCPyhOAuLLfIdzb5lONc+O5Urn5zM2Q+Oo6Q9YvFIMejoanLxdXUHmY1+di+upXJTK7tX9RfMeSYD9xWo/K9nbK5gzNo9/bY5Gpzfrsazc2Bh+p+C48JuABwpp61yUwt1ezppr3Py3v1r+fT5bfzjj5voaDj6ALzybxW8dudK/u/mZSwOzbLiUs3YEk34PaqWZrTKnP/bMRSPj64u3Ruksmt5A52Nqqbk7umfXxSFuvUqiXFfc9O/GPtbndR0uDkh/7vXurrjb1u56f1IUIsgCEwvTmFPk4Pq9h9An3YIJFlBAa6ZnHf44JReXPv10YN5enHeX9ggl9CoJDI+P+G/W9gBJIUmTYdWwTDGHlNyeW/itBKQ8R3oH+wkdUSqMzgWqObH3tywDUNGhNvmbFVrPJ5alItp5Gj0pWdH6gX2eX6y34/idlMRG/EtCsZYjGOvx7czhTtXbQegxiLiGyxz/u+fC293cWPI/GjU0h2iJ1Pc/S0p5vHjCTY2IR/S5u7LiNLmQRNKZ9EmmTAUq5qmu49LInZ2PmXptjAv7oSpWaRMTmWpOYAABL+q57K0BDS6PhHbCQaMFh3aGC0L9jSzvroTa5MaaJJq0NOYoKElXkuiM2LiXD63T9pMH+SaVGvL9h4PTb4Aru+YZF533XXUXHjhd9rnX43jwm4AfPu3d3nt1mtQBih70Xqwp9+65ioH386vPGq/u1b2mVWFZGmvEHM7VFaIXd98RXPlamq2R0cu6k2afn10t7ijhfLOj9SinLXroLVc9a/kTPjhtdR+ANYcUP0Av5gxAJPHAJhZFhlIl+/rH7V3/hh14DrpmeU/WqCK3RNAUSLm1SMie9zRg3l6kT+NLSfP49rpxaTZjPT8BIE1/1L08mwaD0lUN8YeU927YLsHXWYMYoyOzg8rkA/JGw22q8JOX1iI/dNP6f7Hx+hC3+DCyTP69TfokYdxrWvFUHomaY+8SdIttwCEIy97/WwkJhMURLQZo4k5/Wl0WeMQTfGc2C5gkBTezdMzpw+36JtD8zCFQkFEkxbRqpqvs197rd856LPV/fx10UFYjZURYd7V7MY4JJG464dhvGIwtpOyIdlEo19hkytIT5IJ69RQPyFhZzBpufCKIXzy+5mcNUKdrFaGfN+9gT7nvLWevHu+oPTBRXwbCugy7FMnHYWJFt44RbUGDZ+aySUPqrUL+8YF9EXSIdUUdjsPU7fxvxjHhd0A2PDP+fR0tNHZ2F/lD/pl9Mb+EW0tNQ6CR6C58g8wqx88WTUdSMEA27/6Irx+6Rv/x8dPPoTXFdEW41ItaA2R45ZNSsfR7qWrKTSj9DrgH9fCc2Xw5mnwfyeoeVHZkajHfwdaHF40okBxipWfTcjhD+cPUB27D166dDQf3zIpat3UQUlUPXEGAClWIxeMUQeGRTub++3/fdAVYk5JOBZh9x1x0/RC7p1VRpxZF6Yj+69FQv7A649Rswu2e9ClmrGdkovs8OPZ0xHVPnftZuyWGBKvu47GpBRuanHS4B44JP61IXkA+EME6drUVDSJCaAo1F57HfvGjqPuumsB6DLEoFVktJljo/rIMuczrTXIwkwdzX2GwrE2C0pI6xK0IsGOdjTx8cRM7Z9PaChR6eScy5dHra/b2xkOnezp8CIIAl9+WMnch9bhjdHzaaWDINAQUKixGvC6VNOus0s12/ZGYFuNOq6ZrF7rh5vqUBSFc+4YyfTrBtPQpxzRhmrVjNzLcdng9iOGTKm35KeSmBlD2aR0PIexBsUdIuz2Hea+/zfjuLA7BH21ueqtG8O/u1vcbPyiGnurOyotYMzpuYw6JYeAV+K1O1ey5M3dbFl8EJc9OvKuoz7azDnnrlGcdIXqS9i1bAkD4bVbrw7/Ntv0XHzfOCaeV8iF944NB6zY20LCrucwA3/akYXLT40Wh48UqwFRFHh8zjAuHpdzxO1Neg0jsiKaw+s/H8tbV40LB7EAPH3BcAxakacWlTPrhVVhk6bdHeDPy/YTHIDUttPl5/Z5W2l19P+Iu0JBMGFOzJ8AabFG7J7AT59r9wPx8ZZ6Rj+2hLx7vmB34yECrJcndPA50esHEnaKApVfh4u7yt4gksOPNsmEZXQKgkGDc3VkMrl5wUJ+N3ISv7vxLt4YMZ4H7/4dy8uGsz/Y/1lmG/XMTla1FjlUIcT+eRXadDV/0L1+PbLTia9SNXfu8ev4uHBapHJ7H8xoiTyPhXdcxbKbLyVZBEFRiQMku49gSyvapKR++wIYCgsxFBfj2RJtielocJJZHI9GK+Ls9lG1rS1sFXr/wYgZPD7dQtXWNt64exWrPqzk67f2YE0wktjHZ58Rygl8e00Ni3c3k1kST5NZ/R5OGRxxd+QlmpFD7/7SwUZkUeCxgoxwHTtrohG3w8/O5fXY26I1twJTtE99V029Wk5p3boBr7svZH9EgPpra4+6/b8Lx4XdIeirTVVv2wSo+W1zH1rHhgXV1Jd3YbbpGTs7j7zhSUyYU8iQaaqZQZYVKja0sPaTA/zzua1R/brskRcirSCWzOJIiHtHvZpH9ou3PkSrj7x0fo8HWY5oi3GpZkafmktKri2cdO7scENnNdgP85Illw28/ieE2x9EDs0qG7o8pMcaj7JHNDSiwNRBSQxOtzGjNAXtIcnCgiCQYNHT6fKzt8nBSc8sZ1eDnfv/uZOnF+/j6739E5zf/Laaz7Y38noojaEvOv8Fwi4jRMz75MJynIehzFJkmerzL8Ae8lf9O/D815Xh+7HsUI7SzDHwi81q9fS+sCSrpY9WPacWtF32hOovnns+8uM5eDeX0/qySoigTTAi6DSYR6cQbI8MuKs++icAOwaV8fTBVqri+ldl/3z0IN4ems+q8aWIgoASlAn2iUgOtAz8ni1vU1h72uV4xkaIspOuU4m7T2wNcnFaAk8VZ5Fzy00AuDdvpmfR68ieLizj0/BVVqIvLBywbwBdTjaBPlagrmYXrbU9pBfFIgVlti2pZdWH/ev+TTy3kIyiSKTuzmWqKbRkYlqUby45lBM4vX4rmqcfp6rNyfXvqmPT5SdEJo82k46DT86OOsbouEjaQi8r08q/VfDBQ9FCzCgKvFym9pXZ2sSOHbsBqL/9jrBZuC8kZyTnV+6JuHacK1b22/Y/BceFXR8ossyi/1PZMQRBDJsx6/dFR5qZrHpOOKuA2bcMByA22cyw6dE8gt0t0Q5rV7eq6eUOTeTkq6IFkL2thaScPAxmM5c/8Rzn/OoBRp52JgA97QOwTax5GfPXtyFqYOWHB1j86HsseHEbbYF8uGEF0uTfUbsiEe8Jz4Gl/6DxU+P051dRcN9CDrQ5qWx1UnSsEY598O4141l4x9Qoja4veqsnpIai08586Vs+36GGkNd3RQbR/a1OgpLMrpCW8um2BuZvqgtrcxAxY8ZbjpBQ/gORFa8Ku/fWHWToQ4vxB+V+gVCB2lq8u3fT+OvfYF+wAPfmzdg/+4xAayuS00XP0qXU33YbivTjM9TLssKjC/ZQ2xl5b99de7C/YE4qivIBBzs8eDylBOV05K+fVVeu+INqSgfswWton98WFmyGglCUYbwRxSuxIvTM9mfl9junp9/5v/DvafExjI21cHpyLMbQ5Me7vxvZHSQmZOWQPUEEnfoMdbkRIdBltPH8JaNI0unQpphIv+8EjEXxJF07lJTzBvFCWQ5XZSZhGqWm6NRedTWKtxvX4t+CbCdQV4ex7PCTRn1mJv76hvCzbKuxgwKFo1LCrEjOTh+ZJfFccM9YxBAB9dBpmcSnRxOrZxbHMeb06HshigIPzC7jnk1zyVr/DWc+FSktFGvS8cIlI0mzGXnhklEArC6KmJvHxEb6N1kj77csK9Tv60JRFFqefpryssHMMQhUxSmMqNzL1pIhrBg1HtnhwP7pp1HnE+zspGLsWDrfehuAjr/+tU9btGkaINjRgX3B5z8Zgfux4riw64NFrzxP1RbVdFkyaSrOzg68LifukFZ2+SMTyCyJY9Qp/U1xI2ZGr7MlRc8y965tQqsXmX3rcOJSolnVu5saiU1RzRFJ2bkUjZtAyQTVP9DPb7j5HfjqfoSdfyc3RXVK7/dOodY/mgPeiZA6lB5nIa4mA42vfMaRIMsK5euakI6xlpV/AJMSREevOryB8ID5z60NtDt9FKcehsbqCDhaVGReonoPn7lwRL+2x7/Yy2srq1i0q5mZz63g/XUH2VGvCrsWh49ff7SDUY8tCQeMtDt/Op9dL4ZmRmbwOilI5aWXU142mK733g+v9+6JhHw3/vo3HLz8ZzT+5rfsnzad6jlzaHnyKXqWfE3PV1/96OfX0O3hzdWq1nv+6CzSY4209viY+MTSsJZ+KBRZofnpTXQstdDsf41W/3O0+p7CJZ1IUFaTvgNyZOBOH/0RGrPalzZJFf4vfrCd5W+8w0czZ/frf6rk5YVnH2bFG8/y4cj+AU69Wp3txGzMY1PxVXSRdNsvAch54w1iL76YXadegt5koCjFiuwJokuzoLGpz9k4KB7LuEhyui4zs98x9s84Wd22rLRfW2S/LBSPh/aXXkL2+Tjwlqql2hKNXP2HiJ8vOTuG1Dwblzw4np89NgG9ScvQaZlMuSiSGnTiz0qjOHJ7cfWoiLmytDNixUm2GjhnZCbr7juZ/CRVsBVmx/Kn0my+HFMc1UfukEROvW4Ilz+i0twd3NlOzcWX0PnGmwBUTpzEwUsvIyFUL/DhG9R72Vs0txe+CjUYr2vuXCSni8533g23SZ3RxPKKolB11tk0/vrXeLer0a99Jwb/ShwXdiHIssSelSq90y2vf8CwGWqCc/2eXXQ0uohLNROXambOL0eTnNN/8DbbogdKuQ/h645l9XTUOxl+Ula/QdzrdNLZWE9aYfSLmZijDhIfP/kQlevXRBoW3B7+Gd8esv2HfBEdtpNBo8W1Vt3eX1cXrgEGapBMe33E5HBgcytL397L5i9rWLq3BZcvyKJdzeEk8Ko2Jy0hH9ev5m+n+IEv2Vob/TL3eAMU3LeQK99SJwn7Qzlwqb4WXlqqfhR9/Qo/Fv58+Wj+fNlophQl8fzFI7EZtfzipCJOG6Ie6/cL93LT+5sBeHjBHjpdfqYVJ0f18U15K50uP08vVsOxe6tV/xAowSCB5uYoPwaAsQ8j/wnNuxF3qmY95+pv1f0Uhdbn/nTYfgP19QTqVTNX+2uvDZynpijs+Z5RdHUhXsY/nD+MP14wnGW/OhFQq2g3dPfv07W1FffmaHNxUMnArwylK/Armv2v47dMhwxVW9IIzWj2vI3yeAqSJKEriMWJws8w8HF1Y7iPf+Qlsnx8CW8Pzcc0fBjD9+8j+667+h1fCcjYF1aDRkA06zAOUjVGffFMSrZtRZuchmg7E13OaSRbDSiKguQMIB6uogWgS0tFl5uDJj6e1AcfQJsceV8MpUcQdlmZKMCeD9fw6VWvUCWo22o1MkaLjrNvH0lipoXhM9TqC/FpFmKT1cmaRisyYkY2Vzw+kZ8/MBzPS09SdcZsJEd0dGvj3XeHf/9+7Wvcsv1j1v/2RLLiB64veWl6IqNs0W2CKDBobCpxqWZScq1s+7qOnj0qfZok6tg6/BfUZp3M0AP7w/uYRo+m+29/R3apY4Ls8dD+6qsAKJKE44tIYJ0uJwepM9oK5lq9JrzOvXkLnh07ODBzJl1zP8C1bv1h7+lPgR/+df8PwNHeymfPPgHAaTfficlqI6O4jJj4BJa8/gqSchGlEw8TiRaCzqAhMdOCLEP+iCS2LDrIhgVVjJyZw6q/q/b64Sdl99uvvV4lC07Jj2buMMVYyR4ynLrdO1j8yvPEH2xg+7bVDKmxIrvi8WV4cW1bS1ailfyaz9lfcC514kS8rgDudeuRRB1eIZaqs84m57130SYlserDSsrXNDFhTgHDTswKB7dsXNPI09/aGZxuY0+TgxiDli/vmMqMZ1eg14oMy4xl80FVyK3e3x5FqXXysyvQylC7u4OWbg8vLq0k29fInMZPWZkwmaypp5GbOHANvNUfzuXAxrVc8ceXjp7fdgjSY03MHq5qB3NGZXLOyAy1GvX+dhbv7u+zExWYMzSdlRVtnDMyg0+3NbJkT0uYdHpiwY9j7m1+5FG6588nds4cMp56MqrtV6cWM3dFBTfu+RynNZ6ME6fgWLCAnuXLCTY3E6ivR19USNr99xNobqGpD8N+GIKAb89egs3N6NLTo5ru2FvLRy1dfDiiEFGAKfHHrlH38ilOLEhCIwpoRA3zrp/Apa+t44WllWENWvYGaXtjF4G6/ik4YWgEkBS6TI8QqHdiKo2hK99C/ZoUxk6Yj7hsO1PjrAQyFXaWxNGjmwXAa9nxTM7Phs/vonTTG8ixBcQ/eBr6kcP7HcJTrprLYiap/nLziBTsX9bgr7YTKIilc94OpC4fY4GUfCOS3Y/iDaJLPXzxYUGrpWhxJEHcdvrpVE5WNbO+gu9Q6LOz6YwvY9fQGwDQ+XsoqfgbwcYC9Hl5pNo8nHt5MoaEw/uuzYqTypkRn2LNxZcQf+ml6PPzsX/yCc4VKk1b5gsv0HDHHZxVvQbN39+Dm246bJ9dH36INiEB68yZ/dpGnpLDV6/vpiVlNFmNq3BnDaUroYyuhDKycnSMsZnZ7HDjC/F0Nt53P5nP/4mKiZNQvOoEONjSQuebb6LLzSH3rbdovO9+Aq3R317LE+q4KhiNuNatC/v/Wh5/HID03z9O3PnnH/YafkwI/2476vfF2LFjlU2bNv0ofX31lxfZ+Y1qGrrs98+SXqRGnTVWlDPvd78mNi+Z/FNXkBZ/CxlplxCf3t/cAajmQBnaG5x89JR6bpZYPS67nzGzcplwTn8n965lS1j86gtc88JfiU/LQPb58B84gL+uHld7K/O/mE8wGCSr00FdYiwpdhdjapr5MkR2O3NXNXpJxmnJYMO4+0nJMlPyt1vZd8rvaPWog11mwyomnp7MP3aXhZkdUnKtuB3+cKjzizYPvqPo+Ra9BpNey9jceG6cXkBOgpmJj33NOS49eUENi0x+dhokrk9tw7hOZbJI/fm9pDZspWzaSWSVRtj2OxsbeOuXNwIwfs6FTL30yqM/qGNEQ7eH0/60EqcvSKJFz9gUG8PLvcQYtZxwyxBKsmK5e/52Pt6imogTLXo23j/zsP7BY4Vkt1NxQqQSwqBVK8ODZOe779H20kthZ/6W5EGU/vaXmH+l5oYJOh26zExyP5iLNkFNwK+98SaU1CxyHvwt1eedh2XaNKwzZnDw8p+RdNsvSLrllvAkwS/L5KzYEXU+tdOHoxePzXhz3Tub2F7fzbp7T0YTug9tPT7G/f5rAN6+ehzTC5NoeGQtHIaf9SlXLbcuexb/uLHknPMbXOtUf5z59DxGrtyDZmQMHuvAE590j8zG0floU+PgkUPy+M56EX/KeTgWl2NOqkM7ZiYdH5SjBBXS7x0fzjvr/uwAzjWN/freWmJlxtA0uv5RScqtI9FnH/skoPq889HEx5PzxutH3G75X9aze6uq/Uxecy8Gv6qZ6QsL8R9Qtaey8oEp1RRZpuGOO+lZMnBUdi+yX3uNmKlTaPvzn2l/6WUAipZ902/S04u9paqfsfiFnyO0bEe89C3QqRNERVGY+6uv6XFInHlCF47MESz/NBLRveSGbNbZ1etZcuvP0MoS+vx8/NXV6LKzib/kElqffhqAhCuvJPXee2h65BEcn39B8Yb1CIKA5HRSMW48tjPOQJOQwJalyxBlmeyWJtwGIzHeiMXAPH482a++gmg+/GTkWCEIwmZFUcb2W///u7BTFIW/3HwlgiBQOnk6Uy75ORqtFu/ePdQ+czcrrGYKzo6U1tn2lzJueOVt6nbvpGzydITDDCbl6+r58qUnAZHMITOx2qrYs2opReMmMOPqm7AmqqHMf3/kHloO7OfWN/+GRqul6cHf0T1/frgfp0HHytLDh+ufMGYSU35zH7XXXMPeWjP7i85DUYIE3cuR/DvQxZyPRpdLceNCKjLO6Lf/Vn2QUX4tLRqZv8X4ePGK0VGsJb0YkxvP5KIkXlxaySluHSP9WrbqnAy1b0BrnACCiQ3GIF0ZEr9MrWfrl/39hXkjxyAHA4w8/Sw+e+b3UW2zb/81pZOPjbh421cLaa+t5qSrbkSjHdg4sWZPKxtf3c3gMamIQPla9UM+/cahFI5KYc2Bdi57TTWjnDc6k+cuGnlMxz4cgl1dVM85l2BLC0m3/SI8GOX9bR667OywhtCL90tOYW7ZaXxb2ErPs2qZpaLly9ClRXxIe75tZNn75Zzzy1FkFschCAKyx8O+UCBF8h23k3TzzQAsabdzxc7oSNOZFguPF2SwZE8L1ngj9a1O2nu8LLEoZFoNTIuL4QSTmTiNhrNe/pYbpxdw76zoQIwd9d2c/bLK73h1WjzXNkcHx7yNDzsKDr+TOxfeF2nQWbCeeSu6rEKurK5l2+yh4aa/r7yT9/WzWDDhNE5vDHB2Q4AUn8IgTwWp+jsjfYy5CmXT23hSbqKz7sx+9zxmSiZxZ0YsIkpAouHBiMn/0eQvuaJ7MvkBlUhdm2wi9a4x38mKoMgyCMIR95EkmU//tBVFVpiedQClvZX2//u/ftulPfoI8Rdd1G+9Y8kSGm5T3ROWKVMwDh6Ma+1aUu6+m2BrC7qMDASDAdMwNY1ICQapvfoa3Bs3glZL4cIvEAwGXKvXEHvunIigGTsu6jhFF3oRrvyYunueQOrqpEI7nOr8swDVnCr18clP/d0YTt2nvk+3frKGC756CQB9Xh75n3yM1NlJ7TXX4j94kIKFCzEU5NM1bx7NjzwKqBqb7PPR8uhjCG+8yYl+U7hvi9+HJCvM//Lv+PeVI9kdJHd3Yj3lFLJeevHoD+UoOC7sDoOO+jrevvtmYk66iMqO/dxuWkV2oJbdu2y0XD0wK8SeeYX4HXrOvechCkaNG3CbrYu+5Ju3/jxgW/qgEs688x66mxuZ/9j9jDv7fKZdfjWy18u+kaMiGwoCjqtu5tstqmllcomNzQ0KXmcP8RlZ2FuayBo8jAsfeJz2N96k7emn2TfoEmpTsgg4Pwl3o7ddgahJJiXGzUl3TOPgzq2s/bQOyXuQryxmpnkNaF1fYkkexDVPP06DS+GV5fuZOiiZSYWJdLr8DEq1crDDxcl/XM4v7eqL63d+gRyI0A/Jgg5RiSROm+MGM+XiM+hurmHDp9GchQDWxGSyhwwL+0oveuhJMopL2bXsawrHjCcmIdq0qCgKLVVNzL1PNRedeec9lEwcuHBo1dY2vvxLxLHe+zGPOjWHSeepwQ6+oMTSva2cVJKCSf/dSt8oihIeAHd37EZ86i+wcCkrrx/HGVc9inLfe3g2rwSNFm1aHlJzLbbTxxF7zjm47T3MWuak0y2hlxXOObAcY/xYOlJSuODqoaR1y8SnWdi0sIaqbW0UjEpm1o2RfMnq8y/Asa8CfTCA46IrGf/Ib/n5zmo22V3cW5BOjyTz8o46uiwaxCY3cvqRZ8u6Te0oZi0LzhvFqPRIIE2gqQlBr+d3Kxv5YH0t12PgSgzMwoEMDA7KbNQITGncwQPSXpQt0d+jV6dn7qw5vD/rXADOXLWMWeu2MLhqE7IgUJWZQ/6F1xNXHWHNSdXfiE5swPOLHbyy2slFayM+IAEXSohnVNCJpP1mHBprtK/cu78b2eln9o7f0q5swiKZ+KhCjRKNnZ0fZir5sdBcZeeT57YgBxWGnZjFtEtU37u3ooLqszAhyn0AABmESURBVM8h6bZfYCwtpf7WXwBgGjsGf81Bct54A2NJMZ4dO6i97npkh+M7mfS85eXUXHoZiseDJjkJQ2ER7nXrMA4ZgqGsFPtH/+i3jzXLg7Ewi7YVqglYtsZSfuYfaW5STYsmm55z7xrFBw+rk0BDroUHJhgwe2VeeOYByhQf+Uu/RnMYwS/7fDT+5rf09DEF16RlcsNDz3A0OoXbXe3ckWTFMuGHk2AcF3YDoKFiGxvW/By9LYC9M4HUgmZsuxMwvdVD650alCwvik+Lca2eqoCVzFMi9ujy+fkYdflc/PBT/QdlWebtu2+hs7GehMxsBBQkSWLMGXOwt7WwacHHUdtf9vizpA8qofGBB7B/9A9S77sX66mn8vGuNuYt/YZ7el5jqyuHP6TcwhuXD2N6aTpotHz1xqvsXbqQwTNOo2LNSga7IbG8nGWD1eCWoSedyq5lX6Foksh1F5J98DPqBmVQKxw+dD1n2MmMPXMGzm4L1sQ4lr1fztCpsTRVLKBy/Ro0+kQUJQ69OQOvfVX/DgQNKBKCmIghVjVNpuRaKRnfyb41K5ly6c/54P670er03P7uR9Tt2cn8x+4HQKPTMenCy1n1wdvEp2cyeOpJVG/bjCCKSAE/7XWdBP2R0OaicRM4++77+826Gyu7+eRZVTu1Jhrp6fByxi3DWT2/MpxMO+vGYRSMOrwf5nDo8nbxzu53mLt3Lk9MepxMl551D97KxH0iFSfNYNMguKDjFGKDVmrENnLkJPQh13iXWUdzZgzpRXGUTE7nlQfWoOkO0C7KJMmqhaBVlEmRo60FkujDmhrLBb8czerNG/l7+X6+LB1FnMPOb999FZ/FzMNX38Z1lTvJHzyF99bWUOX1458ycGCQzi+TL4nUBgJ4bZGAjZuzk3moKBPZ56PpgQdxLFqKvugUDKUn0WKzIdv9JCWbMV03DP+2rfTcfgs9k04idtmXABiHDMHy7PNMeGUrefHd7DkhIqA1ksy9H3UjAPqAg0GVH1GcVU7GhWNh+zx8cilt/mdoxsfrBQYWVTk4Cx2/RZ1YJeoexlSaQCCQglC1FG1BEaSPUGv0Zanj2r7OfSypWcW8fe/g8EfounICGdznu4mhV5xIrE31N/eOe4e+O70VRTKK40g+grlTURSU5r388z0nTVVqUNbJV5VROiFiUpRdLkSLKpydq76l7vrro/rIeftt2l9+GX9dHblz56LPGtg9ciQ4Fi2m4c47B2wTtTKD5rTQVDEcx45ICpM52UfWtE4wJiKe+TgHXYOpazAyeGomCekWlr9fzp7Vqgl67hnxVFmj79EXhp2MmfgzAnKQGkcNg+LVaNL68k72fNtIbJnAtu17MK9s49c3qmxIp3u0/PnUMpZ0OCg0G3jxYAtrul2MtJpZ2qkqFddnJfHYoB8+GTku7AbACy9eTcNQC6k0s06ZTIGwn1NYhCJpEVBoX38+g+YvxexT/SxSnEL7LwNIyUAAPA4DrdsTcRxMpGxWLNk5U9nx8Ura290EBSfTT0mgQNOKsWoT9RkmUtPPoybnRja88Sd6GluIS7CxIeM0Kgx5nN7yASfVrUQ/aDrvDr+FTzdXM0XcyVO617Dg42z5YerkNHySgTG58Ww+2EWR6wCzWgcOQx8+83TeEcbRtm0Np7aptdoMgSA+XX+zn1anZ9TsG9n0+ccowT6pDqINZI96sQNBEPjZky9gtJjZt76ZDZ93qCaUQC1xaWkkZ2dStU39yKZdUsywE9UXuaNeDZ1OyMym1R+kxuVB29bEqsfuQQocnVJLa5qBInci+baRWlhCRsksWpuqGH3qDNoaJSpWteG2+5nx8zKKxqTQXtdDelEcjnYPqz6spGaHmrJx8QPjMcbB/v372bdvHzabjdGpZSTmpIZD43vR5Gzi2ZWP41u+ir3pMhm+BB7afTaiJOGv/ApxwjWYLDl0Cy4axS7W6FSNN12KZ3Awm1hMxClmvqaKVtmLKJnQ+2PRBVRNKibHQkOTi9gAVOgkTDLEyyKrba2U2aoxBdTozoa4JBaM6K/N6oMBHn73ZUr2V7K1YDB2UwydxUOwjjPT4OqiQ95Ju7OeB8Y/w6lFqqlSURQ2djm4ubyeBl+AeK2GxVk25Oc+QOnSo0kqRexbsBaImZaFZayFqjNmIzsjBAz6wkKyXn0VXUYGv1lZyfuokwqTX8bmkrl8RQ8WX/RYk6KtZEjMN5QZFuHKPZk/V9zA5VjYg0QbMtPRUY3Ee5l2/pr1JcuzJ1FYOInspU9AxWJkv5eWQD5PKqfitMWzN2EBTkMXWklPZtcQHrn4AVYfnMdr+1WrwnRLDn/ymlmaO5yHDn7BuObTKGubiFExMeGsIjJL4tm3rplNC2vQGzVc/ccpaPto/AGfxK4VDSRkWlj1zmbsDvVbmjiyngRTO9mWCjQjL4Sik/s9H0VR6Fm8GNnpJNjWRtsLEXNd8l13kXTD9f32ORYoikLLY4/hWLSYvJcfpWveh/g2foUpMUDiddcjnvYAiBq8e/ZQfZ6qNeZdnoxJ3hnNKJM6FIpPV+sh6iw0txmo/moFRZNiGN2dQ+CQdIjTfBUs1WUSFEykB+o5rb6GrtbRpHcFeXXWIT5X4N75nQxN3MMJszPQDTmDRW/uIehXGHVKDllDE3mq8gDpGpnri0u+133oi/94YScIwunAC4AGeF1RlKeOtP0PFXZbdm7jorYenEL07O3c4CecqFlE8o7ZWErOYsOSpZRt28RnGTHE+oJcsnsdnkkyvjIZT4aIkCrhc+gw2CKDtLfRgD7Jj6gf+N7q7ApJdj/KHi2dQRv+UX7IVPeXZYFAYyyTm2uwuYPIGgNvFlxHYeZCFLmHA/Yh6MUuOrzpKPqTkfd9y7KWEgbnDCJu52KMrja+TZiEfsR0NtZ0MS7fwkzn1zg3bENCJL/FQYGzDWm4hHRuNjHJReh9yWCScIt+atYJ1G30EfCqTvWYhEyCwRyCAT0aw1ByynyUTkzDbI1BZzKRkleApIAzEMRd66KlxkFbbQ8jz8ilKUZE2N/Dqr/sRmvQMOayQTxn8BCUZUw9EovlCHWXURTID3ioCioUd3ZywsYVZCoCOstsvG0OFLkbDM0kDMkjZ8Zk3t/dQoW9mYz6jRzILaEmpxizx0lRzT5G795BQiZcddkdmBMT0IhaJAU2b9rI9m3bSTCnIu7T49J302hoREYKV4DWK1pKpUwkrYRGb2dEXjp1dgerG+qRRA2lDgMlviSaEixIKHgFP14hQJPYhV8jUW+20Bljw+z34jBaSHTa6TZbSbe3Y/b78Or0BEUNVckZdFpsZDt60Aki+a1VZCUkkh5XRiAzkW/Wb8Xf3UxbTjLrioaR3NOF2e/jYGIaeklmZu0e3D4/e9NzsXodjK0uJ853+OKwYsAL/noEjRmzzoQ+IBPUWnFodcT3dGGPLebVyZORRIFUj8zDu7wM83oQz05FeuoFhC4Bw+AJaCwN2D/6AIDceR/Q/uqr+DoceB9+gT9ur+ebVAFJI5DfHOCi1T2IMuQUxlEwMpm0glj0Jk3YTKYzCAR8CkUlkD06n7ogZNY6idunamWyCO9k63m7dQPxWd/g0xzA4o+liHMZ3VyC1AFmX/SkJCj40SqqaTMzw0uq+5/sChTi8ZZRbz1Is62KWE8KeV1DMQYHDpbpRWpugBNONWJu2M2OAxnUt8Th6I4ICC0+MizVnBlzbzTX+rjrwZoKVSvUgr/jb4DEIjBHKn84l6+gLhRJOeibRWgDDeo2Pc3QfRDyp0F3Heycr1Z0SCoGRwOYEqDwJIjNgoAHVj4Dexeg6KwIbbshGAr6uOjdfrRunh070GVlqQFQiqKy3DRsgb2fQe3hK3lscF7EEvlyOmwa6hM1rBx6bEEkad0NTLFv4eaGl2hrv5LdHjXqVit4CSqRyNSclAYGy5+QmBtH3PVvHlPfR8J/tLATBEEDVACnAPXARuBSRVEOW1jphwq7YMDPfe88Q8Cj0C4kE+eXqcwsYVuKauaw+SXynUGCAoiKQrNRQsJPblctxXbIdUJQsGMZsZQ4XTttTcOpismi1WwhRvIwXl5HTEMsosmBnNRJoK4YzA586d1YcGHCjRUnIjJyUIe7Jh+7bMWWUoc5tgNFEHA6M5D1Enq9HS0BtATRhAZmWRGQBREQEJDpcuUgkY5P8FHv7KQjIODWKBQZuknTBRBFmRavDasmhgJbFYIQeu5eDYpRQkFAQUBCy/rOYTRJhSg6kEjE5Nfg9iYjWu0YDE78PiNuwUiFKZtGQyoiCkFE0qQOegQzFsVPh8ZGUNCgk4OUOJswOHTsT0zAbuqfuD2iqYn9ifFIgkhJdyPl8Vn4tFo0soxOksnr6KTVqqXTMnCZIH0wQE5HJwGNSFNcPH6tFpPfh83jxq03EOdx4ddo8Gu1yIKAIRig22zF5PfhMFmwBGTyegK4xSAB2YM54CbB5UASRERFQScFiXM7iZP0NJpE3HoDHr0BWRRx6Y249UZkQSSg0dAZ8/0KtZr9fjK6W2mKTSTJaSfW7aQlLokWqzpLLnQEOGDTISoKL2xyk9vdiV/wkS0lo0FEQWG9tpJW0cGQYBZVmhYaxS6CBMkmDq/OTpfoRhQUtIIEmiA6jUSyoKXFr8Era6iMzaXRlkJdfBqdZhtWfyfGgJ0uYybZbc1kdbcjmxTsNhtNMckUuVrRywHsOhNVhkycIaq7InuAu/QSgToHxgQNiUUGvIoXi9WCEydBMUi7r52tLVtJ2T0E6948kCLSwqSR0ZgCuIxeWsU2gm4wB2Mx+a3oZXWQlJFpt9Tj13jRGZqYKmxGGzgBv0fBqaTR7CtCQEJBg9EsIPq6cUuRZ6MXnIyJ+QeNShLfZK1lr5BJhqOINkstdXF7GdF4MuPqZ/V7Tm2WOrpMzYhZe0gfWYqCAvZ6SmMLSEWLZd8ivE1bUAC9xoAu4EGvgE4Q0cekg+QHjR7cHSjtPrQxEqImZFINHUNCwCeof34B4mSZWElGC2gUBQHQWDPA7yToc4AgIuROQhC0CHlTIHM0QqFaJcIn+ZAVGUEQ0AgadKKOgBzA4Xfg8Dvo9nbT4m6hvrMSf81K3B0VGDzdZAeCbC8+kXp/NyZNDOX1Ptpiailrmciw5jOoTG1naGcMOk8s7YPcrLXUUG/ZiNc8nNOcWzBqOlnqixTF1SoiIxtPIcWRh6zxEEzZwiZTLSPqZ1HWqpo6zdk+rr6//z3/rvhPF3YTgYcVRTkttHwvgKIoTx5unx/DjKkoCpWVlXzz1XIcPXbsAS/l6bn4NVqaYxNx6Y1oZBmtLNFtjkESNQQ0WpQjRGbpg4GjbtMLQVEwSD4Cgg5JFI+tFI+iiiVFGDgKVFAkxLDokhGRIfQLFJRQq7osHNN5DgSD4iGPatJpwIuJAHqcxBBAjwk32dSSQDvNZFBBKU6sZFLHhcwjnwME0WIkoolIIX4DDTLtJPE21xNLF90k0EIaFpzUk02JspdBVDBC3kIm9dRQQIbSgAkviiLQRTwLxbNoEdJpEVJJUVpxCjGYFS8CoCDQI1jIUWpwYCNZacWHgRqxAJtiJyhoaRbScQj9TTEDwaZ0E08nRrxoFAkBhTJ5NwXSfoyKmxoKyJWqOaAZhINYkuV2DEiYkCkL7uOgJoPNutFUagqpFbMJCHosihMPJtKVFqZJq5klLUKDD4kgoKARNAiCgCLIoWcq9z589Z+goKBwmFfkqPChZzGzqaSYenJIoYVa8nBjRo+PADqSaaOLeBQEEugknUZm8ymD2IcU0CHLmsiECtQ7LyihdaH1igCCgijI6hurCIAQbg7tpS4LvbsJRI1YyiE+t16REd4oshwtUhj4OH0ROl9RlBFC5yhLonpt4XY5fF2919vbV+/1KL3nHTpXRQm1h85FEGREUb0PQuhYveeuhM+z93fk/JXw78gxItcq9Lnmo6HvPetzfxWh/z3rs6QOHUpUg3DoEcPvQGR9v/1C7V3dqfzs8qXHdMZHwn+6sLsAOF1RlOtCy1cAJyiK8otDtrsBuAEgJydnzMGDB3+0c+ilvOru7kar1dLa2orX68VgUNkXLAYTrm4nnqBEg1GH12DAZjIhGIy0B4JYFJlhVjM6p4MOGTZ02OmWZGQUkHxYRT26GCvpJguOgIRdlqgPOukOSBg1Iho5SIxoQdZKyJKM1+PEgoglxqSaZQIaPE4/Dqcbb9CHRqvBbNAjagU8AT8KMr6gE79PgyzLyIofSfGi08RhMdgISkGCsg9JCaATjSCATqNBFAQ0ooAclBBl8LndZHh6KPYG0Xn86E0+evStGKQgPhdoRCtaXRBRkDFoZQKBLgho0AlaRMWPRutD0rgRdAo+RUcQE7KkRdH7EFAHYq3Wj1FrRsSP2WbEoE/AKNuQguCUZZzBgyiyHo07ASXYhiQ6UDRu9CYZo06HAkiyhFYQ1GuVZbS2GEStFhHQGLRoDRoURUYJSiiigqARQAJBq0EQRARBGxISvWHlvX/qIGIP6kDQYdKJuGUtFT4jfjlIgmAnUeMnXishCBpMWjMCAooiE/B7Cfo8SFIAKegl4PcgBfxIQT8gI0kBZCmAosiAHMp5/H/t3V+IXOUdxvHvc846mz+6xGhbNPFPhCAEhBqlxFaKaEFrSyN4k4KoYC+Fai9KxCsvFZFSCgUxlrZWRVSsiFJFC70R69+20RhNGtGt0URKqwZMdmd+Xrzvzpyd7Gx2wmZnc87zgcOceWfOznuenZnfOe+cOaO+CUBER5RRAgWhyDf17hchOtOddHvMfPyS3vQ602m+LAuKskDFGGWxCjrB1GFoHynptEs60zB9+BSK1iFUTlOUaY+P9jjESqLdIjTN2IopovUVouSrL89kamoNZbmKI/oMdcbptFdQjO9nujxIMfY5rdYhyjKQim6hKihot4Eo8pt9yj0C2unofsoile7umhZFd/svUvVgVsnKb5oRkd9ou6/mXBtnF9uozM++pLeh0L2v8v+1SFNHaVOxaKOi3b2t+78I6HRmVnemn3lS9Nq6j5PbBdEp6FD2HiuKXgYiPU8j0rYBQbX/vW3V3oZONYP5KIcmQdENcKZgR/fxe3nOirPyCP0bGNVC3Hu02cW3b6MmoNS5XP/THcfo9bENKnbL5Qwqc/1fjqrCEXE/cD+kPbtF7UD+Ls3a/IXeiYmJo++UT/N39NkYK05bzdnARevm/qKnnZy2HPsuZraMLZdzY04C1XNprQeOPhWCmZnZcVguxe5VYKOkDZJawDZg/lP2m5mZLdCyGMaMiGlJtwJ/IX314MGIeHvE3TIzs5pYFsUOICKeBZ4ddT/MzKx+lsswppmZ2QnjYmdmZrXnYmdmZrXnYmdmZrXnYmdmZrXnYmdmZrXnYmdmZrXnYmdmZrXnYmdmZrW3LH7i53hIOggsxm/8nAl8tgh/p46czWDOZjBnM5izGWyxsjkvIr7R33jSFrvFIum1uX77yJzNfJzNYM5mMGcz2InOxsOYZmZWey52ZmZWey52+ZfPbU7OZjBnM5izGczZDHZCs2n8Z3ZmZlZ/3rMzM7Paa2yxk3SNpN2S9kjaPur+LDVJ50j6q6Rdkt6W9PPcvlbSC5Lez5enV5a5I+e1W9LVo+v90pBUSnpT0jP5urMBJK2R9Likd/Pz5zJnk0i6Pb+edkp6RNKKJmcj6UFJByTtrLQNnYekSyT9K9/2a0kaujMR0bgJKIG9wAVAC/gHsGnU/VriDM4CNuf504D3gE3APcD23L4duDvPb8o5jQMbcn7lqNfjBGf0C+Bh4Jl83dmk9f098LM83wLWOJsAWAfsA1bm648BNzc5G+D7wGZgZ6Vt6DyAvwOXAQKeA344bF+aumf3HWBPRPw7Io4AjwJbR9ynJRUR+yPijTz/BbCL9GLdSnozI19el+e3Ao9GxOGI2AfsIeVYS5LWAz8CHqg0Nz4bSROkN7AdABFxJCL+h7OZMQaslDQGrAI+psHZRMTfgP/2NQ+Vh6SzgImIeDlS5ftDZZkFa2qxWwd8VLk+mdsaSdL5wMXAK8C3ImI/pIIIfDPfrWmZ/Qr4JdCptDmbNBpyEPhdHuJ9QNJqnA0R8R/gXuBDYD/w/4h4HmfTb9g81uX5/vahNLXYzTXe28jDUiWdCjwB3BYRn8931znaapmZpB8DByLi9YUuMkdbLbMh7blsBn4bERcDh0hDUYM0Jpv82dNW0hDc2cBqSTfMt8gcbbXMZoEG5bEoOTW12E0C51SurycNNzSKpFNIhe5PEfFkbv40DxuQLw/k9iZl9j3gJ5I+IA1xXynpIZwNpHWdjIhX8vXHScXP2cAPgH0RcTAipoAnge/ibPoNm8dknu9vH0pTi92rwEZJGyS1gG3A0yPu05LKRzPtAHZFxH2Vm54GbsrzNwF/rrRvkzQuaQOwkfShce1ExB0RsT4izic9N16KiBtwNkTEJ8BHki7MTVcB7+BsIA1fbpG0Kr++riJ9Fu5sZhsqjzzU+YWkLTnXGyvLLNyoj9YZ4VFC15KOQNwL3Dnq/oxg/S8nDQX8E3grT9cCZwAvAu/ny7WVZe7Mee3mOI6GOhkn4Ap6R2M6m7Su3wZey8+dp4DTnU13Xe8C3gV2An8kHVnY2GyAR0ifX06R9tBuOZ48gEtzpnuB35BPiDLM5DOomJlZ7TV1GNPMzBrExc7MzGrPxc7MzGrPxc7MzGrPxc7MzGrPxc7MzGrPxc7MzGrPxc7MzGrva7rszKAZ1jh6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99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49D56-ADFC-4708-BB5B-1A22B7DE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551" y="624110"/>
            <a:ext cx="8911687" cy="1280890"/>
          </a:xfrm>
        </p:spPr>
        <p:txBody>
          <a:bodyPr/>
          <a:lstStyle/>
          <a:p>
            <a:r>
              <a:rPr lang="es-MX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6A74D2-0CE6-45FB-93ED-F97F4477A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038" y="2040835"/>
            <a:ext cx="8915400" cy="3777622"/>
          </a:xfrm>
        </p:spPr>
        <p:txBody>
          <a:bodyPr>
            <a:normAutofit/>
          </a:bodyPr>
          <a:lstStyle/>
          <a:p>
            <a:r>
              <a:rPr lang="es-MX" sz="2000" dirty="0"/>
              <a:t>Con este método aunque no podamos saber exactamente el precio queda a tomar una acción podemos hacer una aproximación para saber que tan segura o volátil puede resultar una acción así teniendo un mejor entendimiento del riesgo que se toma al hacer una inversión en la bolsa.</a:t>
            </a:r>
          </a:p>
        </p:txBody>
      </p:sp>
    </p:spTree>
    <p:extLst>
      <p:ext uri="{BB962C8B-B14F-4D97-AF65-F5344CB8AC3E}">
        <p14:creationId xmlns:p14="http://schemas.microsoft.com/office/powerpoint/2010/main" val="385327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A13F7-2F65-494C-9C0B-E9CC9305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8106"/>
            <a:ext cx="8911687" cy="1280890"/>
          </a:xfrm>
        </p:spPr>
        <p:txBody>
          <a:bodyPr/>
          <a:lstStyle/>
          <a:p>
            <a:r>
              <a:rPr lang="es-MX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B155D9-856C-4180-BF87-C6994E37E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082" y="1905000"/>
            <a:ext cx="8915400" cy="3777622"/>
          </a:xfrm>
        </p:spPr>
        <p:txBody>
          <a:bodyPr>
            <a:normAutofit/>
          </a:bodyPr>
          <a:lstStyle/>
          <a:p>
            <a:r>
              <a:rPr lang="es-MX" sz="2800" dirty="0"/>
              <a:t>Aplicar los conocimientos obtenidos en la clase que son </a:t>
            </a:r>
            <a:r>
              <a:rPr lang="es-MX" sz="2800" dirty="0" err="1"/>
              <a:t>simulacion</a:t>
            </a:r>
            <a:r>
              <a:rPr lang="es-MX" sz="2800" dirty="0"/>
              <a:t> Montecarlo para analizar el mercado financiero</a:t>
            </a:r>
          </a:p>
        </p:txBody>
      </p:sp>
      <p:pic>
        <p:nvPicPr>
          <p:cNvPr id="1026" name="Picture 2" descr="Es el momento de comenzar a invertir - WORTEV CAPITAL">
            <a:extLst>
              <a:ext uri="{FF2B5EF4-FFF2-40B4-BE49-F238E27FC236}">
                <a16:creationId xmlns:a16="http://schemas.microsoft.com/office/drawing/2014/main" id="{78C41E0F-EB9A-4B82-A7AC-F7E0CFFD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132" y="3253882"/>
            <a:ext cx="4487594" cy="336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00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365B1-B288-466A-8AB4-C3FF9A50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86" y="624110"/>
            <a:ext cx="8911687" cy="1280890"/>
          </a:xfrm>
        </p:spPr>
        <p:txBody>
          <a:bodyPr/>
          <a:lstStyle/>
          <a:p>
            <a:r>
              <a:rPr lang="es-MX" dirty="0"/>
              <a:t>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B57E40-9248-43F6-B03C-27EA21384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786" y="1905000"/>
            <a:ext cx="8915400" cy="3777622"/>
          </a:xfrm>
        </p:spPr>
        <p:txBody>
          <a:bodyPr/>
          <a:lstStyle/>
          <a:p>
            <a:r>
              <a:rPr lang="es-MX" sz="2800" dirty="0"/>
              <a:t>Tratar de predecir el precio futuro de las acciones que seleccionamos y tomar acciones respecto a que conviene invertir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590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09178-5B85-462C-9E77-FED9A6DE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054" y="641335"/>
            <a:ext cx="8911687" cy="1280890"/>
          </a:xfrm>
        </p:spPr>
        <p:txBody>
          <a:bodyPr/>
          <a:lstStyle/>
          <a:p>
            <a:r>
              <a:rPr lang="es-MX" dirty="0"/>
              <a:t>Pasos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DDBA14-D6C9-4100-B57D-2D8BEF2F8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054" y="1540189"/>
            <a:ext cx="8614381" cy="3777622"/>
          </a:xfrm>
        </p:spPr>
        <p:txBody>
          <a:bodyPr>
            <a:normAutofit/>
          </a:bodyPr>
          <a:lstStyle/>
          <a:p>
            <a:r>
              <a:rPr lang="es-MX" sz="2400" dirty="0"/>
              <a:t>1) escoger las acciones que se quiere predecir y bajar la base de datos de precios anteriores en nuestro caso Disney, cuervo y Walmart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006F00-1AD3-415A-B4C9-A6D258CBD7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23" t="31102" r="58923" b="16907"/>
          <a:stretch/>
        </p:blipFill>
        <p:spPr>
          <a:xfrm>
            <a:off x="7736717" y="2486463"/>
            <a:ext cx="4455283" cy="437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5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8F562-05E9-4BA9-9938-AEB3F88E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es-MX" dirty="0"/>
              <a:t>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955B6-105E-473F-93CA-F520078A1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1905000"/>
            <a:ext cx="8915400" cy="3777622"/>
          </a:xfrm>
        </p:spPr>
        <p:txBody>
          <a:bodyPr>
            <a:normAutofit/>
          </a:bodyPr>
          <a:lstStyle/>
          <a:p>
            <a:r>
              <a:rPr lang="es-MX" sz="2400" dirty="0"/>
              <a:t>2) obtener la diferencia entre el día pasado y el actual y graficarlo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8204FE-5264-4D5B-A6B2-2E188F2962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64" t="37122" r="54077" b="27784"/>
          <a:stretch/>
        </p:blipFill>
        <p:spPr>
          <a:xfrm>
            <a:off x="503583" y="3185890"/>
            <a:ext cx="3445378" cy="24055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B11022D-4983-4A4A-B6B2-2DDF0C464F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31" t="39065" r="51308" b="24510"/>
          <a:stretch/>
        </p:blipFill>
        <p:spPr>
          <a:xfrm>
            <a:off x="4346289" y="3094734"/>
            <a:ext cx="3896752" cy="249673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79AA948-0033-43E3-B6F5-7ADA14D10E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54" t="44226" r="53175" b="19581"/>
          <a:stretch/>
        </p:blipFill>
        <p:spPr>
          <a:xfrm>
            <a:off x="8453615" y="3094734"/>
            <a:ext cx="3689573" cy="249673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F7FF1E3-8607-47FB-8EFC-4DFBE8043DCA}"/>
              </a:ext>
            </a:extLst>
          </p:cNvPr>
          <p:cNvSpPr txBox="1"/>
          <p:nvPr/>
        </p:nvSpPr>
        <p:spPr>
          <a:xfrm>
            <a:off x="393896" y="6006905"/>
            <a:ext cx="1156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                    DISNEY                                                CUERVO                                                         WALMART</a:t>
            </a:r>
          </a:p>
        </p:txBody>
      </p:sp>
    </p:spTree>
    <p:extLst>
      <p:ext uri="{BB962C8B-B14F-4D97-AF65-F5344CB8AC3E}">
        <p14:creationId xmlns:p14="http://schemas.microsoft.com/office/powerpoint/2010/main" val="152630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A1E86-BA65-42DD-9C9F-336CA831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0042"/>
            <a:ext cx="8911687" cy="1280890"/>
          </a:xfrm>
        </p:spPr>
        <p:txBody>
          <a:bodyPr/>
          <a:lstStyle/>
          <a:p>
            <a:r>
              <a:rPr lang="es-MX" dirty="0"/>
              <a:t>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1D7B6F-7654-4B90-8AFC-17D32FDFC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986" y="1384495"/>
            <a:ext cx="8915400" cy="3777622"/>
          </a:xfrm>
        </p:spPr>
        <p:txBody>
          <a:bodyPr>
            <a:normAutofit/>
          </a:bodyPr>
          <a:lstStyle/>
          <a:p>
            <a:r>
              <a:rPr lang="es-MX" sz="2800" dirty="0"/>
              <a:t>4) sacarla media y la varianza</a:t>
            </a:r>
          </a:p>
          <a:p>
            <a:endParaRPr lang="es-MX" sz="1000" dirty="0"/>
          </a:p>
          <a:p>
            <a:r>
              <a:rPr lang="es-MX" sz="2800" dirty="0"/>
              <a:t>5)con los datos obtenidos simúlalas los datos que quieras a futuro de los rendimientos diarios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A21ED0-839F-4C94-91A4-3EEB43A7D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38" t="29093" r="9932" b="7285"/>
          <a:stretch/>
        </p:blipFill>
        <p:spPr>
          <a:xfrm>
            <a:off x="4741978" y="3258304"/>
            <a:ext cx="7450022" cy="359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1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A1E86-BA65-42DD-9C9F-336CA831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0042"/>
            <a:ext cx="8911687" cy="1280890"/>
          </a:xfrm>
        </p:spPr>
        <p:txBody>
          <a:bodyPr/>
          <a:lstStyle/>
          <a:p>
            <a:r>
              <a:rPr lang="es-MX" dirty="0"/>
              <a:t>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1D7B6F-7654-4B90-8AFC-17D32FDFC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1683026"/>
            <a:ext cx="8915400" cy="3777622"/>
          </a:xfrm>
        </p:spPr>
        <p:txBody>
          <a:bodyPr>
            <a:normAutofit/>
          </a:bodyPr>
          <a:lstStyle/>
          <a:p>
            <a:r>
              <a:rPr lang="es-MX" sz="2400" dirty="0"/>
              <a:t>6) calcular el precio de la acción sumando las predicciones de rendimiento con el precio real y graficarlo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0CF9D8-B71C-46F6-8043-86292F16EA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46" t="50000" r="55116" b="17522"/>
          <a:stretch/>
        </p:blipFill>
        <p:spPr>
          <a:xfrm>
            <a:off x="1636443" y="2998117"/>
            <a:ext cx="4642339" cy="302325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CD5B7EE-F5E7-4E00-850E-BC2939D815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77" t="50000" r="54654" b="14754"/>
          <a:stretch/>
        </p:blipFill>
        <p:spPr>
          <a:xfrm>
            <a:off x="6893169" y="2940745"/>
            <a:ext cx="4394785" cy="308062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B39AC50-DF34-4131-8893-9697959A75A8}"/>
              </a:ext>
            </a:extLst>
          </p:cNvPr>
          <p:cNvSpPr txBox="1"/>
          <p:nvPr/>
        </p:nvSpPr>
        <p:spPr>
          <a:xfrm>
            <a:off x="1636443" y="6021368"/>
            <a:ext cx="935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                     DISNEY                                                                               CUERVO</a:t>
            </a:r>
          </a:p>
        </p:txBody>
      </p:sp>
    </p:spTree>
    <p:extLst>
      <p:ext uri="{BB962C8B-B14F-4D97-AF65-F5344CB8AC3E}">
        <p14:creationId xmlns:p14="http://schemas.microsoft.com/office/powerpoint/2010/main" val="230107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A1E86-BA65-42DD-9C9F-336CA831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0042"/>
            <a:ext cx="8911687" cy="1280890"/>
          </a:xfrm>
        </p:spPr>
        <p:txBody>
          <a:bodyPr/>
          <a:lstStyle/>
          <a:p>
            <a:r>
              <a:rPr lang="es-MX" dirty="0"/>
              <a:t>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1D7B6F-7654-4B90-8AFC-17D32FDFC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1789043"/>
            <a:ext cx="8915400" cy="3777622"/>
          </a:xfrm>
        </p:spPr>
        <p:txBody>
          <a:bodyPr>
            <a:normAutofit/>
          </a:bodyPr>
          <a:lstStyle/>
          <a:p>
            <a:r>
              <a:rPr lang="es-MX" sz="2400" dirty="0"/>
              <a:t>7) Calcular la predicción con un precio umbral que hace que no pueda super el precio del día anterior el 150% para evitar que halla predicciones extremas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156B47-49DB-48B6-A2EB-1A137EE87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62" t="43074" r="55000" b="21832"/>
          <a:stretch/>
        </p:blipFill>
        <p:spPr>
          <a:xfrm>
            <a:off x="623463" y="3272269"/>
            <a:ext cx="3418449" cy="24055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E54D27E-A424-49B7-8458-1BFD35FE1D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77" t="41613" r="55100" b="23908"/>
          <a:stretch/>
        </p:blipFill>
        <p:spPr>
          <a:xfrm>
            <a:off x="4473526" y="3272269"/>
            <a:ext cx="3404381" cy="236337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7509B5C-05F4-4BE6-8DCF-214F3AE448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39" t="39790" r="54538" b="25731"/>
          <a:stretch/>
        </p:blipFill>
        <p:spPr>
          <a:xfrm>
            <a:off x="8679768" y="3217172"/>
            <a:ext cx="3404381" cy="236337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00B12D8-2F1E-4760-B3CE-B07CB40DC65E}"/>
              </a:ext>
            </a:extLst>
          </p:cNvPr>
          <p:cNvSpPr txBox="1"/>
          <p:nvPr/>
        </p:nvSpPr>
        <p:spPr>
          <a:xfrm>
            <a:off x="393896" y="6006905"/>
            <a:ext cx="1156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                    DISNEY                                                CUERVO                                                         WALMART</a:t>
            </a:r>
          </a:p>
        </p:txBody>
      </p:sp>
    </p:spTree>
    <p:extLst>
      <p:ext uri="{BB962C8B-B14F-4D97-AF65-F5344CB8AC3E}">
        <p14:creationId xmlns:p14="http://schemas.microsoft.com/office/powerpoint/2010/main" val="2895667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12342-0292-4F07-A009-4EEB4ADF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37" y="676361"/>
            <a:ext cx="8911687" cy="1280890"/>
          </a:xfrm>
        </p:spPr>
        <p:txBody>
          <a:bodyPr/>
          <a:lstStyle/>
          <a:p>
            <a:r>
              <a:rPr lang="es-MX" dirty="0"/>
              <a:t>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DCC6D8-BC4D-4D8E-AB67-F0FBD1D2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1566" y="1957251"/>
            <a:ext cx="8915400" cy="3777622"/>
          </a:xfrm>
        </p:spPr>
        <p:txBody>
          <a:bodyPr/>
          <a:lstStyle/>
          <a:p>
            <a:r>
              <a:rPr lang="es-MX" dirty="0"/>
              <a:t>8) Posteriormente, elegimos una empresa de las 3.</a:t>
            </a:r>
          </a:p>
          <a:p>
            <a:r>
              <a:rPr lang="es-MX" dirty="0"/>
              <a:t>Se elige la empresa y se hace la predicción diaria de </a:t>
            </a:r>
          </a:p>
          <a:p>
            <a:pPr marL="0" indent="0">
              <a:buNone/>
            </a:pPr>
            <a:r>
              <a:rPr lang="es-MX" dirty="0"/>
              <a:t>las acciones. (DISNEY)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457" y="839831"/>
            <a:ext cx="2085567" cy="57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7989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171</TotalTime>
  <Words>295</Words>
  <Application>Microsoft Office PowerPoint</Application>
  <PresentationFormat>Panorámica</PresentationFormat>
  <Paragraphs>29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Century Gothic</vt:lpstr>
      <vt:lpstr>Wingdings 3</vt:lpstr>
      <vt:lpstr>Espiral</vt:lpstr>
      <vt:lpstr>Proyecto 2 análisis de datos en el mercado financiero</vt:lpstr>
      <vt:lpstr>OBJETIVO GENERAL</vt:lpstr>
      <vt:lpstr>Objetivos específicos</vt:lpstr>
      <vt:lpstr>Pasos </vt:lpstr>
      <vt:lpstr>Pasos</vt:lpstr>
      <vt:lpstr>Pasos</vt:lpstr>
      <vt:lpstr>Pasos</vt:lpstr>
      <vt:lpstr>Pasos</vt:lpstr>
      <vt:lpstr>Pasos</vt:lpstr>
      <vt:lpstr>Pasos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2 análisis de datos en el mercado financiero</dc:title>
  <dc:creator>RUBIO VILLASEÑOR, ANDRES</dc:creator>
  <cp:lastModifiedBy>RUBIO VILLASEÑOR, ANDRES</cp:lastModifiedBy>
  <cp:revision>14</cp:revision>
  <dcterms:created xsi:type="dcterms:W3CDTF">2020-04-24T00:20:23Z</dcterms:created>
  <dcterms:modified xsi:type="dcterms:W3CDTF">2020-04-24T03:48:20Z</dcterms:modified>
</cp:coreProperties>
</file>