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9753600" cx="130048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Droid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22" Type="http://schemas.openxmlformats.org/officeDocument/2006/relationships/font" Target="fonts/DroidSans-bold.fntdata"/><Relationship Id="rId10" Type="http://schemas.openxmlformats.org/officeDocument/2006/relationships/slide" Target="slides/slide6.xml"/><Relationship Id="rId21" Type="http://schemas.openxmlformats.org/officeDocument/2006/relationships/font" Target="fonts/Droid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l">
              <a:lnSpc>
                <a:spcPct val="117999"/>
              </a:lnSpc>
              <a:spcBef>
                <a:spcPts val="0"/>
              </a:spcBef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&amp; Sub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Helvetica Neue"/>
              <a:buNone/>
              <a:defRPr sz="3200"/>
            </a:lvl1pPr>
            <a:lvl2pPr indent="228600" lvl="1" marL="0" rtl="0" algn="ctr">
              <a:spcBef>
                <a:spcPts val="0"/>
              </a:spcBef>
              <a:buFont typeface="Helvetica Neue"/>
              <a:buNone/>
              <a:defRPr sz="3200"/>
            </a:lvl2pPr>
            <a:lvl3pPr indent="457200" lvl="2" marL="0" rtl="0" algn="ctr">
              <a:spcBef>
                <a:spcPts val="0"/>
              </a:spcBef>
              <a:buFont typeface="Helvetica Neue"/>
              <a:buNone/>
              <a:defRPr sz="3200"/>
            </a:lvl3pPr>
            <a:lvl4pPr indent="685800" lvl="3" marL="0" rtl="0" algn="ctr">
              <a:spcBef>
                <a:spcPts val="0"/>
              </a:spcBef>
              <a:buFont typeface="Helvetica Neue"/>
              <a:buNone/>
              <a:defRPr sz="3200"/>
            </a:lvl4pPr>
            <a:lvl5pPr indent="914400" lvl="4" marL="0" rtl="0" algn="ctr">
              <a:spcBef>
                <a:spcPts val="0"/>
              </a:spcBef>
              <a:buFont typeface="Helvetica Neue"/>
              <a:buNone/>
              <a:defRPr sz="3200"/>
            </a:lvl5pPr>
            <a:lvl6pPr lvl="5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Helvetica Neue"/>
              <a:buNone/>
              <a:defRPr sz="3200"/>
            </a:lvl1pPr>
            <a:lvl2pPr indent="228600" lvl="1" marL="0" rtl="0" algn="ctr">
              <a:spcBef>
                <a:spcPts val="0"/>
              </a:spcBef>
              <a:buFont typeface="Helvetica Neue"/>
              <a:buNone/>
              <a:defRPr sz="3200"/>
            </a:lvl2pPr>
            <a:lvl3pPr indent="457200" lvl="2" marL="0" rtl="0" algn="ctr">
              <a:spcBef>
                <a:spcPts val="0"/>
              </a:spcBef>
              <a:buFont typeface="Helvetica Neue"/>
              <a:buNone/>
              <a:defRPr sz="3200"/>
            </a:lvl3pPr>
            <a:lvl4pPr indent="685800" lvl="3" marL="0" rtl="0" algn="ctr">
              <a:spcBef>
                <a:spcPts val="0"/>
              </a:spcBef>
              <a:buFont typeface="Helvetica Neue"/>
              <a:buNone/>
              <a:defRPr sz="3200"/>
            </a:lvl4pPr>
            <a:lvl5pPr indent="914400" lvl="4" marL="0" rtl="0" algn="ctr">
              <a:spcBef>
                <a:spcPts val="0"/>
              </a:spcBef>
              <a:buFont typeface="Helvetica Neue"/>
              <a:buNone/>
              <a:defRPr sz="3200"/>
            </a:lvl5pPr>
            <a:lvl6pPr lvl="5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Vertica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6000"/>
            </a:lvl1pPr>
            <a:lvl2pPr lvl="1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 algn="ctr">
              <a:spcBef>
                <a:spcPts val="0"/>
              </a:spcBef>
              <a:buFont typeface="Helvetica Neue"/>
              <a:buNone/>
              <a:defRPr sz="3200"/>
            </a:lvl1pPr>
            <a:lvl2pPr indent="228600" lvl="1" marL="0" rtl="0" algn="ctr">
              <a:spcBef>
                <a:spcPts val="0"/>
              </a:spcBef>
              <a:buFont typeface="Helvetica Neue"/>
              <a:buNone/>
              <a:defRPr sz="3200"/>
            </a:lvl2pPr>
            <a:lvl3pPr indent="457200" lvl="2" marL="0" rtl="0" algn="ctr">
              <a:spcBef>
                <a:spcPts val="0"/>
              </a:spcBef>
              <a:buFont typeface="Helvetica Neue"/>
              <a:buNone/>
              <a:defRPr sz="3200"/>
            </a:lvl3pPr>
            <a:lvl4pPr indent="685800" lvl="3" marL="0" rtl="0" algn="ctr">
              <a:spcBef>
                <a:spcPts val="0"/>
              </a:spcBef>
              <a:buFont typeface="Helvetica Neue"/>
              <a:buNone/>
              <a:defRPr sz="3200"/>
            </a:lvl4pPr>
            <a:lvl5pPr indent="914400" lvl="4" marL="0" rtl="0" algn="ctr">
              <a:spcBef>
                <a:spcPts val="0"/>
              </a:spcBef>
              <a:buFont typeface="Helvetica Neue"/>
              <a:buNone/>
              <a:defRPr sz="3200"/>
            </a:lvl5pPr>
            <a:lvl6pPr lvl="5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889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3050" lvl="2" marL="1333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3050" lvl="3" marL="1778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3050" lvl="4" marL="2222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667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73050" lvl="6" marL="3111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73050" lvl="7" marL="3556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73050" lvl="8" marL="4000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rtl="0" algn="ctr">
              <a:spcBef>
                <a:spcPts val="0"/>
              </a:spcBef>
              <a:defRPr sz="80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lvl="0" marL="342900" rtl="0">
              <a:spcBef>
                <a:spcPts val="3200"/>
              </a:spcBef>
              <a:defRPr sz="2800"/>
            </a:lvl1pPr>
            <a:lvl2pPr indent="-342900" lvl="1" marL="685800" rtl="0">
              <a:spcBef>
                <a:spcPts val="3200"/>
              </a:spcBef>
              <a:defRPr sz="2800"/>
            </a:lvl2pPr>
            <a:lvl3pPr indent="-342900" lvl="2" marL="1028700" rtl="0">
              <a:spcBef>
                <a:spcPts val="3200"/>
              </a:spcBef>
              <a:defRPr sz="2800"/>
            </a:lvl3pPr>
            <a:lvl4pPr indent="-342900" lvl="3" marL="1371600" rtl="0">
              <a:spcBef>
                <a:spcPts val="3200"/>
              </a:spcBef>
              <a:defRPr sz="2800"/>
            </a:lvl4pPr>
            <a:lvl5pPr indent="-342900" lvl="4" marL="1714500" rtl="0">
              <a:spcBef>
                <a:spcPts val="3200"/>
              </a:spcBef>
              <a:defRPr sz="2800"/>
            </a:lvl5pPr>
            <a:lvl6pPr lvl="5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889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3050" lvl="2" marL="1333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3050" lvl="3" marL="1778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3050" lvl="4" marL="2222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667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73050" lvl="6" marL="3111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73050" lvl="7" marL="35560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73050" lvl="8" marL="4000500" rtl="0">
              <a:spcBef>
                <a:spcPts val="4200"/>
              </a:spcBef>
              <a:buFont typeface="Helvetica Neue"/>
              <a:buChar char="•"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228600" lvl="1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457200" lvl="2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685800" lvl="3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914400" lvl="4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1143000" lvl="5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1371600" lvl="6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1600200" lvl="7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1828800" lvl="8" marL="0" marR="0" rtl="0" algn="ctr">
              <a:spcBef>
                <a:spcPts val="0"/>
              </a:spcBef>
              <a:defRPr b="0" i="0" sz="8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lvl="0" marL="4445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8890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3050" lvl="2" marL="13335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3050" lvl="3" marL="17780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3050" lvl="4" marL="22225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6670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73050" lvl="6" marL="31115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73050" lvl="7" marL="35560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73050" lvl="8" marL="4000500" marR="0" rtl="0" algn="l">
              <a:spcBef>
                <a:spcPts val="4200"/>
              </a:spcBef>
              <a:buFont typeface="Helvetica Neue"/>
              <a:buChar char="•"/>
              <a:defRPr b="0" i="0" sz="36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269999" y="4637887"/>
            <a:ext cx="104649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400">
                <a:latin typeface="Impact"/>
                <a:ea typeface="Impact"/>
                <a:cs typeface="Impact"/>
                <a:sym typeface="Impact"/>
              </a:rPr>
              <a:t>IoThinking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212" y="2557850"/>
            <a:ext cx="5798474" cy="20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269950" y="4317749"/>
            <a:ext cx="10464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Definir datas para todas as atividades;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Se não estiver conseguindo resolver um problema, procura ajuda e pula para outro.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270000" y="4174610"/>
            <a:ext cx="10464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Lições aprendidas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269950" y="4317749"/>
            <a:ext cx="10464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Se deixar para depois, saiba como fazer, caso contrário, tem uma grande chance de dar em merda;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Datas são extremamente importantes;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Definir atividades é uma coisa, delega-las é mais 500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270000" y="4174610"/>
            <a:ext cx="10464800" cy="14043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Pos-morten da primeira iteração</a:t>
            </a:r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269950" y="5579010"/>
            <a:ext cx="10464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Início: 25/04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Témino:09/05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270000" y="4174610"/>
            <a:ext cx="10464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Atividades...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742000" y="3136750"/>
            <a:ext cx="47856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Leitura de dados da corrente elétrica (Pedro)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Prazo: Témino da primeira iteração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/>
              <a:t>Status: OK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Front-end de tela login (Pedro)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Status: OK (Mas não está no cloud9)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Fazer o crud do login (Fernando)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Status: OK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Colocar o app no heroku (Jonatas)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Status: em andamento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1654100" y="1732450"/>
            <a:ext cx="4658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O que estava previsto...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762950" y="3136750"/>
            <a:ext cx="47856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Front-end da tela de cadastro (Pedro)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Front-end das telas de recuperar senha (Pedro)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Front-end da tela de ambiente (Pedro)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Front-end da tela de Dicas (Pedro)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Fazer o crud de ambientes (Fernando)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Status: OK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Email com código de recuperação (Jonatas)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</a:rPr>
              <a:t>Prazo: Témino da primeira iteração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6658475" y="1732450"/>
            <a:ext cx="4658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latin typeface="Impact"/>
                <a:ea typeface="Impact"/>
                <a:cs typeface="Impact"/>
                <a:sym typeface="Impact"/>
              </a:rPr>
              <a:t>Para a próxima iteração...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70000" y="4174610"/>
            <a:ext cx="10464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O que deu certo?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269950" y="4317749"/>
            <a:ext cx="10464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Conseguimos fazer a leitura da corrente.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Conseguimos fazer o crud para o login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Conseguimos definir funções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270000" y="4174610"/>
            <a:ext cx="10464800" cy="14043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O que deu errado?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269950" y="5003549"/>
            <a:ext cx="104649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Conseguimos definir funções, mas não traçamos atividades para cada e datas para as entregas;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“Acordamos” na iteração em cima da hora;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Ficamos presos a um único problema e esquecemos do resto.</a:t>
            </a:r>
          </a:p>
          <a:p>
            <a:pPr indent="-434340" lvl="0" marL="457200" marR="0" rtl="0" algn="ctr">
              <a:spcBef>
                <a:spcPts val="0"/>
              </a:spcBef>
              <a:buSzPct val="101250"/>
              <a:buFont typeface="Droid Sans"/>
            </a:pPr>
            <a:r>
              <a:rPr lang="en-US" sz="3240">
                <a:latin typeface="Droid Sans"/>
                <a:ea typeface="Droid Sans"/>
                <a:cs typeface="Droid Sans"/>
                <a:sym typeface="Droid Sans"/>
              </a:rPr>
              <a:t>Tivemos alguns problemas “contratempos” o que prejudicou a cominucação do grupo como um todo.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1A7F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70000" y="4174610"/>
            <a:ext cx="104649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Como solucionar?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