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5" r:id="rId5"/>
    <p:sldId id="278" r:id="rId6"/>
    <p:sldId id="268" r:id="rId7"/>
    <p:sldId id="262" r:id="rId8"/>
    <p:sldId id="263" r:id="rId9"/>
    <p:sldId id="275" r:id="rId10"/>
    <p:sldId id="274" r:id="rId11"/>
    <p:sldId id="27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99FFCC"/>
    <a:srgbClr val="CCFF66"/>
    <a:srgbClr val="CCFF99"/>
    <a:srgbClr val="99FF66"/>
    <a:srgbClr val="66FF66"/>
    <a:srgbClr val="2EB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-1902" y="-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3ABA-0421-4B55-9288-4BDC54DEB0E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0BCC-97DF-408E-9BF7-0E9148C2576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259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3ABA-0421-4B55-9288-4BDC54DEB0E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0BCC-97DF-408E-9BF7-0E9148C2576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970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3ABA-0421-4B55-9288-4BDC54DEB0E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0BCC-97DF-408E-9BF7-0E9148C2576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43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3ABA-0421-4B55-9288-4BDC54DEB0E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0BCC-97DF-408E-9BF7-0E9148C2576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426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3ABA-0421-4B55-9288-4BDC54DEB0E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0BCC-97DF-408E-9BF7-0E9148C2576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9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3ABA-0421-4B55-9288-4BDC54DEB0E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0BCC-97DF-408E-9BF7-0E9148C2576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4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3ABA-0421-4B55-9288-4BDC54DEB0E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0BCC-97DF-408E-9BF7-0E9148C2576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53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3ABA-0421-4B55-9288-4BDC54DEB0E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0BCC-97DF-408E-9BF7-0E9148C2576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26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3ABA-0421-4B55-9288-4BDC54DEB0E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0BCC-97DF-408E-9BF7-0E9148C2576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423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3ABA-0421-4B55-9288-4BDC54DEB0E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0BCC-97DF-408E-9BF7-0E9148C2576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3ABA-0421-4B55-9288-4BDC54DEB0E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0BCC-97DF-408E-9BF7-0E9148C2576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36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95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3ABA-0421-4B55-9288-4BDC54DEB0E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0BCC-97DF-408E-9BF7-0E9148C2576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799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ivianags.github.io/acontece-no-campu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/>
          <p:cNvSpPr/>
          <p:nvPr/>
        </p:nvSpPr>
        <p:spPr>
          <a:xfrm>
            <a:off x="-27297" y="10429"/>
            <a:ext cx="4326341" cy="6858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uxograma: Decisão 4"/>
          <p:cNvSpPr/>
          <p:nvPr/>
        </p:nvSpPr>
        <p:spPr>
          <a:xfrm>
            <a:off x="1" y="4005618"/>
            <a:ext cx="1719618" cy="2852382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uxograma: Decisão 5"/>
          <p:cNvSpPr/>
          <p:nvPr/>
        </p:nvSpPr>
        <p:spPr>
          <a:xfrm>
            <a:off x="1721895" y="4007889"/>
            <a:ext cx="1719618" cy="2852382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uxograma: Decisão 6"/>
          <p:cNvSpPr/>
          <p:nvPr/>
        </p:nvSpPr>
        <p:spPr>
          <a:xfrm>
            <a:off x="864366" y="2042222"/>
            <a:ext cx="1719618" cy="2852382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xograma: Decisão 7"/>
          <p:cNvSpPr/>
          <p:nvPr/>
        </p:nvSpPr>
        <p:spPr>
          <a:xfrm>
            <a:off x="-852972" y="2036940"/>
            <a:ext cx="1719618" cy="2852382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xograma: Decisão 8"/>
          <p:cNvSpPr/>
          <p:nvPr/>
        </p:nvSpPr>
        <p:spPr>
          <a:xfrm>
            <a:off x="-13649" y="87002"/>
            <a:ext cx="1719618" cy="2852382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780545" y="821621"/>
            <a:ext cx="3468068" cy="885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Projeto</a:t>
            </a:r>
            <a:endParaRPr lang="en-US" sz="72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134138" y="1009403"/>
            <a:ext cx="9080310" cy="1542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ACONTECE NO CAMPUS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488193" y="4880172"/>
            <a:ext cx="3468068" cy="885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Desenvolvido por: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90" r="6100"/>
          <a:stretch/>
        </p:blipFill>
        <p:spPr>
          <a:xfrm>
            <a:off x="6812921" y="5166784"/>
            <a:ext cx="4881093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8898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336503" y="382418"/>
            <a:ext cx="9189719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Lições Aprendidas</a:t>
            </a:r>
            <a:endParaRPr lang="en-US" sz="66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Triângulo isósceles 4"/>
          <p:cNvSpPr/>
          <p:nvPr/>
        </p:nvSpPr>
        <p:spPr>
          <a:xfrm>
            <a:off x="0" y="-25758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ângulo isósceles 5"/>
          <p:cNvSpPr/>
          <p:nvPr/>
        </p:nvSpPr>
        <p:spPr>
          <a:xfrm rot="10800000">
            <a:off x="668252" y="-17506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ângulo isósceles 7"/>
          <p:cNvSpPr/>
          <p:nvPr/>
        </p:nvSpPr>
        <p:spPr>
          <a:xfrm rot="10800000">
            <a:off x="-687513" y="-16134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648877" y="-6277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ângulo isósceles 9"/>
          <p:cNvSpPr/>
          <p:nvPr/>
        </p:nvSpPr>
        <p:spPr>
          <a:xfrm rot="10800000">
            <a:off x="3341258" y="-23552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ângulo isósceles 10"/>
          <p:cNvSpPr/>
          <p:nvPr/>
        </p:nvSpPr>
        <p:spPr>
          <a:xfrm rot="10800000">
            <a:off x="2004755" y="-15600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ângulo isósceles 11"/>
          <p:cNvSpPr/>
          <p:nvPr/>
        </p:nvSpPr>
        <p:spPr>
          <a:xfrm>
            <a:off x="1337143" y="-17505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ângulo isósceles 12"/>
          <p:cNvSpPr/>
          <p:nvPr/>
        </p:nvSpPr>
        <p:spPr>
          <a:xfrm>
            <a:off x="2692908" y="-16766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ângulo isósceles 13"/>
          <p:cNvSpPr/>
          <p:nvPr/>
        </p:nvSpPr>
        <p:spPr>
          <a:xfrm>
            <a:off x="5308146" y="-7650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ângulo isósceles 14"/>
          <p:cNvSpPr/>
          <p:nvPr/>
        </p:nvSpPr>
        <p:spPr>
          <a:xfrm>
            <a:off x="11788788" y="1673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ângulo isósceles 15"/>
          <p:cNvSpPr/>
          <p:nvPr/>
        </p:nvSpPr>
        <p:spPr>
          <a:xfrm>
            <a:off x="4000527" y="-11838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ângulo isósceles 16"/>
          <p:cNvSpPr/>
          <p:nvPr/>
        </p:nvSpPr>
        <p:spPr>
          <a:xfrm>
            <a:off x="9184733" y="-19789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ângulo isósceles 17"/>
          <p:cNvSpPr/>
          <p:nvPr/>
        </p:nvSpPr>
        <p:spPr>
          <a:xfrm>
            <a:off x="7855036" y="-6277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ângulo isósceles 18"/>
          <p:cNvSpPr/>
          <p:nvPr/>
        </p:nvSpPr>
        <p:spPr>
          <a:xfrm>
            <a:off x="6591557" y="-7985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ângulo isósceles 19"/>
          <p:cNvSpPr/>
          <p:nvPr/>
        </p:nvSpPr>
        <p:spPr>
          <a:xfrm rot="10800000">
            <a:off x="8518938" y="1673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ângulo isósceles 20"/>
          <p:cNvSpPr/>
          <p:nvPr/>
        </p:nvSpPr>
        <p:spPr>
          <a:xfrm rot="10800000">
            <a:off x="7224508" y="-5734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ângulo isósceles 21"/>
          <p:cNvSpPr/>
          <p:nvPr/>
        </p:nvSpPr>
        <p:spPr>
          <a:xfrm rot="10800000">
            <a:off x="5950296" y="-6277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ângulo isósceles 22"/>
          <p:cNvSpPr/>
          <p:nvPr/>
        </p:nvSpPr>
        <p:spPr>
          <a:xfrm rot="10800000">
            <a:off x="11144922" y="-6278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ângulo isósceles 23"/>
          <p:cNvSpPr/>
          <p:nvPr/>
        </p:nvSpPr>
        <p:spPr>
          <a:xfrm rot="10800000">
            <a:off x="9831930" y="-6278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ângulo isósceles 24"/>
          <p:cNvSpPr/>
          <p:nvPr/>
        </p:nvSpPr>
        <p:spPr>
          <a:xfrm>
            <a:off x="10468144" y="-6278"/>
            <a:ext cx="1004552" cy="695459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5"/>
          <p:cNvSpPr txBox="1"/>
          <p:nvPr/>
        </p:nvSpPr>
        <p:spPr>
          <a:xfrm>
            <a:off x="625642" y="2469847"/>
            <a:ext cx="105192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Britannic Bold" panose="020B0903060703020204" pitchFamily="34" charset="0"/>
              </a:rPr>
              <a:t>Programação em par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Britannic Bold" panose="020B0903060703020204" pitchFamily="34" charset="0"/>
              </a:rPr>
              <a:t>Reuniões frequentes e curtas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Britannic Bold" panose="020B0903060703020204" pitchFamily="34" charset="0"/>
              </a:rPr>
              <a:t>Utilização de ferramentas de gerenciamento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Britannic Bold" panose="020B0903060703020204" pitchFamily="34" charset="0"/>
              </a:rPr>
              <a:t>Programação </a:t>
            </a:r>
            <a:r>
              <a:rPr lang="pt-BR" sz="4400" dirty="0" err="1" smtClean="0">
                <a:latin typeface="Britannic Bold" panose="020B0903060703020204" pitchFamily="34" charset="0"/>
              </a:rPr>
              <a:t>Ruby</a:t>
            </a:r>
            <a:r>
              <a:rPr lang="pt-BR" sz="4400" dirty="0" smtClean="0">
                <a:latin typeface="Britannic Bold" panose="020B0903060703020204" pitchFamily="34" charset="0"/>
              </a:rPr>
              <a:t> </a:t>
            </a:r>
            <a:r>
              <a:rPr lang="pt-BR" sz="4400" dirty="0" err="1" smtClean="0">
                <a:latin typeface="Britannic Bold" panose="020B0903060703020204" pitchFamily="34" charset="0"/>
              </a:rPr>
              <a:t>on</a:t>
            </a:r>
            <a:r>
              <a:rPr lang="pt-BR" sz="4400" dirty="0" smtClean="0">
                <a:latin typeface="Britannic Bold" panose="020B0903060703020204" pitchFamily="34" charset="0"/>
              </a:rPr>
              <a:t> </a:t>
            </a:r>
            <a:r>
              <a:rPr lang="pt-BR" sz="4400" dirty="0" err="1" smtClean="0">
                <a:latin typeface="Britannic Bold" panose="020B0903060703020204" pitchFamily="34" charset="0"/>
              </a:rPr>
              <a:t>Rails</a:t>
            </a:r>
            <a:r>
              <a:rPr lang="pt-BR" sz="4400" dirty="0" smtClean="0">
                <a:latin typeface="Britannic Bold" panose="020B0903060703020204" pitchFamily="34" charset="0"/>
              </a:rPr>
              <a:t>, </a:t>
            </a:r>
            <a:r>
              <a:rPr lang="pt-BR" sz="4400" dirty="0" err="1">
                <a:latin typeface="Britannic Bold" panose="020B0903060703020204" pitchFamily="34" charset="0"/>
              </a:rPr>
              <a:t>C</a:t>
            </a:r>
            <a:r>
              <a:rPr lang="pt-BR" sz="4400" dirty="0" err="1" smtClean="0">
                <a:latin typeface="Britannic Bold" panose="020B0903060703020204" pitchFamily="34" charset="0"/>
              </a:rPr>
              <a:t>ss</a:t>
            </a:r>
            <a:r>
              <a:rPr lang="pt-BR" sz="4400" dirty="0" smtClean="0">
                <a:latin typeface="Britannic Bold" panose="020B0903060703020204" pitchFamily="34" charset="0"/>
              </a:rPr>
              <a:t> e </a:t>
            </a:r>
            <a:r>
              <a:rPr lang="pt-BR" sz="4400" dirty="0" err="1">
                <a:latin typeface="Britannic Bold" panose="020B0903060703020204" pitchFamily="34" charset="0"/>
              </a:rPr>
              <a:t>H</a:t>
            </a:r>
            <a:r>
              <a:rPr lang="pt-BR" sz="4400" dirty="0" err="1" smtClean="0">
                <a:latin typeface="Britannic Bold" panose="020B0903060703020204" pitchFamily="34" charset="0"/>
              </a:rPr>
              <a:t>tml</a:t>
            </a:r>
            <a:endParaRPr lang="pt-BR" sz="4400" dirty="0">
              <a:latin typeface="Britannic Bold" panose="020B09030607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4400" dirty="0" smtClean="0">
              <a:latin typeface="Britannic Bold" panose="020B0903060703020204" pitchFamily="34" charset="0"/>
            </a:endParaRPr>
          </a:p>
          <a:p>
            <a:endParaRPr lang="pt-BR" sz="4400" dirty="0" smtClean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12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91049" y="-411325"/>
            <a:ext cx="9189719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5400" dirty="0" smtClean="0">
                <a:solidFill>
                  <a:schemeClr val="bg1">
                    <a:lumMod val="65000"/>
                  </a:schemeClr>
                </a:solidFill>
                <a:latin typeface="Britannic Bold" panose="020B0903060703020204" pitchFamily="34" charset="0"/>
              </a:rPr>
              <a:t>Site da fábrica</a:t>
            </a:r>
            <a:endParaRPr lang="pt-BR" sz="5400" dirty="0">
              <a:solidFill>
                <a:schemeClr val="bg1">
                  <a:lumMod val="6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149340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746760" y="5455920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-3362" y="4741415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742803" y="4026917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554" y="3312414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742803" y="2608452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-11577" y="1915032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742803" y="1198752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-11577" y="482472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736669" y="-202691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1995170" y="1811160"/>
            <a:ext cx="9314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Britannic Bold" panose="020B0903060703020204" pitchFamily="34" charset="0"/>
                <a:hlinkClick r:id="rId2"/>
              </a:rPr>
              <a:t>http://vivianags.github.io/acontece-no-campus</a:t>
            </a:r>
            <a:r>
              <a:rPr lang="pt-BR" sz="3600" dirty="0" smtClean="0">
                <a:latin typeface="Britannic Bold" panose="020B0903060703020204" pitchFamily="34" charset="0"/>
                <a:hlinkClick r:id="rId2"/>
              </a:rPr>
              <a:t>/</a:t>
            </a:r>
            <a:endParaRPr lang="pt-BR" sz="3600" dirty="0" smtClean="0">
              <a:latin typeface="Britannic Bold" panose="020B0903060703020204" pitchFamily="34" charset="0"/>
            </a:endParaRPr>
          </a:p>
          <a:p>
            <a:endParaRPr lang="pt-BR" sz="3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27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Decisão 5"/>
          <p:cNvSpPr/>
          <p:nvPr/>
        </p:nvSpPr>
        <p:spPr>
          <a:xfrm rot="19634319">
            <a:off x="-141669" y="-173866"/>
            <a:ext cx="1133340" cy="1854558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uxograma: Decisão 6"/>
          <p:cNvSpPr/>
          <p:nvPr/>
        </p:nvSpPr>
        <p:spPr>
          <a:xfrm rot="19634319">
            <a:off x="849531" y="1369452"/>
            <a:ext cx="1133340" cy="1854558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xograma: Decisão 7"/>
          <p:cNvSpPr/>
          <p:nvPr/>
        </p:nvSpPr>
        <p:spPr>
          <a:xfrm rot="19634319">
            <a:off x="-175022" y="2003456"/>
            <a:ext cx="1292654" cy="1854558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uxograma: Decisão 9"/>
          <p:cNvSpPr/>
          <p:nvPr/>
        </p:nvSpPr>
        <p:spPr>
          <a:xfrm rot="19634319">
            <a:off x="875288" y="3529426"/>
            <a:ext cx="1133340" cy="1854558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uxograma: Decisão 10"/>
          <p:cNvSpPr/>
          <p:nvPr/>
        </p:nvSpPr>
        <p:spPr>
          <a:xfrm rot="19634319">
            <a:off x="-114565" y="4144166"/>
            <a:ext cx="1173854" cy="1854558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uxograma: Decisão 11"/>
          <p:cNvSpPr/>
          <p:nvPr/>
        </p:nvSpPr>
        <p:spPr>
          <a:xfrm rot="19634319">
            <a:off x="1840728" y="2912770"/>
            <a:ext cx="1133340" cy="1854558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xograma: Decisão 12"/>
          <p:cNvSpPr/>
          <p:nvPr/>
        </p:nvSpPr>
        <p:spPr>
          <a:xfrm rot="19634319">
            <a:off x="888166" y="5663643"/>
            <a:ext cx="1133340" cy="1854558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uxograma: Decisão 13"/>
          <p:cNvSpPr/>
          <p:nvPr/>
        </p:nvSpPr>
        <p:spPr>
          <a:xfrm rot="19634319">
            <a:off x="-173992" y="6286758"/>
            <a:ext cx="1252408" cy="1854558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uxograma: Decisão 14"/>
          <p:cNvSpPr/>
          <p:nvPr/>
        </p:nvSpPr>
        <p:spPr>
          <a:xfrm rot="19634319">
            <a:off x="1837320" y="5099138"/>
            <a:ext cx="1158377" cy="1854558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uxograma: Decisão 15"/>
          <p:cNvSpPr/>
          <p:nvPr/>
        </p:nvSpPr>
        <p:spPr>
          <a:xfrm rot="19634319">
            <a:off x="2763185" y="4452383"/>
            <a:ext cx="1242233" cy="1854558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uxograma: Decisão 16"/>
          <p:cNvSpPr/>
          <p:nvPr/>
        </p:nvSpPr>
        <p:spPr>
          <a:xfrm rot="19634319">
            <a:off x="3748263" y="5995700"/>
            <a:ext cx="1242233" cy="1854558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uxograma: Decisão 17"/>
          <p:cNvSpPr/>
          <p:nvPr/>
        </p:nvSpPr>
        <p:spPr>
          <a:xfrm rot="19634319">
            <a:off x="2795702" y="6642098"/>
            <a:ext cx="1242233" cy="1854558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747752" y="2296731"/>
            <a:ext cx="7469747" cy="1378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 smtClean="0">
                <a:latin typeface="Britannic Bold" panose="020B0903060703020204" pitchFamily="34" charset="0"/>
              </a:rPr>
              <a:t>Dúvidas?</a:t>
            </a:r>
            <a:endParaRPr lang="en-US" sz="11500" dirty="0">
              <a:solidFill>
                <a:schemeClr val="accent1">
                  <a:lumMod val="60000"/>
                  <a:lumOff val="4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45271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osango 2"/>
          <p:cNvSpPr/>
          <p:nvPr/>
        </p:nvSpPr>
        <p:spPr>
          <a:xfrm>
            <a:off x="2625347" y="129486"/>
            <a:ext cx="6265937" cy="218855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6659228" y="2575560"/>
            <a:ext cx="4885072" cy="24307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555608" y="2562682"/>
            <a:ext cx="4885072" cy="24307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497952" y="766599"/>
            <a:ext cx="4826889" cy="885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Problemática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78468" y="2379794"/>
            <a:ext cx="4702191" cy="2080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Ineficácia de comunicação</a:t>
            </a:r>
            <a:endParaRPr lang="en-US" sz="4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194408" y="1790700"/>
            <a:ext cx="5700412" cy="2910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Ausência de diversificação de conteúdo</a:t>
            </a:r>
            <a:endParaRPr lang="en-US" sz="4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Fluxograma: Agrupar 1"/>
          <p:cNvSpPr/>
          <p:nvPr/>
        </p:nvSpPr>
        <p:spPr>
          <a:xfrm rot="5400000">
            <a:off x="257577" y="5801933"/>
            <a:ext cx="798490" cy="1313645"/>
          </a:xfrm>
          <a:prstGeom prst="flowChartCollate">
            <a:avLst/>
          </a:prstGeom>
          <a:solidFill>
            <a:srgbClr val="99FFCC"/>
          </a:solidFill>
          <a:ln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uxograma: Agrupar 9"/>
          <p:cNvSpPr/>
          <p:nvPr/>
        </p:nvSpPr>
        <p:spPr>
          <a:xfrm rot="5400000">
            <a:off x="1571222" y="5801933"/>
            <a:ext cx="798490" cy="1313645"/>
          </a:xfrm>
          <a:prstGeom prst="flowChartCollate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uxograma: Agrupar 12"/>
          <p:cNvSpPr/>
          <p:nvPr/>
        </p:nvSpPr>
        <p:spPr>
          <a:xfrm rot="5400000">
            <a:off x="2884865" y="5801934"/>
            <a:ext cx="798490" cy="1313645"/>
          </a:xfrm>
          <a:prstGeom prst="flowChartCol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uxograma: Agrupar 13"/>
          <p:cNvSpPr/>
          <p:nvPr/>
        </p:nvSpPr>
        <p:spPr>
          <a:xfrm rot="5400000">
            <a:off x="4198511" y="5801933"/>
            <a:ext cx="798490" cy="1313645"/>
          </a:xfrm>
          <a:prstGeom prst="flowChartCol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uxograma: Agrupar 14"/>
          <p:cNvSpPr/>
          <p:nvPr/>
        </p:nvSpPr>
        <p:spPr>
          <a:xfrm rot="5400000">
            <a:off x="5512152" y="5801933"/>
            <a:ext cx="798490" cy="1313645"/>
          </a:xfrm>
          <a:prstGeom prst="flowChartCol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uxograma: Agrupar 15"/>
          <p:cNvSpPr/>
          <p:nvPr/>
        </p:nvSpPr>
        <p:spPr>
          <a:xfrm rot="5400000">
            <a:off x="6825797" y="5801933"/>
            <a:ext cx="798490" cy="1313645"/>
          </a:xfrm>
          <a:prstGeom prst="flowChartCol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luxograma: Agrupar 16"/>
          <p:cNvSpPr/>
          <p:nvPr/>
        </p:nvSpPr>
        <p:spPr>
          <a:xfrm rot="5400000">
            <a:off x="8139438" y="5801934"/>
            <a:ext cx="798490" cy="1313645"/>
          </a:xfrm>
          <a:prstGeom prst="flowChartCol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luxograma: Agrupar 17"/>
          <p:cNvSpPr/>
          <p:nvPr/>
        </p:nvSpPr>
        <p:spPr>
          <a:xfrm rot="5400000">
            <a:off x="9453078" y="5801934"/>
            <a:ext cx="798490" cy="1313645"/>
          </a:xfrm>
          <a:prstGeom prst="flowChartCol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uxograma: Agrupar 18"/>
          <p:cNvSpPr/>
          <p:nvPr/>
        </p:nvSpPr>
        <p:spPr>
          <a:xfrm rot="5400000">
            <a:off x="10766718" y="5801934"/>
            <a:ext cx="798490" cy="1313645"/>
          </a:xfrm>
          <a:prstGeom prst="flowChartCollate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luxograma: Agrupar 19"/>
          <p:cNvSpPr/>
          <p:nvPr/>
        </p:nvSpPr>
        <p:spPr>
          <a:xfrm rot="5400000">
            <a:off x="12080357" y="5801933"/>
            <a:ext cx="798490" cy="1313645"/>
          </a:xfrm>
          <a:prstGeom prst="flowChartCollate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luxograma: Agrupar 21"/>
          <p:cNvSpPr/>
          <p:nvPr/>
        </p:nvSpPr>
        <p:spPr>
          <a:xfrm rot="5400000">
            <a:off x="2884865" y="5801935"/>
            <a:ext cx="798490" cy="1313645"/>
          </a:xfrm>
          <a:prstGeom prst="flowChartCol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luxograma: Agrupar 22"/>
          <p:cNvSpPr/>
          <p:nvPr/>
        </p:nvSpPr>
        <p:spPr>
          <a:xfrm rot="5400000">
            <a:off x="4198511" y="5801934"/>
            <a:ext cx="798490" cy="1313645"/>
          </a:xfrm>
          <a:prstGeom prst="flowChartCol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uxograma: Agrupar 23"/>
          <p:cNvSpPr/>
          <p:nvPr/>
        </p:nvSpPr>
        <p:spPr>
          <a:xfrm rot="5400000">
            <a:off x="5512152" y="5801934"/>
            <a:ext cx="798490" cy="1313645"/>
          </a:xfrm>
          <a:prstGeom prst="flowChartCol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luxograma: Agrupar 25"/>
          <p:cNvSpPr/>
          <p:nvPr/>
        </p:nvSpPr>
        <p:spPr>
          <a:xfrm rot="5400000">
            <a:off x="2884865" y="5801936"/>
            <a:ext cx="798490" cy="1313645"/>
          </a:xfrm>
          <a:prstGeom prst="flowChartCol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uxograma: Agrupar 26"/>
          <p:cNvSpPr/>
          <p:nvPr/>
        </p:nvSpPr>
        <p:spPr>
          <a:xfrm rot="5400000">
            <a:off x="6825797" y="5801934"/>
            <a:ext cx="798490" cy="1313645"/>
          </a:xfrm>
          <a:prstGeom prst="flowChartCollate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luxograma: Agrupar 27"/>
          <p:cNvSpPr/>
          <p:nvPr/>
        </p:nvSpPr>
        <p:spPr>
          <a:xfrm rot="5400000">
            <a:off x="8139438" y="5801935"/>
            <a:ext cx="798490" cy="1313645"/>
          </a:xfrm>
          <a:prstGeom prst="flowChartCollate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luxograma: Agrupar 28"/>
          <p:cNvSpPr/>
          <p:nvPr/>
        </p:nvSpPr>
        <p:spPr>
          <a:xfrm rot="5400000">
            <a:off x="9453078" y="5801935"/>
            <a:ext cx="798490" cy="1313645"/>
          </a:xfrm>
          <a:prstGeom prst="flowChartCollate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luxograma: Agrupar 29"/>
          <p:cNvSpPr/>
          <p:nvPr/>
        </p:nvSpPr>
        <p:spPr>
          <a:xfrm rot="5400000">
            <a:off x="4198511" y="5801935"/>
            <a:ext cx="798490" cy="1313645"/>
          </a:xfrm>
          <a:prstGeom prst="flowChartCollate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luxograma: Agrupar 30"/>
          <p:cNvSpPr/>
          <p:nvPr/>
        </p:nvSpPr>
        <p:spPr>
          <a:xfrm rot="5400000">
            <a:off x="5512152" y="5801935"/>
            <a:ext cx="798490" cy="1313645"/>
          </a:xfrm>
          <a:prstGeom prst="flowChartCollate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luxograma: Agrupar 32"/>
          <p:cNvSpPr/>
          <p:nvPr/>
        </p:nvSpPr>
        <p:spPr>
          <a:xfrm rot="5400000">
            <a:off x="2884865" y="5801937"/>
            <a:ext cx="798490" cy="1313645"/>
          </a:xfrm>
          <a:prstGeom prst="flowChartCollate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62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04969" y="1501257"/>
            <a:ext cx="11081982" cy="2524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0"/>
              </a:rPr>
              <a:t>Fornecer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0"/>
              </a:rPr>
              <a:t>informações a respeito dos eventos e atividades, que ocorrem dentro do Campus da UFPE, possibilitando assim qualquer usuário da universidade ou não, utilizar o sistema e ficar a parte dos eventos que acontecem, como apresentação de teses e monografias, seminários, oficinas, festas, atividades culturais e 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0"/>
              </a:rPr>
              <a:t>sociais,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0"/>
              </a:rPr>
              <a:t>que podem ser do interesse dos estudantes e professores.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Triângulo retângulo 4"/>
          <p:cNvSpPr/>
          <p:nvPr/>
        </p:nvSpPr>
        <p:spPr>
          <a:xfrm>
            <a:off x="-13650" y="3944204"/>
            <a:ext cx="5936778" cy="291380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ângulo retângulo 5"/>
          <p:cNvSpPr/>
          <p:nvPr/>
        </p:nvSpPr>
        <p:spPr>
          <a:xfrm flipH="1">
            <a:off x="5841243" y="3946476"/>
            <a:ext cx="6405348" cy="291380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243689" y="562315"/>
            <a:ext cx="3468068" cy="885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Objetivo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11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575775" y="2446984"/>
            <a:ext cx="7469747" cy="1378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Britannic Bold" panose="020B0903060703020204" pitchFamily="34" charset="0"/>
              </a:rPr>
              <a:t>Iteração 4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26640" y="1506560"/>
            <a:ext cx="504426" cy="4523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775951" y="1732745"/>
            <a:ext cx="991673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-133083" y="2702416"/>
            <a:ext cx="1595907" cy="1596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912250" y="4382036"/>
            <a:ext cx="377781" cy="37134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-133083" y="4753377"/>
            <a:ext cx="991673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957328" y="5228822"/>
            <a:ext cx="802785" cy="7877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268309" y="5834130"/>
            <a:ext cx="650384" cy="6439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-187821" y="-155957"/>
            <a:ext cx="1179491" cy="11635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>
            <a:off x="720676" y="901521"/>
            <a:ext cx="569355" cy="5935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/>
          <p:cNvSpPr/>
          <p:nvPr/>
        </p:nvSpPr>
        <p:spPr>
          <a:xfrm>
            <a:off x="1101140" y="6228208"/>
            <a:ext cx="802785" cy="7877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-12351" y="6583687"/>
            <a:ext cx="370813" cy="4198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/>
          <p:cNvSpPr/>
          <p:nvPr/>
        </p:nvSpPr>
        <p:spPr>
          <a:xfrm>
            <a:off x="1557267" y="4178556"/>
            <a:ext cx="816737" cy="8125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2245210" y="6622087"/>
            <a:ext cx="802785" cy="7877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/>
          <p:cNvSpPr/>
          <p:nvPr/>
        </p:nvSpPr>
        <p:spPr>
          <a:xfrm>
            <a:off x="1968320" y="5876326"/>
            <a:ext cx="607455" cy="5759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1997294" y="5292038"/>
            <a:ext cx="376710" cy="4145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/>
          <p:cNvSpPr/>
          <p:nvPr/>
        </p:nvSpPr>
        <p:spPr>
          <a:xfrm>
            <a:off x="1628370" y="3220293"/>
            <a:ext cx="603692" cy="6241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06447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575774" y="354705"/>
            <a:ext cx="7469747" cy="1378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Britannic Bold" panose="020B0903060703020204" pitchFamily="34" charset="0"/>
              </a:rPr>
              <a:t>Objetivos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26640" y="1506560"/>
            <a:ext cx="504426" cy="4523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775951" y="1732745"/>
            <a:ext cx="991673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-133083" y="2702416"/>
            <a:ext cx="1595907" cy="1596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912250" y="4382036"/>
            <a:ext cx="377781" cy="37134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-133083" y="4753377"/>
            <a:ext cx="991673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957328" y="5228822"/>
            <a:ext cx="802785" cy="7877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268309" y="5834130"/>
            <a:ext cx="650384" cy="6439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-187821" y="-155957"/>
            <a:ext cx="1179491" cy="11635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>
            <a:off x="720676" y="901521"/>
            <a:ext cx="569355" cy="5935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/>
          <p:cNvSpPr/>
          <p:nvPr/>
        </p:nvSpPr>
        <p:spPr>
          <a:xfrm>
            <a:off x="1101140" y="6228208"/>
            <a:ext cx="802785" cy="7877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-12351" y="6583687"/>
            <a:ext cx="370813" cy="4198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/>
          <p:cNvSpPr/>
          <p:nvPr/>
        </p:nvSpPr>
        <p:spPr>
          <a:xfrm>
            <a:off x="1557267" y="4178556"/>
            <a:ext cx="816737" cy="8125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2245210" y="6622087"/>
            <a:ext cx="802785" cy="7877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/>
          <p:cNvSpPr/>
          <p:nvPr/>
        </p:nvSpPr>
        <p:spPr>
          <a:xfrm>
            <a:off x="1968320" y="5876326"/>
            <a:ext cx="607455" cy="5759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1997294" y="5292038"/>
            <a:ext cx="376710" cy="4145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/>
          <p:cNvSpPr/>
          <p:nvPr/>
        </p:nvSpPr>
        <p:spPr>
          <a:xfrm>
            <a:off x="1628370" y="3220293"/>
            <a:ext cx="603692" cy="6241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3152268" y="1958929"/>
            <a:ext cx="7893256" cy="2913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>
                <a:latin typeface="Britannic Bold" panose="020B0903060703020204" pitchFamily="34" charset="0"/>
              </a:rPr>
              <a:t>Entrega de 100% dos requisitos que foram priorizados (implementados e testados</a:t>
            </a:r>
            <a:r>
              <a:rPr lang="pt-BR" sz="3200" dirty="0" smtClean="0">
                <a:latin typeface="Britannic Bold" panose="020B0903060703020204" pitchFamily="34" charset="0"/>
              </a:rPr>
              <a:t>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>
                <a:latin typeface="Britannic Bold" panose="020B0903060703020204" pitchFamily="34" charset="0"/>
              </a:rPr>
              <a:t>R</a:t>
            </a:r>
            <a:r>
              <a:rPr lang="pt-BR" sz="3200" dirty="0" smtClean="0">
                <a:latin typeface="Britannic Bold" panose="020B0903060703020204" pitchFamily="34" charset="0"/>
              </a:rPr>
              <a:t>etrospectiva </a:t>
            </a:r>
            <a:r>
              <a:rPr lang="pt-BR" sz="3200" dirty="0">
                <a:latin typeface="Britannic Bold" panose="020B0903060703020204" pitchFamily="34" charset="0"/>
              </a:rPr>
              <a:t>da avaliação </a:t>
            </a:r>
            <a:r>
              <a:rPr lang="pt-BR" sz="3200" dirty="0" smtClean="0">
                <a:latin typeface="Britannic Bold" panose="020B0903060703020204" pitchFamily="34" charset="0"/>
              </a:rPr>
              <a:t>passada</a:t>
            </a:r>
            <a:r>
              <a:rPr lang="pt-BR" sz="3200" dirty="0">
                <a:latin typeface="Britannic Bold" panose="020B0903060703020204" pitchFamily="34" charset="0"/>
              </a:rPr>
              <a:t>.</a:t>
            </a:r>
            <a:endParaRPr lang="pt-BR" sz="3200" dirty="0" smtClean="0">
              <a:latin typeface="Britannic Bold" panose="020B0903060703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Britannic Bold" panose="020B0903060703020204" pitchFamily="34" charset="0"/>
              </a:rPr>
              <a:t>Documento </a:t>
            </a:r>
            <a:r>
              <a:rPr lang="pt-BR" sz="3200" dirty="0">
                <a:latin typeface="Britannic Bold" panose="020B0903060703020204" pitchFamily="34" charset="0"/>
              </a:rPr>
              <a:t>da iteração anterior revisados. 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46768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510537" y="1550794"/>
            <a:ext cx="7954918" cy="996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400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Requisitos Priorizados</a:t>
            </a:r>
          </a:p>
          <a:p>
            <a:pPr algn="l"/>
            <a:r>
              <a:rPr lang="pt-BR" sz="54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e</a:t>
            </a:r>
            <a:r>
              <a:rPr lang="pt-BR" sz="5400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 implementados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Triângulo retângulo 5"/>
          <p:cNvSpPr/>
          <p:nvPr/>
        </p:nvSpPr>
        <p:spPr>
          <a:xfrm flipV="1">
            <a:off x="-9" y="-13657"/>
            <a:ext cx="5841252" cy="2003505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ângulo retângulo 6"/>
          <p:cNvSpPr/>
          <p:nvPr/>
        </p:nvSpPr>
        <p:spPr>
          <a:xfrm flipH="1" flipV="1">
            <a:off x="5892601" y="-11386"/>
            <a:ext cx="6309813" cy="2003505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625642" y="3047359"/>
            <a:ext cx="40666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Britannic Bold" panose="020B0903060703020204" pitchFamily="34" charset="0"/>
              </a:rPr>
              <a:t>Cadastro de Usuário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Britannic Bold" panose="020B0903060703020204" pitchFamily="34" charset="0"/>
              </a:rPr>
              <a:t>Segurança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Britannic Bold" panose="020B0903060703020204" pitchFamily="34" charset="0"/>
              </a:rPr>
              <a:t>Gerenciamento de conteúdo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Britannic Bold" panose="020B0903060703020204" pitchFamily="34" charset="0"/>
              </a:rPr>
              <a:t>Restrição de cadastro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Britannic Bold" panose="020B0903060703020204" pitchFamily="34" charset="0"/>
              </a:rPr>
              <a:t>Envio de eventos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Britannic Bold" panose="020B0903060703020204" pitchFamily="34" charset="0"/>
              </a:rPr>
              <a:t>Visualização de Eventos</a:t>
            </a:r>
            <a:endParaRPr lang="pt-BR" sz="2400" dirty="0">
              <a:latin typeface="Britannic Bold" panose="020B0903060703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487995" y="3047359"/>
            <a:ext cx="3642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Britannic Bold" panose="020B0903060703020204" pitchFamily="34" charset="0"/>
              </a:rPr>
              <a:t>Modificar dados cadastrados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Britannic Bold" panose="020B0903060703020204" pitchFamily="34" charset="0"/>
              </a:rPr>
              <a:t>Exclusão de cadastro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Britannic Bold" panose="020B0903060703020204" pitchFamily="34" charset="0"/>
              </a:rPr>
              <a:t>Configuração de acessos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Britannic Bold" panose="020B0903060703020204" pitchFamily="34" charset="0"/>
              </a:rPr>
              <a:t>Relação entre usuários</a:t>
            </a:r>
            <a:endParaRPr lang="pt-BR" sz="24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572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91049" y="214313"/>
            <a:ext cx="9189719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5400" dirty="0">
                <a:solidFill>
                  <a:schemeClr val="bg1">
                    <a:lumMod val="65000"/>
                  </a:schemeClr>
                </a:solidFill>
                <a:latin typeface="Britannic Bold" panose="020B0903060703020204" pitchFamily="34" charset="0"/>
              </a:rPr>
              <a:t>Retrospectiva da avaliação </a:t>
            </a:r>
            <a:r>
              <a:rPr lang="pt-BR" sz="5400" dirty="0" smtClean="0">
                <a:solidFill>
                  <a:schemeClr val="bg1">
                    <a:lumMod val="65000"/>
                  </a:schemeClr>
                </a:solidFill>
                <a:latin typeface="Britannic Bold" panose="020B0903060703020204" pitchFamily="34" charset="0"/>
              </a:rPr>
              <a:t>passada</a:t>
            </a:r>
            <a:endParaRPr lang="pt-BR" sz="5400" dirty="0">
              <a:solidFill>
                <a:schemeClr val="bg1">
                  <a:lumMod val="6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149340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746760" y="5455920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-3362" y="4741415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742803" y="4026917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554" y="3312414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742803" y="2608452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-11577" y="1915032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742803" y="1198752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-11577" y="482472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736669" y="-202691"/>
            <a:ext cx="754380" cy="708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1995170" y="2581330"/>
            <a:ext cx="93145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Britannic Bold" panose="020B0903060703020204" pitchFamily="34" charset="0"/>
              </a:rPr>
              <a:t>Na avaliação anterior foi apresentado as especificações dos casos de uso e diagramas de </a:t>
            </a:r>
            <a:r>
              <a:rPr lang="pt-BR" sz="3600" dirty="0" err="1" smtClean="0">
                <a:latin typeface="Britannic Bold" panose="020B0903060703020204" pitchFamily="34" charset="0"/>
              </a:rPr>
              <a:t>sequência</a:t>
            </a:r>
            <a:r>
              <a:rPr lang="pt-BR" sz="3600" dirty="0" smtClean="0">
                <a:latin typeface="Britannic Bold" panose="020B0903060703020204" pitchFamily="34" charset="0"/>
              </a:rPr>
              <a:t>, além </a:t>
            </a:r>
            <a:r>
              <a:rPr lang="pt-BR" sz="3600" dirty="0" smtClean="0">
                <a:latin typeface="Britannic Bold" panose="020B0903060703020204" pitchFamily="34" charset="0"/>
              </a:rPr>
              <a:t>do planejamento para a última análise do projeto e implementação e casos de testes.</a:t>
            </a:r>
            <a:endParaRPr lang="pt-BR" sz="3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98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336503" y="1417127"/>
            <a:ext cx="9189719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Documento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da iteração anterior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revisado 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Britannic Bold" panose="020B0903060703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Triângulo isósceles 4"/>
          <p:cNvSpPr/>
          <p:nvPr/>
        </p:nvSpPr>
        <p:spPr>
          <a:xfrm>
            <a:off x="0" y="-25758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ângulo isósceles 5"/>
          <p:cNvSpPr/>
          <p:nvPr/>
        </p:nvSpPr>
        <p:spPr>
          <a:xfrm rot="10800000">
            <a:off x="668252" y="-17506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ângulo isósceles 7"/>
          <p:cNvSpPr/>
          <p:nvPr/>
        </p:nvSpPr>
        <p:spPr>
          <a:xfrm rot="10800000">
            <a:off x="-687513" y="-16134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648877" y="-6277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ângulo isósceles 9"/>
          <p:cNvSpPr/>
          <p:nvPr/>
        </p:nvSpPr>
        <p:spPr>
          <a:xfrm rot="10800000">
            <a:off x="3341258" y="-23552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ângulo isósceles 10"/>
          <p:cNvSpPr/>
          <p:nvPr/>
        </p:nvSpPr>
        <p:spPr>
          <a:xfrm rot="10800000">
            <a:off x="2004755" y="-15600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ângulo isósceles 11"/>
          <p:cNvSpPr/>
          <p:nvPr/>
        </p:nvSpPr>
        <p:spPr>
          <a:xfrm>
            <a:off x="1337143" y="-17505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ângulo isósceles 12"/>
          <p:cNvSpPr/>
          <p:nvPr/>
        </p:nvSpPr>
        <p:spPr>
          <a:xfrm>
            <a:off x="2692908" y="-16766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ângulo isósceles 13"/>
          <p:cNvSpPr/>
          <p:nvPr/>
        </p:nvSpPr>
        <p:spPr>
          <a:xfrm>
            <a:off x="5308146" y="-7650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ângulo isósceles 14"/>
          <p:cNvSpPr/>
          <p:nvPr/>
        </p:nvSpPr>
        <p:spPr>
          <a:xfrm>
            <a:off x="11788788" y="1673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ângulo isósceles 15"/>
          <p:cNvSpPr/>
          <p:nvPr/>
        </p:nvSpPr>
        <p:spPr>
          <a:xfrm>
            <a:off x="4000527" y="-11838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ângulo isósceles 16"/>
          <p:cNvSpPr/>
          <p:nvPr/>
        </p:nvSpPr>
        <p:spPr>
          <a:xfrm>
            <a:off x="9184733" y="-19789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ângulo isósceles 17"/>
          <p:cNvSpPr/>
          <p:nvPr/>
        </p:nvSpPr>
        <p:spPr>
          <a:xfrm>
            <a:off x="7855036" y="-6277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ângulo isósceles 18"/>
          <p:cNvSpPr/>
          <p:nvPr/>
        </p:nvSpPr>
        <p:spPr>
          <a:xfrm>
            <a:off x="6591557" y="-7985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ângulo isósceles 19"/>
          <p:cNvSpPr/>
          <p:nvPr/>
        </p:nvSpPr>
        <p:spPr>
          <a:xfrm rot="10800000">
            <a:off x="8518938" y="1673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ângulo isósceles 20"/>
          <p:cNvSpPr/>
          <p:nvPr/>
        </p:nvSpPr>
        <p:spPr>
          <a:xfrm rot="10800000">
            <a:off x="7224508" y="-5734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ângulo isósceles 21"/>
          <p:cNvSpPr/>
          <p:nvPr/>
        </p:nvSpPr>
        <p:spPr>
          <a:xfrm rot="10800000">
            <a:off x="5950296" y="-6277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ângulo isósceles 22"/>
          <p:cNvSpPr/>
          <p:nvPr/>
        </p:nvSpPr>
        <p:spPr>
          <a:xfrm rot="10800000">
            <a:off x="11144922" y="-6278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ângulo isósceles 23"/>
          <p:cNvSpPr/>
          <p:nvPr/>
        </p:nvSpPr>
        <p:spPr>
          <a:xfrm rot="10800000">
            <a:off x="9831930" y="-6278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ângulo isósceles 24"/>
          <p:cNvSpPr/>
          <p:nvPr/>
        </p:nvSpPr>
        <p:spPr>
          <a:xfrm>
            <a:off x="10468144" y="-6278"/>
            <a:ext cx="1004552" cy="6954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1325442" y="2569560"/>
            <a:ext cx="98077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pt-BR" sz="4000" dirty="0" smtClean="0">
                <a:latin typeface="Britannic Bold" panose="020B0903060703020204" pitchFamily="34" charset="0"/>
              </a:rPr>
              <a:t>    Documento </a:t>
            </a:r>
            <a:r>
              <a:rPr lang="pt-BR" sz="4000" dirty="0" smtClean="0">
                <a:latin typeface="Britannic Bold" panose="020B0903060703020204" pitchFamily="34" charset="0"/>
              </a:rPr>
              <a:t>referentes às </a:t>
            </a:r>
            <a:r>
              <a:rPr lang="pt-BR" sz="4000" dirty="0" smtClean="0">
                <a:latin typeface="Britannic Bold" panose="020B0903060703020204" pitchFamily="34" charset="0"/>
              </a:rPr>
              <a:t>especificações de requisitos foi reavaliado e uma nova versão foi desenvolvida </a:t>
            </a:r>
            <a:endParaRPr lang="pt-BR" sz="4000" dirty="0" smtClean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06405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336503" y="574922"/>
            <a:ext cx="9189719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Triângulo isósceles 4"/>
          <p:cNvSpPr/>
          <p:nvPr/>
        </p:nvSpPr>
        <p:spPr>
          <a:xfrm>
            <a:off x="0" y="-25758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riângulo isósceles 5"/>
          <p:cNvSpPr/>
          <p:nvPr/>
        </p:nvSpPr>
        <p:spPr>
          <a:xfrm rot="10800000">
            <a:off x="668252" y="-17506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>
            <a:off x="-687513" y="-16134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648877" y="-6277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riângulo isósceles 9"/>
          <p:cNvSpPr/>
          <p:nvPr/>
        </p:nvSpPr>
        <p:spPr>
          <a:xfrm rot="10800000">
            <a:off x="3341258" y="-23552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Triângulo isósceles 10"/>
          <p:cNvSpPr/>
          <p:nvPr/>
        </p:nvSpPr>
        <p:spPr>
          <a:xfrm rot="10800000">
            <a:off x="2004755" y="-15600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Triângulo isósceles 11"/>
          <p:cNvSpPr/>
          <p:nvPr/>
        </p:nvSpPr>
        <p:spPr>
          <a:xfrm>
            <a:off x="1337143" y="-17505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>
            <a:off x="2692908" y="-16766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>
            <a:off x="5308146" y="-7650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Triângulo isósceles 14"/>
          <p:cNvSpPr/>
          <p:nvPr/>
        </p:nvSpPr>
        <p:spPr>
          <a:xfrm>
            <a:off x="11788788" y="1673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riângulo isósceles 15"/>
          <p:cNvSpPr/>
          <p:nvPr/>
        </p:nvSpPr>
        <p:spPr>
          <a:xfrm>
            <a:off x="4000527" y="-11838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Triângulo isósceles 16"/>
          <p:cNvSpPr/>
          <p:nvPr/>
        </p:nvSpPr>
        <p:spPr>
          <a:xfrm>
            <a:off x="9184733" y="-19789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Triângulo isósceles 17"/>
          <p:cNvSpPr/>
          <p:nvPr/>
        </p:nvSpPr>
        <p:spPr>
          <a:xfrm>
            <a:off x="7855036" y="-6277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Triângulo isósceles 18"/>
          <p:cNvSpPr/>
          <p:nvPr/>
        </p:nvSpPr>
        <p:spPr>
          <a:xfrm>
            <a:off x="6591557" y="-7985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Triângulo isósceles 19"/>
          <p:cNvSpPr/>
          <p:nvPr/>
        </p:nvSpPr>
        <p:spPr>
          <a:xfrm rot="10800000">
            <a:off x="8518938" y="1673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Triângulo isósceles 20"/>
          <p:cNvSpPr/>
          <p:nvPr/>
        </p:nvSpPr>
        <p:spPr>
          <a:xfrm rot="10800000">
            <a:off x="7224508" y="-5734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Triângulo isósceles 21"/>
          <p:cNvSpPr/>
          <p:nvPr/>
        </p:nvSpPr>
        <p:spPr>
          <a:xfrm rot="10800000">
            <a:off x="5950296" y="-6277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Triângulo isósceles 22"/>
          <p:cNvSpPr/>
          <p:nvPr/>
        </p:nvSpPr>
        <p:spPr>
          <a:xfrm rot="10800000">
            <a:off x="11144922" y="-6278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Triângulo isósceles 23"/>
          <p:cNvSpPr/>
          <p:nvPr/>
        </p:nvSpPr>
        <p:spPr>
          <a:xfrm rot="10800000">
            <a:off x="9831930" y="-6278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Triângulo isósceles 24"/>
          <p:cNvSpPr/>
          <p:nvPr/>
        </p:nvSpPr>
        <p:spPr>
          <a:xfrm>
            <a:off x="10468144" y="-6278"/>
            <a:ext cx="1004552" cy="6954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864862" y="1793474"/>
            <a:ext cx="10310695" cy="14223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 smtClean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Dificuldades</a:t>
            </a:r>
            <a:endParaRPr lang="en-US" sz="7200" b="1" dirty="0">
              <a:solidFill>
                <a:schemeClr val="bg1">
                  <a:lumMod val="50000"/>
                </a:schemeClr>
              </a:solidFill>
              <a:latin typeface="Britannic Bold" panose="020B0903060703020204" pitchFamily="34" charset="0"/>
            </a:endParaRPr>
          </a:p>
          <a:p>
            <a:endParaRPr lang="en-US" sz="7200" dirty="0">
              <a:solidFill>
                <a:schemeClr val="bg1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25642" y="2469847"/>
            <a:ext cx="9206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smtClean="0">
                <a:latin typeface="Britannic Bold" panose="020B0903060703020204" pitchFamily="34" charset="0"/>
              </a:rPr>
              <a:t>Comunicação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smtClean="0">
                <a:latin typeface="Britannic Bold" panose="020B0903060703020204" pitchFamily="34" charset="0"/>
              </a:rPr>
              <a:t>Implementação dos requisitos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smtClean="0">
                <a:latin typeface="Britannic Bold" panose="020B0903060703020204" pitchFamily="34" charset="0"/>
              </a:rPr>
              <a:t>Ausência de materiais atualizados para estudo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smtClean="0">
                <a:latin typeface="Britannic Bold" panose="020B0903060703020204" pitchFamily="34" charset="0"/>
              </a:rPr>
              <a:t>Tempo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smtClean="0">
                <a:latin typeface="Britannic Bold" panose="020B0903060703020204" pitchFamily="34" charset="0"/>
              </a:rPr>
              <a:t>Implementação de testes </a:t>
            </a:r>
          </a:p>
        </p:txBody>
      </p:sp>
    </p:spTree>
    <p:extLst>
      <p:ext uri="{BB962C8B-B14F-4D97-AF65-F5344CB8AC3E}">
        <p14:creationId xmlns:p14="http://schemas.microsoft.com/office/powerpoint/2010/main" xmlns="" val="40084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247</Words>
  <Application>Microsoft Office PowerPoint</Application>
  <PresentationFormat>Personalizar</PresentationFormat>
  <Paragraphs>43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Processos de Negócios</dc:title>
  <dc:creator>Paulo_M</dc:creator>
  <cp:lastModifiedBy>Wilson</cp:lastModifiedBy>
  <cp:revision>87</cp:revision>
  <dcterms:created xsi:type="dcterms:W3CDTF">2015-06-08T18:27:08Z</dcterms:created>
  <dcterms:modified xsi:type="dcterms:W3CDTF">2015-07-01T01:07:01Z</dcterms:modified>
</cp:coreProperties>
</file>