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471" r:id="rId2"/>
    <p:sldId id="472" r:id="rId3"/>
    <p:sldId id="473" r:id="rId4"/>
    <p:sldId id="474" r:id="rId5"/>
  </p:sldIdLst>
  <p:sldSz cx="7199313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88" d="100"/>
          <a:sy n="18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A81FE-35B7-CC4D-A347-8A2D3240E5A7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055688" y="1143000"/>
            <a:ext cx="4746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1D444-A180-CE43-9212-6F5EF3E181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25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88" algn="l" defTabSz="6857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77" algn="l" defTabSz="6857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66" algn="l" defTabSz="6857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54" algn="l" defTabSz="6857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43" algn="l" defTabSz="6857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32" algn="l" defTabSz="6857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20" algn="l" defTabSz="6857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08" algn="l" defTabSz="6857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765909"/>
            <a:ext cx="6119416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458058"/>
            <a:ext cx="5399485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Mercredi 24 mars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694C-F37A-514E-AE75-E3AAECB12D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56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Mercredi 24 mars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694C-F37A-514E-AE75-E3AAECB12D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65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49164"/>
            <a:ext cx="1552352" cy="396604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49164"/>
            <a:ext cx="4567064" cy="396604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Mercredi 24 mars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694C-F37A-514E-AE75-E3AAECB12D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03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Mercredi 24 mars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694C-F37A-514E-AE75-E3AAECB12D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65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166739"/>
            <a:ext cx="6209407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131884"/>
            <a:ext cx="6209407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Mercredi 24 mars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694C-F37A-514E-AE75-E3AAECB12D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19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245820"/>
            <a:ext cx="3059708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245820"/>
            <a:ext cx="3059708" cy="296938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Mercredi 24 mars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694C-F37A-514E-AE75-E3AAECB12D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36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9165"/>
            <a:ext cx="6209407" cy="90457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147238"/>
            <a:ext cx="304564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709482"/>
            <a:ext cx="3045646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147238"/>
            <a:ext cx="306064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709482"/>
            <a:ext cx="3060646" cy="251439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Mercredi 24 mars 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694C-F37A-514E-AE75-E3AAECB12D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83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Mercredi 24 mars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694C-F37A-514E-AE75-E3AAECB12D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4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Mercredi 24 mars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694C-F37A-514E-AE75-E3AAECB12D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26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11997"/>
            <a:ext cx="2321966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673827"/>
            <a:ext cx="3644652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403985"/>
            <a:ext cx="2321966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Mercredi 24 mars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694C-F37A-514E-AE75-E3AAECB12D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51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11997"/>
            <a:ext cx="2321966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673827"/>
            <a:ext cx="3644652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403985"/>
            <a:ext cx="2321966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Mercredi 24 mars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4694C-F37A-514E-AE75-E3AAECB12D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75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49165"/>
            <a:ext cx="6209407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245820"/>
            <a:ext cx="6209407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4337621"/>
            <a:ext cx="161984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Mercredi 24 mars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4337621"/>
            <a:ext cx="2429768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Introduction to 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4337621"/>
            <a:ext cx="161984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4694C-F37A-514E-AE75-E3AAECB12D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63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95E00C81-548D-9B43-A6A5-089BDF689C74}"/>
              </a:ext>
            </a:extLst>
          </p:cNvPr>
          <p:cNvSpPr txBox="1"/>
          <p:nvPr/>
        </p:nvSpPr>
        <p:spPr>
          <a:xfrm>
            <a:off x="604387" y="1457715"/>
            <a:ext cx="6223614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9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ggplot</a:t>
            </a:r>
            <a:r>
              <a:rPr lang="en-US" sz="189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endParaRPr lang="en-US" sz="1890" b="1" dirty="0">
              <a:solidFill>
                <a:srgbClr val="7030A0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95E00C81-548D-9B43-A6A5-089BDF689C74}"/>
              </a:ext>
            </a:extLst>
          </p:cNvPr>
          <p:cNvSpPr txBox="1"/>
          <p:nvPr/>
        </p:nvSpPr>
        <p:spPr>
          <a:xfrm>
            <a:off x="604387" y="1457715"/>
            <a:ext cx="6223614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9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ggplot</a:t>
            </a:r>
            <a:r>
              <a:rPr lang="en-US" sz="189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1890" b="1" dirty="0">
                <a:latin typeface="Courier New" charset="0"/>
                <a:cs typeface="Courier New" charset="0"/>
              </a:rPr>
              <a:t>data = </a:t>
            </a:r>
            <a:r>
              <a:rPr lang="en-US" sz="1890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cs typeface="Courier New" charset="0"/>
              </a:rPr>
              <a:t>fruits</a:t>
            </a:r>
            <a:r>
              <a:rPr lang="en-US" sz="1890" b="1" dirty="0">
                <a:latin typeface="Courier New" charset="0"/>
                <a:cs typeface="Courier New" charset="0"/>
              </a:rPr>
              <a:t>, </a:t>
            </a:r>
          </a:p>
          <a:p>
            <a:r>
              <a:rPr lang="en-US" sz="1890" b="1" dirty="0">
                <a:latin typeface="Courier New" charset="0"/>
                <a:cs typeface="Courier New" charset="0"/>
              </a:rPr>
              <a:t>    </a:t>
            </a:r>
            <a:endParaRPr lang="en-US" sz="1890" b="1" dirty="0">
              <a:solidFill>
                <a:srgbClr val="7030A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8" name="Légende encadrée 2 7">
            <a:extLst>
              <a:ext uri="{FF2B5EF4-FFF2-40B4-BE49-F238E27FC236}">
                <a16:creationId xmlns:a16="http://schemas.microsoft.com/office/drawing/2014/main" id="{4149E83D-8514-BC41-BD62-A9D4678CD97B}"/>
              </a:ext>
            </a:extLst>
          </p:cNvPr>
          <p:cNvSpPr/>
          <p:nvPr/>
        </p:nvSpPr>
        <p:spPr>
          <a:xfrm>
            <a:off x="910872" y="528159"/>
            <a:ext cx="844025" cy="342448"/>
          </a:xfrm>
          <a:prstGeom prst="borderCallout2">
            <a:avLst>
              <a:gd name="adj1" fmla="val 54044"/>
              <a:gd name="adj2" fmla="val 104592"/>
              <a:gd name="adj3" fmla="val 113708"/>
              <a:gd name="adj4" fmla="val 188492"/>
              <a:gd name="adj5" fmla="val 273800"/>
              <a:gd name="adj6" fmla="val 239524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7" b="1" dirty="0"/>
              <a:t>Data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CB383AD3-0F7C-48A3-DCA8-B78503E5ADAD}"/>
              </a:ext>
            </a:extLst>
          </p:cNvPr>
          <p:cNvCxnSpPr/>
          <p:nvPr/>
        </p:nvCxnSpPr>
        <p:spPr>
          <a:xfrm>
            <a:off x="4610112" y="1874308"/>
            <a:ext cx="17662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8804D746-D9EC-ED2A-4731-9B91FB2A5838}"/>
              </a:ext>
            </a:extLst>
          </p:cNvPr>
          <p:cNvCxnSpPr/>
          <p:nvPr/>
        </p:nvCxnSpPr>
        <p:spPr>
          <a:xfrm>
            <a:off x="4610112" y="2313587"/>
            <a:ext cx="17662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E3BF635-8144-E5FA-D0DE-FF98C9F1941B}"/>
              </a:ext>
            </a:extLst>
          </p:cNvPr>
          <p:cNvCxnSpPr/>
          <p:nvPr/>
        </p:nvCxnSpPr>
        <p:spPr>
          <a:xfrm>
            <a:off x="4610112" y="2093947"/>
            <a:ext cx="17662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3EB2F7-E10C-008F-8A7C-0EEC1B7C144D}"/>
              </a:ext>
            </a:extLst>
          </p:cNvPr>
          <p:cNvCxnSpPr/>
          <p:nvPr/>
        </p:nvCxnSpPr>
        <p:spPr>
          <a:xfrm>
            <a:off x="4610112" y="2533227"/>
            <a:ext cx="17662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7112F76-0527-0715-9D65-0ABA06A42E96}"/>
              </a:ext>
            </a:extLst>
          </p:cNvPr>
          <p:cNvCxnSpPr/>
          <p:nvPr/>
        </p:nvCxnSpPr>
        <p:spPr>
          <a:xfrm>
            <a:off x="4610112" y="2752867"/>
            <a:ext cx="17662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64A397E-B097-8C40-7BF8-AF0ED8909501}"/>
              </a:ext>
            </a:extLst>
          </p:cNvPr>
          <p:cNvCxnSpPr/>
          <p:nvPr/>
        </p:nvCxnSpPr>
        <p:spPr>
          <a:xfrm>
            <a:off x="4610112" y="2972507"/>
            <a:ext cx="17662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63EE769-C4C6-C443-53DC-02CBA5653C38}"/>
              </a:ext>
            </a:extLst>
          </p:cNvPr>
          <p:cNvCxnSpPr/>
          <p:nvPr/>
        </p:nvCxnSpPr>
        <p:spPr>
          <a:xfrm>
            <a:off x="4610112" y="3192147"/>
            <a:ext cx="17662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E6CECE-5697-74B0-2285-F8D7A82B9310}"/>
              </a:ext>
            </a:extLst>
          </p:cNvPr>
          <p:cNvCxnSpPr/>
          <p:nvPr/>
        </p:nvCxnSpPr>
        <p:spPr>
          <a:xfrm>
            <a:off x="4610112" y="3411788"/>
            <a:ext cx="17662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A374F090-F141-08AE-C2CB-59FF633DB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013310"/>
              </p:ext>
            </p:extLst>
          </p:nvPr>
        </p:nvGraphicFramePr>
        <p:xfrm>
          <a:off x="4904448" y="1584332"/>
          <a:ext cx="1156091" cy="1927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36">
                  <a:extLst>
                    <a:ext uri="{9D8B030D-6E8A-4147-A177-3AD203B41FA5}">
                      <a16:colId xmlns:a16="http://schemas.microsoft.com/office/drawing/2014/main" val="124538589"/>
                    </a:ext>
                  </a:extLst>
                </a:gridCol>
                <a:gridCol w="287036">
                  <a:extLst>
                    <a:ext uri="{9D8B030D-6E8A-4147-A177-3AD203B41FA5}">
                      <a16:colId xmlns:a16="http://schemas.microsoft.com/office/drawing/2014/main" val="4108665699"/>
                    </a:ext>
                  </a:extLst>
                </a:gridCol>
                <a:gridCol w="582019">
                  <a:extLst>
                    <a:ext uri="{9D8B030D-6E8A-4147-A177-3AD203B41FA5}">
                      <a16:colId xmlns:a16="http://schemas.microsoft.com/office/drawing/2014/main" val="1555276325"/>
                    </a:ext>
                  </a:extLst>
                </a:gridCol>
              </a:tblGrid>
              <a:tr h="175914">
                <a:tc>
                  <a:txBody>
                    <a:bodyPr/>
                    <a:lstStyle/>
                    <a:p>
                      <a:r>
                        <a:rPr lang="en-US" sz="800" dirty="0"/>
                        <a:t>V1</a:t>
                      </a:r>
                    </a:p>
                  </a:txBody>
                  <a:tcPr marL="53995" marR="53995" marT="26997" marB="26997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V2</a:t>
                      </a:r>
                    </a:p>
                  </a:txBody>
                  <a:tcPr marL="53995" marR="53995" marT="26997" marB="26997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Groups</a:t>
                      </a:r>
                    </a:p>
                  </a:txBody>
                  <a:tcPr marL="53995" marR="53995" marT="26997" marB="26997"/>
                </a:tc>
                <a:extLst>
                  <a:ext uri="{0D108BD9-81ED-4DB2-BD59-A6C34878D82A}">
                    <a16:rowId xmlns:a16="http://schemas.microsoft.com/office/drawing/2014/main" val="3877233877"/>
                  </a:ext>
                </a:extLst>
              </a:tr>
              <a:tr h="21897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3995" marR="53995" marT="26997" marB="269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3995" marR="53995" marT="26997" marB="269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Group 1</a:t>
                      </a:r>
                    </a:p>
                  </a:txBody>
                  <a:tcPr marL="53995" marR="53995" marT="26997" marB="26997"/>
                </a:tc>
                <a:extLst>
                  <a:ext uri="{0D108BD9-81ED-4DB2-BD59-A6C34878D82A}">
                    <a16:rowId xmlns:a16="http://schemas.microsoft.com/office/drawing/2014/main" val="4020448159"/>
                  </a:ext>
                </a:extLst>
              </a:tr>
              <a:tr h="21897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995" marR="53995" marT="26997" marB="269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3995" marR="53995" marT="26997" marB="269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Group 2</a:t>
                      </a:r>
                    </a:p>
                  </a:txBody>
                  <a:tcPr marL="53995" marR="53995" marT="26997" marB="26997"/>
                </a:tc>
                <a:extLst>
                  <a:ext uri="{0D108BD9-81ED-4DB2-BD59-A6C34878D82A}">
                    <a16:rowId xmlns:a16="http://schemas.microsoft.com/office/drawing/2014/main" val="3763851899"/>
                  </a:ext>
                </a:extLst>
              </a:tr>
              <a:tr h="21897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3995" marR="53995" marT="26997" marB="269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53995" marR="53995" marT="26997" marB="269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Group 1</a:t>
                      </a:r>
                    </a:p>
                  </a:txBody>
                  <a:tcPr marL="53995" marR="53995" marT="26997" marB="26997"/>
                </a:tc>
                <a:extLst>
                  <a:ext uri="{0D108BD9-81ED-4DB2-BD59-A6C34878D82A}">
                    <a16:rowId xmlns:a16="http://schemas.microsoft.com/office/drawing/2014/main" val="744640040"/>
                  </a:ext>
                </a:extLst>
              </a:tr>
              <a:tr h="21897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3995" marR="53995" marT="26997" marB="269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</a:t>
                      </a:r>
                    </a:p>
                  </a:txBody>
                  <a:tcPr marL="53995" marR="53995" marT="26997" marB="269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Group 1</a:t>
                      </a:r>
                    </a:p>
                  </a:txBody>
                  <a:tcPr marL="53995" marR="53995" marT="26997" marB="26997"/>
                </a:tc>
                <a:extLst>
                  <a:ext uri="{0D108BD9-81ED-4DB2-BD59-A6C34878D82A}">
                    <a16:rowId xmlns:a16="http://schemas.microsoft.com/office/drawing/2014/main" val="3311490234"/>
                  </a:ext>
                </a:extLst>
              </a:tr>
              <a:tr h="21897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53995" marR="53995" marT="26997" marB="269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17</a:t>
                      </a:r>
                    </a:p>
                  </a:txBody>
                  <a:tcPr marL="53995" marR="53995" marT="26997" marB="269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Group 2</a:t>
                      </a:r>
                    </a:p>
                  </a:txBody>
                  <a:tcPr marL="53995" marR="53995" marT="26997" marB="26997"/>
                </a:tc>
                <a:extLst>
                  <a:ext uri="{0D108BD9-81ED-4DB2-BD59-A6C34878D82A}">
                    <a16:rowId xmlns:a16="http://schemas.microsoft.com/office/drawing/2014/main" val="2710346554"/>
                  </a:ext>
                </a:extLst>
              </a:tr>
              <a:tr h="21897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 marL="53995" marR="53995" marT="26997" marB="269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9</a:t>
                      </a:r>
                    </a:p>
                  </a:txBody>
                  <a:tcPr marL="53995" marR="53995" marT="26997" marB="269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Group 1</a:t>
                      </a:r>
                    </a:p>
                  </a:txBody>
                  <a:tcPr marL="53995" marR="53995" marT="26997" marB="26997"/>
                </a:tc>
                <a:extLst>
                  <a:ext uri="{0D108BD9-81ED-4DB2-BD59-A6C34878D82A}">
                    <a16:rowId xmlns:a16="http://schemas.microsoft.com/office/drawing/2014/main" val="2741828574"/>
                  </a:ext>
                </a:extLst>
              </a:tr>
              <a:tr h="21897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 marL="53995" marR="53995" marT="26997" marB="269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</a:t>
                      </a:r>
                    </a:p>
                  </a:txBody>
                  <a:tcPr marL="53995" marR="53995" marT="26997" marB="269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Group 1</a:t>
                      </a:r>
                    </a:p>
                  </a:txBody>
                  <a:tcPr marL="53995" marR="53995" marT="26997" marB="26997"/>
                </a:tc>
                <a:extLst>
                  <a:ext uri="{0D108BD9-81ED-4DB2-BD59-A6C34878D82A}">
                    <a16:rowId xmlns:a16="http://schemas.microsoft.com/office/drawing/2014/main" val="2743621051"/>
                  </a:ext>
                </a:extLst>
              </a:tr>
              <a:tr h="21897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3995" marR="53995" marT="26997" marB="269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</a:t>
                      </a:r>
                    </a:p>
                  </a:txBody>
                  <a:tcPr marL="53995" marR="53995" marT="26997" marB="269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Group 2</a:t>
                      </a:r>
                    </a:p>
                  </a:txBody>
                  <a:tcPr marL="53995" marR="53995" marT="26997" marB="26997"/>
                </a:tc>
                <a:extLst>
                  <a:ext uri="{0D108BD9-81ED-4DB2-BD59-A6C34878D82A}">
                    <a16:rowId xmlns:a16="http://schemas.microsoft.com/office/drawing/2014/main" val="3689989658"/>
                  </a:ext>
                </a:extLst>
              </a:tr>
            </a:tbl>
          </a:graphicData>
        </a:graphic>
      </p:graphicFrame>
      <p:sp>
        <p:nvSpPr>
          <p:cNvPr id="15" name="Ellipse 14">
            <a:extLst>
              <a:ext uri="{FF2B5EF4-FFF2-40B4-BE49-F238E27FC236}">
                <a16:creationId xmlns:a16="http://schemas.microsoft.com/office/drawing/2014/main" id="{FDA83F22-831C-93DD-B5BE-0D14788C5BF7}"/>
              </a:ext>
            </a:extLst>
          </p:cNvPr>
          <p:cNvSpPr/>
          <p:nvPr/>
        </p:nvSpPr>
        <p:spPr>
          <a:xfrm>
            <a:off x="6451993" y="1828550"/>
            <a:ext cx="91516" cy="915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98">
              <a:noFill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6E6896D-3699-6F2F-CF39-6DB1DE6A14E5}"/>
              </a:ext>
            </a:extLst>
          </p:cNvPr>
          <p:cNvSpPr/>
          <p:nvPr/>
        </p:nvSpPr>
        <p:spPr>
          <a:xfrm>
            <a:off x="6451993" y="2487471"/>
            <a:ext cx="91516" cy="915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98">
              <a:noFill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F17CA20-F306-81C9-B88E-F0630F40C56B}"/>
              </a:ext>
            </a:extLst>
          </p:cNvPr>
          <p:cNvSpPr/>
          <p:nvPr/>
        </p:nvSpPr>
        <p:spPr>
          <a:xfrm>
            <a:off x="6451993" y="2048191"/>
            <a:ext cx="91516" cy="915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98">
              <a:noFill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7DF6047-2D7A-F441-9A8C-DE1052FCB308}"/>
              </a:ext>
            </a:extLst>
          </p:cNvPr>
          <p:cNvSpPr/>
          <p:nvPr/>
        </p:nvSpPr>
        <p:spPr>
          <a:xfrm>
            <a:off x="6451993" y="2267830"/>
            <a:ext cx="91516" cy="915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98">
              <a:noFill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C2884A7-287E-E89E-EE14-62CAD5C27789}"/>
              </a:ext>
            </a:extLst>
          </p:cNvPr>
          <p:cNvSpPr/>
          <p:nvPr/>
        </p:nvSpPr>
        <p:spPr>
          <a:xfrm>
            <a:off x="6451993" y="2707110"/>
            <a:ext cx="91516" cy="915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98">
              <a:noFill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5ED7AB0-42EF-445C-3468-4B6845BE2E04}"/>
              </a:ext>
            </a:extLst>
          </p:cNvPr>
          <p:cNvSpPr/>
          <p:nvPr/>
        </p:nvSpPr>
        <p:spPr>
          <a:xfrm>
            <a:off x="6451993" y="2926749"/>
            <a:ext cx="91516" cy="915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98">
              <a:noFill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1399917-504F-6B8D-B6A8-608F9A36CCAB}"/>
              </a:ext>
            </a:extLst>
          </p:cNvPr>
          <p:cNvSpPr/>
          <p:nvPr/>
        </p:nvSpPr>
        <p:spPr>
          <a:xfrm>
            <a:off x="6451993" y="3146390"/>
            <a:ext cx="91516" cy="915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98">
              <a:noFill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D19C7A6-0C7A-DFD7-FA0B-184AE3FCF88B}"/>
              </a:ext>
            </a:extLst>
          </p:cNvPr>
          <p:cNvSpPr/>
          <p:nvPr/>
        </p:nvSpPr>
        <p:spPr>
          <a:xfrm>
            <a:off x="6451993" y="3366029"/>
            <a:ext cx="91516" cy="915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98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0202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95E00C81-548D-9B43-A6A5-089BDF689C74}"/>
              </a:ext>
            </a:extLst>
          </p:cNvPr>
          <p:cNvSpPr txBox="1"/>
          <p:nvPr/>
        </p:nvSpPr>
        <p:spPr>
          <a:xfrm>
            <a:off x="604387" y="1457715"/>
            <a:ext cx="6223614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9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ggplot</a:t>
            </a:r>
            <a:r>
              <a:rPr lang="en-US" sz="189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1890" b="1" dirty="0">
                <a:latin typeface="Courier New" charset="0"/>
                <a:cs typeface="Courier New" charset="0"/>
              </a:rPr>
              <a:t>data = </a:t>
            </a:r>
            <a:r>
              <a:rPr lang="en-US" sz="1890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cs typeface="Courier New" charset="0"/>
              </a:rPr>
              <a:t>fruits</a:t>
            </a:r>
            <a:r>
              <a:rPr lang="en-US" sz="1890" b="1" dirty="0">
                <a:latin typeface="Courier New" charset="0"/>
                <a:cs typeface="Courier New" charset="0"/>
              </a:rPr>
              <a:t>, </a:t>
            </a:r>
          </a:p>
          <a:p>
            <a:r>
              <a:rPr lang="en-US" sz="1890" b="1" dirty="0">
                <a:latin typeface="Courier New" charset="0"/>
                <a:cs typeface="Courier New" charset="0"/>
              </a:rPr>
              <a:t>    </a:t>
            </a:r>
            <a:r>
              <a:rPr lang="en-US" sz="1890" b="1" dirty="0" err="1">
                <a:latin typeface="Courier New" charset="0"/>
                <a:cs typeface="Courier New" charset="0"/>
              </a:rPr>
              <a:t>aes</a:t>
            </a:r>
            <a:r>
              <a:rPr lang="en-US" sz="1890" b="1" dirty="0">
                <a:latin typeface="Courier New" charset="0"/>
                <a:cs typeface="Courier New" charset="0"/>
              </a:rPr>
              <a:t>(x = </a:t>
            </a:r>
            <a:r>
              <a:rPr lang="en-US" sz="1890" b="1" dirty="0">
                <a:solidFill>
                  <a:srgbClr val="00B050"/>
                </a:solidFill>
                <a:latin typeface="Courier New" charset="0"/>
                <a:cs typeface="Courier New" charset="0"/>
              </a:rPr>
              <a:t>Sucres</a:t>
            </a:r>
            <a:r>
              <a:rPr lang="en-US" sz="1890" b="1" dirty="0">
                <a:latin typeface="Courier New" charset="0"/>
                <a:cs typeface="Courier New" charset="0"/>
              </a:rPr>
              <a:t>,</a:t>
            </a:r>
          </a:p>
          <a:p>
            <a:r>
              <a:rPr lang="en-US" sz="1890" b="1" dirty="0">
                <a:latin typeface="Courier New" charset="0"/>
                <a:cs typeface="Courier New" charset="0"/>
              </a:rPr>
              <a:t>        y = </a:t>
            </a:r>
            <a:r>
              <a:rPr lang="en-US" sz="1890" b="1" dirty="0" err="1">
                <a:solidFill>
                  <a:srgbClr val="00B050"/>
                </a:solidFill>
                <a:latin typeface="Courier New" charset="0"/>
                <a:cs typeface="Courier New" charset="0"/>
              </a:rPr>
              <a:t>Energie</a:t>
            </a:r>
            <a:r>
              <a:rPr lang="en-US" sz="1890" b="1" dirty="0">
                <a:latin typeface="Courier New" charset="0"/>
                <a:cs typeface="Courier New" charset="0"/>
              </a:rPr>
              <a:t>,</a:t>
            </a:r>
          </a:p>
          <a:p>
            <a:r>
              <a:rPr lang="en-US" sz="1890" b="1" dirty="0">
                <a:latin typeface="Courier New" charset="0"/>
                <a:cs typeface="Courier New" charset="0"/>
              </a:rPr>
              <a:t>        color = </a:t>
            </a:r>
            <a:r>
              <a:rPr lang="en-US" sz="1890" b="1" dirty="0" err="1">
                <a:solidFill>
                  <a:srgbClr val="00B050"/>
                </a:solidFill>
                <a:latin typeface="Courier New" charset="0"/>
                <a:cs typeface="Courier New" charset="0"/>
              </a:rPr>
              <a:t>groupe</a:t>
            </a:r>
            <a:r>
              <a:rPr lang="en-US" sz="1890" b="1" dirty="0">
                <a:latin typeface="Courier New" charset="0"/>
                <a:cs typeface="Courier New" charset="0"/>
              </a:rPr>
              <a:t>)</a:t>
            </a:r>
            <a:r>
              <a:rPr lang="en-US" sz="189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</a:t>
            </a:r>
            <a:endParaRPr lang="en-US" sz="1890" b="1" dirty="0">
              <a:solidFill>
                <a:srgbClr val="7030A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8" name="Légende encadrée 2 7">
            <a:extLst>
              <a:ext uri="{FF2B5EF4-FFF2-40B4-BE49-F238E27FC236}">
                <a16:creationId xmlns:a16="http://schemas.microsoft.com/office/drawing/2014/main" id="{4149E83D-8514-BC41-BD62-A9D4678CD97B}"/>
              </a:ext>
            </a:extLst>
          </p:cNvPr>
          <p:cNvSpPr/>
          <p:nvPr/>
        </p:nvSpPr>
        <p:spPr>
          <a:xfrm>
            <a:off x="910872" y="528159"/>
            <a:ext cx="844025" cy="342448"/>
          </a:xfrm>
          <a:prstGeom prst="borderCallout2">
            <a:avLst>
              <a:gd name="adj1" fmla="val 54044"/>
              <a:gd name="adj2" fmla="val 104592"/>
              <a:gd name="adj3" fmla="val 113708"/>
              <a:gd name="adj4" fmla="val 188492"/>
              <a:gd name="adj5" fmla="val 273800"/>
              <a:gd name="adj6" fmla="val 239524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7" b="1" dirty="0"/>
              <a:t>Data</a:t>
            </a:r>
          </a:p>
        </p:txBody>
      </p:sp>
      <p:sp>
        <p:nvSpPr>
          <p:cNvPr id="9" name="Légende encadrée 2 8">
            <a:extLst>
              <a:ext uri="{FF2B5EF4-FFF2-40B4-BE49-F238E27FC236}">
                <a16:creationId xmlns:a16="http://schemas.microsoft.com/office/drawing/2014/main" id="{48454E4A-9008-4240-B730-E4D08F30CD64}"/>
              </a:ext>
            </a:extLst>
          </p:cNvPr>
          <p:cNvSpPr/>
          <p:nvPr/>
        </p:nvSpPr>
        <p:spPr>
          <a:xfrm>
            <a:off x="4630945" y="1457715"/>
            <a:ext cx="1130519" cy="367274"/>
          </a:xfrm>
          <a:prstGeom prst="borderCallout2">
            <a:avLst>
              <a:gd name="adj1" fmla="val 112744"/>
              <a:gd name="adj2" fmla="val 42779"/>
              <a:gd name="adj3" fmla="val 166600"/>
              <a:gd name="adj4" fmla="val 30049"/>
              <a:gd name="adj5" fmla="val 211460"/>
              <a:gd name="adj6" fmla="val -9179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7" b="1" dirty="0"/>
              <a:t>Aesthetics</a:t>
            </a:r>
          </a:p>
        </p:txBody>
      </p:sp>
    </p:spTree>
    <p:extLst>
      <p:ext uri="{BB962C8B-B14F-4D97-AF65-F5344CB8AC3E}">
        <p14:creationId xmlns:p14="http://schemas.microsoft.com/office/powerpoint/2010/main" val="201214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95E00C81-548D-9B43-A6A5-089BDF689C74}"/>
              </a:ext>
            </a:extLst>
          </p:cNvPr>
          <p:cNvSpPr txBox="1"/>
          <p:nvPr/>
        </p:nvSpPr>
        <p:spPr>
          <a:xfrm>
            <a:off x="604387" y="1457715"/>
            <a:ext cx="6223614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9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ggplot</a:t>
            </a:r>
            <a:r>
              <a:rPr lang="en-US" sz="189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1890" b="1" dirty="0">
                <a:latin typeface="Courier New" charset="0"/>
                <a:cs typeface="Courier New" charset="0"/>
              </a:rPr>
              <a:t>data = </a:t>
            </a:r>
            <a:r>
              <a:rPr lang="en-US" sz="1890" b="1" dirty="0">
                <a:solidFill>
                  <a:schemeClr val="bg2">
                    <a:lumMod val="50000"/>
                  </a:schemeClr>
                </a:solidFill>
                <a:latin typeface="Courier New" charset="0"/>
                <a:cs typeface="Courier New" charset="0"/>
              </a:rPr>
              <a:t>fruits</a:t>
            </a:r>
            <a:r>
              <a:rPr lang="en-US" sz="1890" b="1" dirty="0">
                <a:latin typeface="Courier New" charset="0"/>
                <a:cs typeface="Courier New" charset="0"/>
              </a:rPr>
              <a:t>, </a:t>
            </a:r>
          </a:p>
          <a:p>
            <a:r>
              <a:rPr lang="en-US" sz="1890" b="1" dirty="0">
                <a:latin typeface="Courier New" charset="0"/>
                <a:cs typeface="Courier New" charset="0"/>
              </a:rPr>
              <a:t>    </a:t>
            </a:r>
            <a:r>
              <a:rPr lang="en-US" sz="1890" b="1" dirty="0" err="1">
                <a:latin typeface="Courier New" charset="0"/>
                <a:cs typeface="Courier New" charset="0"/>
              </a:rPr>
              <a:t>aes</a:t>
            </a:r>
            <a:r>
              <a:rPr lang="en-US" sz="1890" b="1" dirty="0">
                <a:latin typeface="Courier New" charset="0"/>
                <a:cs typeface="Courier New" charset="0"/>
              </a:rPr>
              <a:t>(x = </a:t>
            </a:r>
            <a:r>
              <a:rPr lang="en-US" sz="1890" b="1" dirty="0">
                <a:solidFill>
                  <a:srgbClr val="00B050"/>
                </a:solidFill>
                <a:latin typeface="Courier New" charset="0"/>
                <a:cs typeface="Courier New" charset="0"/>
              </a:rPr>
              <a:t>Sucres</a:t>
            </a:r>
            <a:r>
              <a:rPr lang="en-US" sz="1890" b="1" dirty="0">
                <a:latin typeface="Courier New" charset="0"/>
                <a:cs typeface="Courier New" charset="0"/>
              </a:rPr>
              <a:t>,</a:t>
            </a:r>
          </a:p>
          <a:p>
            <a:r>
              <a:rPr lang="en-US" sz="1890" b="1" dirty="0">
                <a:latin typeface="Courier New" charset="0"/>
                <a:cs typeface="Courier New" charset="0"/>
              </a:rPr>
              <a:t>        y = </a:t>
            </a:r>
            <a:r>
              <a:rPr lang="en-US" sz="1890" b="1" dirty="0" err="1">
                <a:solidFill>
                  <a:srgbClr val="00B050"/>
                </a:solidFill>
                <a:latin typeface="Courier New" charset="0"/>
                <a:cs typeface="Courier New" charset="0"/>
              </a:rPr>
              <a:t>Energie</a:t>
            </a:r>
            <a:r>
              <a:rPr lang="en-US" sz="1890" b="1" dirty="0">
                <a:latin typeface="Courier New" charset="0"/>
                <a:cs typeface="Courier New" charset="0"/>
              </a:rPr>
              <a:t>,</a:t>
            </a:r>
          </a:p>
          <a:p>
            <a:r>
              <a:rPr lang="en-US" sz="1890" b="1" dirty="0">
                <a:latin typeface="Courier New" charset="0"/>
                <a:cs typeface="Courier New" charset="0"/>
              </a:rPr>
              <a:t>        color = </a:t>
            </a:r>
            <a:r>
              <a:rPr lang="en-US" sz="1890" b="1" dirty="0" err="1">
                <a:solidFill>
                  <a:srgbClr val="00B050"/>
                </a:solidFill>
                <a:latin typeface="Courier New" charset="0"/>
                <a:cs typeface="Courier New" charset="0"/>
              </a:rPr>
              <a:t>groupe</a:t>
            </a:r>
            <a:r>
              <a:rPr lang="en-US" sz="1890" b="1" dirty="0">
                <a:latin typeface="Courier New" charset="0"/>
                <a:cs typeface="Courier New" charset="0"/>
              </a:rPr>
              <a:t>)</a:t>
            </a:r>
            <a:r>
              <a:rPr lang="en-US" sz="189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</a:t>
            </a:r>
            <a:r>
              <a:rPr lang="en-US" sz="1890" b="1" dirty="0">
                <a:latin typeface="Courier New" charset="0"/>
                <a:cs typeface="Courier New" charset="0"/>
              </a:rPr>
              <a:t> + </a:t>
            </a:r>
          </a:p>
          <a:p>
            <a:r>
              <a:rPr lang="en-US" sz="1890" b="1" dirty="0">
                <a:solidFill>
                  <a:srgbClr val="7030A0"/>
                </a:solidFill>
                <a:latin typeface="Courier New" charset="0"/>
                <a:cs typeface="Courier New" charset="0"/>
              </a:rPr>
              <a:t>  </a:t>
            </a:r>
            <a:r>
              <a:rPr lang="en-US" sz="1890" b="1" dirty="0" err="1">
                <a:solidFill>
                  <a:srgbClr val="7030A0"/>
                </a:solidFill>
                <a:latin typeface="Courier New" charset="0"/>
                <a:cs typeface="Courier New" charset="0"/>
              </a:rPr>
              <a:t>geom_point</a:t>
            </a:r>
            <a:r>
              <a:rPr lang="en-US" sz="1890" b="1" dirty="0">
                <a:solidFill>
                  <a:srgbClr val="7030A0"/>
                </a:solidFill>
                <a:latin typeface="Courier New" charset="0"/>
                <a:cs typeface="Courier New" charset="0"/>
              </a:rPr>
              <a:t>() </a:t>
            </a:r>
            <a:r>
              <a:rPr lang="en-US" sz="1890" b="1" dirty="0">
                <a:latin typeface="Courier New" charset="0"/>
                <a:cs typeface="Courier New" charset="0"/>
              </a:rPr>
              <a:t>+</a:t>
            </a:r>
          </a:p>
          <a:p>
            <a:r>
              <a:rPr lang="en-US" sz="1890" b="1" dirty="0">
                <a:solidFill>
                  <a:srgbClr val="7030A0"/>
                </a:solidFill>
                <a:latin typeface="Courier New" charset="0"/>
                <a:cs typeface="Courier New" charset="0"/>
              </a:rPr>
              <a:t>  </a:t>
            </a:r>
            <a:r>
              <a:rPr lang="en-US" sz="1890" b="1" dirty="0" err="1">
                <a:solidFill>
                  <a:srgbClr val="7030A0"/>
                </a:solidFill>
                <a:latin typeface="Courier New" charset="0"/>
                <a:cs typeface="Courier New" charset="0"/>
              </a:rPr>
              <a:t>geom_smooth</a:t>
            </a:r>
            <a:r>
              <a:rPr lang="en-US" sz="1890" b="1" dirty="0">
                <a:solidFill>
                  <a:srgbClr val="7030A0"/>
                </a:solidFill>
                <a:latin typeface="Courier New" charset="0"/>
                <a:cs typeface="Courier New" charset="0"/>
              </a:rPr>
              <a:t>()</a:t>
            </a:r>
          </a:p>
        </p:txBody>
      </p:sp>
      <p:sp>
        <p:nvSpPr>
          <p:cNvPr id="8" name="Légende encadrée 2 7">
            <a:extLst>
              <a:ext uri="{FF2B5EF4-FFF2-40B4-BE49-F238E27FC236}">
                <a16:creationId xmlns:a16="http://schemas.microsoft.com/office/drawing/2014/main" id="{4149E83D-8514-BC41-BD62-A9D4678CD97B}"/>
              </a:ext>
            </a:extLst>
          </p:cNvPr>
          <p:cNvSpPr/>
          <p:nvPr/>
        </p:nvSpPr>
        <p:spPr>
          <a:xfrm>
            <a:off x="910872" y="528159"/>
            <a:ext cx="844025" cy="342448"/>
          </a:xfrm>
          <a:prstGeom prst="borderCallout2">
            <a:avLst>
              <a:gd name="adj1" fmla="val 54044"/>
              <a:gd name="adj2" fmla="val 104592"/>
              <a:gd name="adj3" fmla="val 113708"/>
              <a:gd name="adj4" fmla="val 188492"/>
              <a:gd name="adj5" fmla="val 273800"/>
              <a:gd name="adj6" fmla="val 239524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7" b="1" dirty="0"/>
              <a:t>Data</a:t>
            </a:r>
          </a:p>
        </p:txBody>
      </p:sp>
      <p:sp>
        <p:nvSpPr>
          <p:cNvPr id="9" name="Légende encadrée 2 8">
            <a:extLst>
              <a:ext uri="{FF2B5EF4-FFF2-40B4-BE49-F238E27FC236}">
                <a16:creationId xmlns:a16="http://schemas.microsoft.com/office/drawing/2014/main" id="{48454E4A-9008-4240-B730-E4D08F30CD64}"/>
              </a:ext>
            </a:extLst>
          </p:cNvPr>
          <p:cNvSpPr/>
          <p:nvPr/>
        </p:nvSpPr>
        <p:spPr>
          <a:xfrm>
            <a:off x="4630945" y="1457715"/>
            <a:ext cx="1130519" cy="367274"/>
          </a:xfrm>
          <a:prstGeom prst="borderCallout2">
            <a:avLst>
              <a:gd name="adj1" fmla="val 112744"/>
              <a:gd name="adj2" fmla="val 42779"/>
              <a:gd name="adj3" fmla="val 166600"/>
              <a:gd name="adj4" fmla="val 30049"/>
              <a:gd name="adj5" fmla="val 211460"/>
              <a:gd name="adj6" fmla="val -91799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7" b="1" dirty="0"/>
              <a:t>Aesthetics</a:t>
            </a:r>
          </a:p>
        </p:txBody>
      </p:sp>
      <p:sp>
        <p:nvSpPr>
          <p:cNvPr id="10" name="Légende encadrée 2 9">
            <a:extLst>
              <a:ext uri="{FF2B5EF4-FFF2-40B4-BE49-F238E27FC236}">
                <a16:creationId xmlns:a16="http://schemas.microsoft.com/office/drawing/2014/main" id="{FCDA6D32-AF73-CB40-B026-ECBF88566034}"/>
              </a:ext>
            </a:extLst>
          </p:cNvPr>
          <p:cNvSpPr/>
          <p:nvPr/>
        </p:nvSpPr>
        <p:spPr>
          <a:xfrm>
            <a:off x="4094257" y="3711264"/>
            <a:ext cx="968396" cy="342448"/>
          </a:xfrm>
          <a:prstGeom prst="borderCallout2">
            <a:avLst>
              <a:gd name="adj1" fmla="val 51873"/>
              <a:gd name="adj2" fmla="val -3650"/>
              <a:gd name="adj3" fmla="val 16137"/>
              <a:gd name="adj4" fmla="val -158257"/>
              <a:gd name="adj5" fmla="val -123279"/>
              <a:gd name="adj6" fmla="val -195893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17" b="1" dirty="0" err="1"/>
              <a:t>Geom</a:t>
            </a:r>
            <a:r>
              <a:rPr lang="en-US" sz="1417" b="1" dirty="0"/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3721998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</TotalTime>
  <Words>111</Words>
  <Application>Microsoft Macintosh PowerPoint</Application>
  <PresentationFormat>Personnalisé</PresentationFormat>
  <Paragraphs>46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ça marche ?</dc:title>
  <dc:creator>Vincent  GUILLEMOT</dc:creator>
  <cp:lastModifiedBy>Vincent  GUILLEMOT</cp:lastModifiedBy>
  <cp:revision>2</cp:revision>
  <cp:lastPrinted>2023-03-14T15:12:06Z</cp:lastPrinted>
  <dcterms:created xsi:type="dcterms:W3CDTF">2023-03-14T14:40:50Z</dcterms:created>
  <dcterms:modified xsi:type="dcterms:W3CDTF">2023-03-14T15:13:05Z</dcterms:modified>
</cp:coreProperties>
</file>