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645" r:id="rId2"/>
    <p:sldId id="646" r:id="rId3"/>
    <p:sldId id="64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5304"/>
  </p:normalViewPr>
  <p:slideViewPr>
    <p:cSldViewPr snapToGrid="0" snapToObjects="1">
      <p:cViewPr varScale="1">
        <p:scale>
          <a:sx n="93" d="100"/>
          <a:sy n="93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57FCA-9008-DC43-9778-FE69D2F78971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6D40E-76F6-E640-B1FA-3ED5CD387BD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31AF4-723C-B945-878C-089F33ADB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702A30-48F8-2244-BF49-380BDEB9D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071716-2BB1-B642-A8D5-4CE2900E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7B779-CC84-A348-8F33-D4BC008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CC12D-BB96-1B40-85BD-6563FC44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4CAAF-9BF7-BF41-A6F8-66D7B53C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AEB079-B376-AC43-AB39-94CC79BF1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00F19-A2D1-CE4C-9D2D-47E995B3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FBA9D-F1F8-7441-8398-A99BA685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BFE59-4B1D-6847-BA9C-CBD0023C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0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5F8B3E-EFC9-2B47-B7D9-0A7CD9F1F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DFE4EE-C477-F747-A58E-FAE108AD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A72FA0-82A2-C34E-A549-2FFB5746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4178FB-BADB-9241-B671-4840155C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7AB95-992D-5A47-9A29-24E73706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CF1AA-84F6-5841-8FB2-AAB9144B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273809-A602-B241-906A-C494EAA6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32A9B-33ED-3640-95D1-8B1E7AB9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FB97C-8CF8-8C4C-B709-F85ACA43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72203-D16E-2A4C-90F5-0CB019E1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BAC6C-178F-0D4E-BDC3-FD360765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88D86-A6E0-8A48-B0FC-512700857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EEC69-2D76-7640-87BD-6ACD475B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DA9A6-B6B1-0C48-80AB-4DEADE53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932ED-73AC-B64B-B207-4972DC55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1D7F0-57F0-0A43-9E2F-8E3D7E89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59E90-C5A7-0C46-A200-633D07F58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D7F713-AA88-C34F-88AD-E085D775E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80812-11DC-F549-95FC-389E48DE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657E43-3272-B746-8009-4F43F100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1EE191-9E0E-3B45-BC52-CA639610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928A1-4F9A-AF43-AB2F-EDF50691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5CE786-853E-4F4D-AFAA-51589B90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5BDA7-7D41-0D49-A4F1-53D116A9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48CFAD-D6AE-C84E-A46E-98D8C903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F61C92-75AB-FC45-9565-192CFE73E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116731-A8AC-124B-8CB9-04D49587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B6F5FE-0ACF-0043-AB41-68CD676A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1F7ED2-CD40-534A-BCE7-FE19B21D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C6A7C-C751-2E40-B5FA-3774FAF9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6619AB-1FA8-8D48-A173-5E23E5A6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3C4019-CCD1-2C4F-BD65-A4CB8438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BB266-FCD7-C449-88C9-2DA47773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C201C8-C468-4A48-BE0F-B4AE566C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86B978-BCDB-2A46-9652-3D4FE1CE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315B4-FD00-D747-8102-CCB5926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F7871-C57A-8D40-97A2-805A1B89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E54BE-5778-E142-A39B-6243EC47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CE52E1-61CB-0E41-A89D-B9445F01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0733D2-A74F-4540-839E-EF866749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69707E-CA63-344F-8066-CB270AEC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EC4302-22D3-0349-9F47-92C5CA5A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7FBF6-544C-2845-8ADD-21379590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58AE3A-EB08-C34D-91C1-76175FC22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1FA33C-2FD6-FA41-92D4-EF68F93E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1358FC-1444-E443-B735-4BE76521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3810C5-4904-BC41-825D-1BF92F5A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AFA073-7EDB-E547-8B8E-4B3F23DE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B9922D-903E-B24B-880A-8C7D990E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AD647-01D2-1A4E-84AC-9B68A841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DC766D-46FE-624C-9E41-6AD6A90CC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Mercredi 24 mars 2021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721AC-79CB-274D-BDD7-57CC57BFF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37729-D8CC-4E4B-8C9A-0575C9B1F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7FB1-C6AE-F045-9B46-D1F4EBDBDF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5E00C81-548D-9B43-A6A5-089BDF689C74}"/>
              </a:ext>
            </a:extLst>
          </p:cNvPr>
          <p:cNvSpPr txBox="1"/>
          <p:nvPr/>
        </p:nvSpPr>
        <p:spPr>
          <a:xfrm>
            <a:off x="1565563" y="1990481"/>
            <a:ext cx="700551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" pitchFamily="2" charset="0"/>
                <a:cs typeface="Courier New" charset="0"/>
              </a:rPr>
              <a:t>ggplot</a:t>
            </a:r>
            <a:r>
              <a:rPr lang="en-US" sz="3200" b="1" dirty="0">
                <a:solidFill>
                  <a:srgbClr val="FF0000"/>
                </a:solidFill>
                <a:latin typeface="Courier" pitchFamily="2" charset="0"/>
                <a:cs typeface="Courier New" charset="0"/>
              </a:rPr>
              <a:t>(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pitchFamily="2" charset="0"/>
                <a:cs typeface="Courier New" charset="0"/>
              </a:rPr>
              <a:t>data = fruits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, </a:t>
            </a:r>
          </a:p>
          <a:p>
            <a:r>
              <a:rPr lang="en-US" sz="3200" b="1" dirty="0">
                <a:latin typeface="Courier" pitchFamily="2" charset="0"/>
                <a:cs typeface="Courier New" charset="0"/>
              </a:rPr>
              <a:t>	</a:t>
            </a:r>
            <a:endParaRPr lang="en-US" sz="3200" b="1" dirty="0">
              <a:solidFill>
                <a:srgbClr val="7030A0"/>
              </a:solidFill>
              <a:latin typeface="Courier" pitchFamily="2" charset="0"/>
              <a:cs typeface="Courier New" charset="0"/>
            </a:endParaRPr>
          </a:p>
        </p:txBody>
      </p:sp>
      <p:sp>
        <p:nvSpPr>
          <p:cNvPr id="8" name="Légende encadrée 2 7">
            <a:extLst>
              <a:ext uri="{FF2B5EF4-FFF2-40B4-BE49-F238E27FC236}">
                <a16:creationId xmlns:a16="http://schemas.microsoft.com/office/drawing/2014/main" id="{4149E83D-8514-BC41-BD62-A9D4678CD97B}"/>
              </a:ext>
            </a:extLst>
          </p:cNvPr>
          <p:cNvSpPr/>
          <p:nvPr/>
        </p:nvSpPr>
        <p:spPr>
          <a:xfrm>
            <a:off x="2759825" y="626977"/>
            <a:ext cx="1429352" cy="579933"/>
          </a:xfrm>
          <a:prstGeom prst="borderCallout2">
            <a:avLst>
              <a:gd name="adj1" fmla="val 54044"/>
              <a:gd name="adj2" fmla="val 104592"/>
              <a:gd name="adj3" fmla="val 91355"/>
              <a:gd name="adj4" fmla="val 167610"/>
              <a:gd name="adj5" fmla="val 256391"/>
              <a:gd name="adj6" fmla="val 20530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Données</a:t>
            </a:r>
            <a:endParaRPr lang="en-US" sz="2400" b="1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D517249-DEEC-9148-B0D2-A0F0C51AE948}"/>
              </a:ext>
            </a:extLst>
          </p:cNvPr>
          <p:cNvCxnSpPr/>
          <p:nvPr/>
        </p:nvCxnSpPr>
        <p:spPr>
          <a:xfrm>
            <a:off x="7428668" y="2805190"/>
            <a:ext cx="2991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590DBBE-B897-6E45-BA6E-200210AC7303}"/>
              </a:ext>
            </a:extLst>
          </p:cNvPr>
          <p:cNvCxnSpPr/>
          <p:nvPr/>
        </p:nvCxnSpPr>
        <p:spPr>
          <a:xfrm>
            <a:off x="7428668" y="3549108"/>
            <a:ext cx="2991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4F3DA0D-BB21-574F-855B-751103ABFA6C}"/>
              </a:ext>
            </a:extLst>
          </p:cNvPr>
          <p:cNvCxnSpPr/>
          <p:nvPr/>
        </p:nvCxnSpPr>
        <p:spPr>
          <a:xfrm>
            <a:off x="7428668" y="3177149"/>
            <a:ext cx="2991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244ACE2-078F-454B-9E66-38EE1A9ECDF9}"/>
              </a:ext>
            </a:extLst>
          </p:cNvPr>
          <p:cNvCxnSpPr/>
          <p:nvPr/>
        </p:nvCxnSpPr>
        <p:spPr>
          <a:xfrm>
            <a:off x="7428668" y="3921067"/>
            <a:ext cx="2991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FACCC5A-7504-9841-9EAF-D3017B0CEDEC}"/>
              </a:ext>
            </a:extLst>
          </p:cNvPr>
          <p:cNvCxnSpPr/>
          <p:nvPr/>
        </p:nvCxnSpPr>
        <p:spPr>
          <a:xfrm>
            <a:off x="7428668" y="4293026"/>
            <a:ext cx="2991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E652A57-4EFE-6D41-BCC1-96EF9033F25C}"/>
              </a:ext>
            </a:extLst>
          </p:cNvPr>
          <p:cNvCxnSpPr/>
          <p:nvPr/>
        </p:nvCxnSpPr>
        <p:spPr>
          <a:xfrm>
            <a:off x="7428668" y="4664985"/>
            <a:ext cx="2991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FCD689-9046-8B43-BDEA-A61846A23AE5}"/>
              </a:ext>
            </a:extLst>
          </p:cNvPr>
          <p:cNvCxnSpPr/>
          <p:nvPr/>
        </p:nvCxnSpPr>
        <p:spPr>
          <a:xfrm>
            <a:off x="7428668" y="5036944"/>
            <a:ext cx="2991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05B720C-1A65-914C-9675-16C2ADD7A91F}"/>
              </a:ext>
            </a:extLst>
          </p:cNvPr>
          <p:cNvCxnSpPr/>
          <p:nvPr/>
        </p:nvCxnSpPr>
        <p:spPr>
          <a:xfrm>
            <a:off x="7428668" y="5408905"/>
            <a:ext cx="2991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23200F3F-25B2-BC46-A17C-AA2AB97703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7126" y="2256766"/>
          <a:ext cx="1957833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124538589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4108665699"/>
                    </a:ext>
                  </a:extLst>
                </a:gridCol>
                <a:gridCol w="985647">
                  <a:extLst>
                    <a:ext uri="{9D8B030D-6E8A-4147-A177-3AD203B41FA5}">
                      <a16:colId xmlns:a16="http://schemas.microsoft.com/office/drawing/2014/main" val="1555276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3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4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5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4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4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34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2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2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989658"/>
                  </a:ext>
                </a:extLst>
              </a:tr>
            </a:tbl>
          </a:graphicData>
        </a:graphic>
      </p:graphicFrame>
      <p:sp>
        <p:nvSpPr>
          <p:cNvPr id="19" name="Ellipse 18">
            <a:extLst>
              <a:ext uri="{FF2B5EF4-FFF2-40B4-BE49-F238E27FC236}">
                <a16:creationId xmlns:a16="http://schemas.microsoft.com/office/drawing/2014/main" id="{B65C4883-3D95-584A-ACE5-835E88A3DD3C}"/>
              </a:ext>
            </a:extLst>
          </p:cNvPr>
          <p:cNvSpPr/>
          <p:nvPr/>
        </p:nvSpPr>
        <p:spPr>
          <a:xfrm>
            <a:off x="10547889" y="2727699"/>
            <a:ext cx="154983" cy="154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9CC4B8C-1BC5-EC43-8DE8-9DFB018CF579}"/>
              </a:ext>
            </a:extLst>
          </p:cNvPr>
          <p:cNvSpPr/>
          <p:nvPr/>
        </p:nvSpPr>
        <p:spPr>
          <a:xfrm>
            <a:off x="10547889" y="3843576"/>
            <a:ext cx="154983" cy="154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B3BE3D1-8062-E642-9756-C414AA6C90A5}"/>
              </a:ext>
            </a:extLst>
          </p:cNvPr>
          <p:cNvSpPr/>
          <p:nvPr/>
        </p:nvSpPr>
        <p:spPr>
          <a:xfrm>
            <a:off x="10547889" y="3099658"/>
            <a:ext cx="154983" cy="154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A51B4BB-9193-CB4C-815D-49A570C9C21D}"/>
              </a:ext>
            </a:extLst>
          </p:cNvPr>
          <p:cNvSpPr/>
          <p:nvPr/>
        </p:nvSpPr>
        <p:spPr>
          <a:xfrm>
            <a:off x="10547889" y="3471617"/>
            <a:ext cx="154983" cy="154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3E186E6-E3EE-0A43-AD93-1515550ED132}"/>
              </a:ext>
            </a:extLst>
          </p:cNvPr>
          <p:cNvSpPr/>
          <p:nvPr/>
        </p:nvSpPr>
        <p:spPr>
          <a:xfrm>
            <a:off x="10547889" y="4215535"/>
            <a:ext cx="154983" cy="154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CE7DD5F-DEBA-7C4A-86DB-48135AA79749}"/>
              </a:ext>
            </a:extLst>
          </p:cNvPr>
          <p:cNvSpPr/>
          <p:nvPr/>
        </p:nvSpPr>
        <p:spPr>
          <a:xfrm>
            <a:off x="10547889" y="4587494"/>
            <a:ext cx="154983" cy="154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199770-975F-FD49-86C2-B7DAB39F871F}"/>
              </a:ext>
            </a:extLst>
          </p:cNvPr>
          <p:cNvSpPr/>
          <p:nvPr/>
        </p:nvSpPr>
        <p:spPr>
          <a:xfrm>
            <a:off x="10547889" y="4959453"/>
            <a:ext cx="154983" cy="154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AF0DD52-EDB9-7E48-8FBA-4C495757680C}"/>
              </a:ext>
            </a:extLst>
          </p:cNvPr>
          <p:cNvSpPr/>
          <p:nvPr/>
        </p:nvSpPr>
        <p:spPr>
          <a:xfrm>
            <a:off x="10547889" y="5331410"/>
            <a:ext cx="154983" cy="154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4822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5E00C81-548D-9B43-A6A5-089BDF689C74}"/>
              </a:ext>
            </a:extLst>
          </p:cNvPr>
          <p:cNvSpPr txBox="1"/>
          <p:nvPr/>
        </p:nvSpPr>
        <p:spPr>
          <a:xfrm>
            <a:off x="1565563" y="1990481"/>
            <a:ext cx="700551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" pitchFamily="2" charset="0"/>
                <a:cs typeface="Courier New" charset="0"/>
              </a:rPr>
              <a:t>ggplot</a:t>
            </a:r>
            <a:r>
              <a:rPr lang="en-US" sz="3200" b="1" dirty="0">
                <a:solidFill>
                  <a:srgbClr val="FF0000"/>
                </a:solidFill>
                <a:latin typeface="Courier" pitchFamily="2" charset="0"/>
                <a:cs typeface="Courier New" charset="0"/>
              </a:rPr>
              <a:t>(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pitchFamily="2" charset="0"/>
                <a:cs typeface="Courier New" charset="0"/>
              </a:rPr>
              <a:t>data = fruits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, </a:t>
            </a:r>
          </a:p>
          <a:p>
            <a:r>
              <a:rPr lang="en-US" sz="3200" b="1" dirty="0">
                <a:latin typeface="Courier" pitchFamily="2" charset="0"/>
                <a:cs typeface="Courier New" charset="0"/>
              </a:rPr>
              <a:t>	 </a:t>
            </a:r>
            <a:r>
              <a:rPr lang="en-US" sz="3200" b="1" dirty="0" err="1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aes</a:t>
            </a:r>
            <a:r>
              <a:rPr lang="en-US" sz="3200" b="1" dirty="0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(x = </a:t>
            </a:r>
            <a:r>
              <a:rPr lang="en-US" sz="3200" b="1" dirty="0" err="1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Sucres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, </a:t>
            </a:r>
          </a:p>
          <a:p>
            <a:r>
              <a:rPr lang="en-US" sz="3200" b="1" dirty="0">
                <a:latin typeface="Courier" pitchFamily="2" charset="0"/>
                <a:cs typeface="Courier New" charset="0"/>
              </a:rPr>
              <a:t>         </a:t>
            </a:r>
            <a:r>
              <a:rPr lang="en-US" sz="3200" b="1" dirty="0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y = Energie1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,</a:t>
            </a:r>
          </a:p>
          <a:p>
            <a:r>
              <a:rPr lang="en-US" sz="3200" b="1" dirty="0">
                <a:latin typeface="Courier" pitchFamily="2" charset="0"/>
                <a:cs typeface="Courier New" charset="0"/>
              </a:rPr>
              <a:t>         </a:t>
            </a:r>
            <a:r>
              <a:rPr lang="en-US" sz="3200" b="1" dirty="0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color = </a:t>
            </a:r>
            <a:r>
              <a:rPr lang="en-US" sz="3200" b="1" dirty="0" err="1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groupe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)</a:t>
            </a:r>
            <a:r>
              <a:rPr lang="en-US" sz="3200" b="1" dirty="0">
                <a:solidFill>
                  <a:srgbClr val="FF0000"/>
                </a:solidFill>
                <a:latin typeface="Courier" pitchFamily="2" charset="0"/>
                <a:cs typeface="Courier New" charset="0"/>
              </a:rPr>
              <a:t>)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 </a:t>
            </a:r>
          </a:p>
          <a:p>
            <a:r>
              <a:rPr lang="en-US" sz="3200" b="1" dirty="0">
                <a:solidFill>
                  <a:srgbClr val="7030A0"/>
                </a:solidFill>
                <a:latin typeface="Courier" pitchFamily="2" charset="0"/>
                <a:cs typeface="Courier New" charset="0"/>
              </a:rPr>
              <a:t>	</a:t>
            </a:r>
          </a:p>
        </p:txBody>
      </p:sp>
      <p:sp>
        <p:nvSpPr>
          <p:cNvPr id="8" name="Légende encadrée 2 7">
            <a:extLst>
              <a:ext uri="{FF2B5EF4-FFF2-40B4-BE49-F238E27FC236}">
                <a16:creationId xmlns:a16="http://schemas.microsoft.com/office/drawing/2014/main" id="{4149E83D-8514-BC41-BD62-A9D4678CD97B}"/>
              </a:ext>
            </a:extLst>
          </p:cNvPr>
          <p:cNvSpPr/>
          <p:nvPr/>
        </p:nvSpPr>
        <p:spPr>
          <a:xfrm>
            <a:off x="2759825" y="626977"/>
            <a:ext cx="1429352" cy="579933"/>
          </a:xfrm>
          <a:prstGeom prst="borderCallout2">
            <a:avLst>
              <a:gd name="adj1" fmla="val 54044"/>
              <a:gd name="adj2" fmla="val 104592"/>
              <a:gd name="adj3" fmla="val 91355"/>
              <a:gd name="adj4" fmla="val 167610"/>
              <a:gd name="adj5" fmla="val 256391"/>
              <a:gd name="adj6" fmla="val 20530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Données</a:t>
            </a:r>
            <a:endParaRPr lang="en-US" sz="2400" b="1" dirty="0"/>
          </a:p>
        </p:txBody>
      </p:sp>
      <p:sp>
        <p:nvSpPr>
          <p:cNvPr id="9" name="Légende encadrée 2 8">
            <a:extLst>
              <a:ext uri="{FF2B5EF4-FFF2-40B4-BE49-F238E27FC236}">
                <a16:creationId xmlns:a16="http://schemas.microsoft.com/office/drawing/2014/main" id="{48454E4A-9008-4240-B730-E4D08F30CD64}"/>
              </a:ext>
            </a:extLst>
          </p:cNvPr>
          <p:cNvSpPr/>
          <p:nvPr/>
        </p:nvSpPr>
        <p:spPr>
          <a:xfrm>
            <a:off x="8571078" y="1287708"/>
            <a:ext cx="1847539" cy="1219964"/>
          </a:xfrm>
          <a:prstGeom prst="borderCallout2">
            <a:avLst>
              <a:gd name="adj1" fmla="val 60858"/>
              <a:gd name="adj2" fmla="val -1143"/>
              <a:gd name="adj3" fmla="val 115015"/>
              <a:gd name="adj4" fmla="val -62374"/>
              <a:gd name="adj5" fmla="val 145104"/>
              <a:gd name="adj6" fmla="val -99833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Paramètres</a:t>
            </a:r>
            <a:r>
              <a:rPr lang="en-US" sz="2400" b="1" dirty="0"/>
              <a:t> </a:t>
            </a:r>
            <a:r>
              <a:rPr lang="en-US" sz="2400" b="1" dirty="0" err="1"/>
              <a:t>esthétiques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85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5E00C81-548D-9B43-A6A5-089BDF689C74}"/>
              </a:ext>
            </a:extLst>
          </p:cNvPr>
          <p:cNvSpPr txBox="1"/>
          <p:nvPr/>
        </p:nvSpPr>
        <p:spPr>
          <a:xfrm>
            <a:off x="1565563" y="1990481"/>
            <a:ext cx="700551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" pitchFamily="2" charset="0"/>
                <a:cs typeface="Courier New" charset="0"/>
              </a:rPr>
              <a:t>ggplot</a:t>
            </a:r>
            <a:r>
              <a:rPr lang="en-US" sz="3200" b="1" dirty="0">
                <a:solidFill>
                  <a:srgbClr val="FF0000"/>
                </a:solidFill>
                <a:latin typeface="Courier" pitchFamily="2" charset="0"/>
                <a:cs typeface="Courier New" charset="0"/>
              </a:rPr>
              <a:t>(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" pitchFamily="2" charset="0"/>
                <a:cs typeface="Courier New" charset="0"/>
              </a:rPr>
              <a:t>data = fruits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, </a:t>
            </a:r>
          </a:p>
          <a:p>
            <a:r>
              <a:rPr lang="en-US" sz="3200" b="1" dirty="0">
                <a:latin typeface="Courier" pitchFamily="2" charset="0"/>
                <a:cs typeface="Courier New" charset="0"/>
              </a:rPr>
              <a:t>	 </a:t>
            </a:r>
            <a:r>
              <a:rPr lang="en-US" sz="3200" b="1" dirty="0" err="1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aes</a:t>
            </a:r>
            <a:r>
              <a:rPr lang="en-US" sz="3200" b="1" dirty="0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(x = </a:t>
            </a:r>
            <a:r>
              <a:rPr lang="en-US" sz="3200" b="1" dirty="0" err="1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Sucres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, </a:t>
            </a:r>
          </a:p>
          <a:p>
            <a:r>
              <a:rPr lang="en-US" sz="3200" b="1" dirty="0">
                <a:latin typeface="Courier" pitchFamily="2" charset="0"/>
                <a:cs typeface="Courier New" charset="0"/>
              </a:rPr>
              <a:t>         </a:t>
            </a:r>
            <a:r>
              <a:rPr lang="en-US" sz="3200" b="1" dirty="0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y = Energie1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,</a:t>
            </a:r>
          </a:p>
          <a:p>
            <a:r>
              <a:rPr lang="en-US" sz="3200" b="1" dirty="0">
                <a:latin typeface="Courier" pitchFamily="2" charset="0"/>
                <a:cs typeface="Courier New" charset="0"/>
              </a:rPr>
              <a:t>         </a:t>
            </a:r>
            <a:r>
              <a:rPr lang="en-US" sz="3200" b="1" dirty="0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color = </a:t>
            </a:r>
            <a:r>
              <a:rPr lang="en-US" sz="3200" b="1" dirty="0" err="1">
                <a:solidFill>
                  <a:srgbClr val="00B050"/>
                </a:solidFill>
                <a:latin typeface="Courier" pitchFamily="2" charset="0"/>
                <a:cs typeface="Courier New" charset="0"/>
              </a:rPr>
              <a:t>groupe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)</a:t>
            </a:r>
            <a:r>
              <a:rPr lang="en-US" sz="3200" b="1" dirty="0">
                <a:solidFill>
                  <a:srgbClr val="FF0000"/>
                </a:solidFill>
                <a:latin typeface="Courier" pitchFamily="2" charset="0"/>
                <a:cs typeface="Courier New" charset="0"/>
              </a:rPr>
              <a:t>)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 + </a:t>
            </a:r>
          </a:p>
          <a:p>
            <a:r>
              <a:rPr lang="en-US" sz="3200" b="1" dirty="0">
                <a:solidFill>
                  <a:srgbClr val="7030A0"/>
                </a:solidFill>
                <a:latin typeface="Courier" pitchFamily="2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7030A0"/>
                </a:solidFill>
                <a:latin typeface="Courier" pitchFamily="2" charset="0"/>
                <a:cs typeface="Courier New" charset="0"/>
              </a:rPr>
              <a:t>geom_point</a:t>
            </a:r>
            <a:r>
              <a:rPr lang="en-US" sz="3200" b="1" dirty="0">
                <a:solidFill>
                  <a:srgbClr val="7030A0"/>
                </a:solidFill>
                <a:latin typeface="Courier" pitchFamily="2" charset="0"/>
                <a:cs typeface="Courier New" charset="0"/>
              </a:rPr>
              <a:t>() </a:t>
            </a:r>
            <a:r>
              <a:rPr lang="en-US" sz="3200" b="1" dirty="0">
                <a:latin typeface="Courier" pitchFamily="2" charset="0"/>
                <a:cs typeface="Courier New" charset="0"/>
              </a:rPr>
              <a:t>+ </a:t>
            </a:r>
          </a:p>
          <a:p>
            <a:r>
              <a:rPr lang="en-US" sz="3200" b="1" dirty="0">
                <a:solidFill>
                  <a:srgbClr val="7030A0"/>
                </a:solidFill>
                <a:latin typeface="Courier" pitchFamily="2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7030A0"/>
                </a:solidFill>
                <a:latin typeface="Courier" pitchFamily="2" charset="0"/>
                <a:cs typeface="Courier New" charset="0"/>
              </a:rPr>
              <a:t>geom_smooth</a:t>
            </a:r>
            <a:r>
              <a:rPr lang="en-US" sz="3200" b="1" dirty="0">
                <a:solidFill>
                  <a:srgbClr val="7030A0"/>
                </a:solidFill>
                <a:latin typeface="Courier" pitchFamily="2" charset="0"/>
                <a:cs typeface="Courier New" charset="0"/>
              </a:rPr>
              <a:t>()</a:t>
            </a:r>
          </a:p>
        </p:txBody>
      </p:sp>
      <p:sp>
        <p:nvSpPr>
          <p:cNvPr id="8" name="Légende encadrée 2 7">
            <a:extLst>
              <a:ext uri="{FF2B5EF4-FFF2-40B4-BE49-F238E27FC236}">
                <a16:creationId xmlns:a16="http://schemas.microsoft.com/office/drawing/2014/main" id="{4149E83D-8514-BC41-BD62-A9D4678CD97B}"/>
              </a:ext>
            </a:extLst>
          </p:cNvPr>
          <p:cNvSpPr/>
          <p:nvPr/>
        </p:nvSpPr>
        <p:spPr>
          <a:xfrm>
            <a:off x="2759825" y="626977"/>
            <a:ext cx="1429352" cy="579933"/>
          </a:xfrm>
          <a:prstGeom prst="borderCallout2">
            <a:avLst>
              <a:gd name="adj1" fmla="val 54044"/>
              <a:gd name="adj2" fmla="val 104592"/>
              <a:gd name="adj3" fmla="val 91355"/>
              <a:gd name="adj4" fmla="val 167610"/>
              <a:gd name="adj5" fmla="val 256391"/>
              <a:gd name="adj6" fmla="val 205300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Données</a:t>
            </a:r>
            <a:endParaRPr lang="en-US" sz="2400" b="1" dirty="0"/>
          </a:p>
        </p:txBody>
      </p:sp>
      <p:sp>
        <p:nvSpPr>
          <p:cNvPr id="9" name="Légende encadrée 2 8">
            <a:extLst>
              <a:ext uri="{FF2B5EF4-FFF2-40B4-BE49-F238E27FC236}">
                <a16:creationId xmlns:a16="http://schemas.microsoft.com/office/drawing/2014/main" id="{48454E4A-9008-4240-B730-E4D08F30CD64}"/>
              </a:ext>
            </a:extLst>
          </p:cNvPr>
          <p:cNvSpPr/>
          <p:nvPr/>
        </p:nvSpPr>
        <p:spPr>
          <a:xfrm>
            <a:off x="8571078" y="1287708"/>
            <a:ext cx="1847539" cy="1219964"/>
          </a:xfrm>
          <a:prstGeom prst="borderCallout2">
            <a:avLst>
              <a:gd name="adj1" fmla="val 60858"/>
              <a:gd name="adj2" fmla="val -1143"/>
              <a:gd name="adj3" fmla="val 115015"/>
              <a:gd name="adj4" fmla="val -62374"/>
              <a:gd name="adj5" fmla="val 145104"/>
              <a:gd name="adj6" fmla="val -99833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Paramètres</a:t>
            </a:r>
            <a:r>
              <a:rPr lang="en-US" sz="2400" b="1" dirty="0"/>
              <a:t> </a:t>
            </a:r>
            <a:r>
              <a:rPr lang="en-US" sz="2400" b="1" dirty="0" err="1"/>
              <a:t>esthétiques</a:t>
            </a:r>
            <a:endParaRPr lang="en-US" sz="2400" b="1" dirty="0"/>
          </a:p>
        </p:txBody>
      </p:sp>
      <p:sp>
        <p:nvSpPr>
          <p:cNvPr id="10" name="Légende encadrée 2 9">
            <a:extLst>
              <a:ext uri="{FF2B5EF4-FFF2-40B4-BE49-F238E27FC236}">
                <a16:creationId xmlns:a16="http://schemas.microsoft.com/office/drawing/2014/main" id="{FCDA6D32-AF73-CB40-B026-ECBF88566034}"/>
              </a:ext>
            </a:extLst>
          </p:cNvPr>
          <p:cNvSpPr/>
          <p:nvPr/>
        </p:nvSpPr>
        <p:spPr>
          <a:xfrm>
            <a:off x="6977281" y="5321457"/>
            <a:ext cx="2523165" cy="608073"/>
          </a:xfrm>
          <a:prstGeom prst="borderCallout2">
            <a:avLst>
              <a:gd name="adj1" fmla="val 51655"/>
              <a:gd name="adj2" fmla="val -3566"/>
              <a:gd name="adj3" fmla="val 30865"/>
              <a:gd name="adj4" fmla="val -71087"/>
              <a:gd name="adj5" fmla="val -55912"/>
              <a:gd name="adj6" fmla="val -89436"/>
            </a:avLst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Géométrie</a:t>
            </a:r>
            <a:r>
              <a:rPr lang="en-US" sz="2400" b="1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1200514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114</Words>
  <Application>Microsoft Macintosh PowerPoint</Application>
  <PresentationFormat>Grand écran</PresentationFormat>
  <Paragraphs>46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 New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</cp:lastModifiedBy>
  <cp:revision>2</cp:revision>
  <dcterms:created xsi:type="dcterms:W3CDTF">2021-04-26T15:03:15Z</dcterms:created>
  <dcterms:modified xsi:type="dcterms:W3CDTF">2021-04-26T15:13:33Z</dcterms:modified>
</cp:coreProperties>
</file>