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D8B7D-914A-298F-F3D9-44D162EDF153}" v="2893" dt="2021-06-30T10:15:18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0" y="-10080"/>
            <a:ext cx="10079640" cy="177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-10080"/>
            <a:ext cx="10079640" cy="177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54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F8BFB3B-B205-4F04-A85F-D94F8E6459C8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84440" y="-321120"/>
            <a:ext cx="20268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2584440" y="-321120"/>
            <a:ext cx="20268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0" y="-10080"/>
            <a:ext cx="10079640" cy="3816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9576000" y="5338440"/>
            <a:ext cx="505080" cy="3337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39D69A7-6D3B-435B-9204-8A0E55183BFF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73240" y="5201640"/>
            <a:ext cx="95767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38B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34;p14"/>
          <p:cNvPicPr/>
          <p:nvPr/>
        </p:nvPicPr>
        <p:blipFill>
          <a:blip r:embed="rId14"/>
          <a:stretch/>
        </p:blipFill>
        <p:spPr>
          <a:xfrm>
            <a:off x="181800" y="5258160"/>
            <a:ext cx="682200" cy="409680"/>
          </a:xfrm>
          <a:prstGeom prst="rect">
            <a:avLst/>
          </a:prstGeom>
          <a:ln>
            <a:noFill/>
          </a:ln>
        </p:spPr>
      </p:pic>
      <p:sp>
        <p:nvSpPr>
          <p:cNvPr id="47" name="CustomShape 6"/>
          <p:cNvSpPr/>
          <p:nvPr/>
        </p:nvSpPr>
        <p:spPr>
          <a:xfrm>
            <a:off x="1038240" y="5286240"/>
            <a:ext cx="4512600" cy="2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i="1" strike="noStrike" spc="-1">
                <a:solidFill>
                  <a:srgbClr val="666666"/>
                </a:solidFill>
                <a:latin typeface="Arial"/>
                <a:ea typeface="Arial"/>
              </a:rPr>
              <a:t>Formation “FAIR bioinfo 2021”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54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54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54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54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21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21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21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3200" b="0" strike="noStrike" spc="-1">
                <a:latin typeface="Arial"/>
              </a:rPr>
              <a:t>Use case 3 : développement d’outils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-10080"/>
            <a:ext cx="10079640" cy="381600"/>
          </a:xfrm>
          <a:prstGeom prst="rect">
            <a:avLst/>
          </a:prstGeom>
          <a:solidFill>
            <a:srgbClr val="238BD7">
              <a:alpha val="96000"/>
            </a:srgbClr>
          </a:solidFill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400" b="0" i="1" strike="noStrike" spc="-1">
                <a:solidFill>
                  <a:srgbClr val="FFFFFF"/>
                </a:solidFill>
                <a:latin typeface="Arial"/>
                <a:ea typeface="Arial"/>
              </a:rPr>
              <a:t>Fiche guide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8" name="Table 3"/>
          <p:cNvGraphicFramePr/>
          <p:nvPr>
            <p:extLst>
              <p:ext uri="{D42A27DB-BD31-4B8C-83A1-F6EECF244321}">
                <p14:modId xmlns:p14="http://schemas.microsoft.com/office/powerpoint/2010/main" val="142343834"/>
              </p:ext>
            </p:extLst>
          </p:nvPr>
        </p:nvGraphicFramePr>
        <p:xfrm>
          <a:off x="57168" y="390743"/>
          <a:ext cx="9852809" cy="5212155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3838089369"/>
                    </a:ext>
                  </a:extLst>
                </a:gridCol>
                <a:gridCol w="92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fr-FR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outils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 et niveau de l’usage préconisé</a:t>
                      </a:r>
                      <a:endParaRPr lang="fr-FR" sz="1000" b="0" strike="noStrike" spc="-1" dirty="0">
                        <a:latin typeface="Times New Roman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Etapes clés</a:t>
                      </a:r>
                      <a:endParaRPr lang="fr-FR" sz="10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Commentaire</a:t>
                      </a:r>
                      <a:endParaRPr lang="fr-FR" sz="10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Ordre</a:t>
                      </a:r>
                      <a:endParaRPr lang="fr-FR" sz="10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dirty="0"/>
                        <a:t>git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avancé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fr-FR" sz="1000" dirty="0"/>
                        <a:t>Création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000" dirty="0"/>
                        <a:t>Structuration en branches et release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sz="1000" dirty="0"/>
                        <a:t>Versionner le Notebook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sz="1000" dirty="0"/>
                        <a:t>Versionner les différentes versions de l'outil</a:t>
                      </a:r>
                    </a:p>
                    <a:p>
                      <a:pPr lvl="0">
                        <a:buNone/>
                      </a:pPr>
                      <a:endParaRPr lang="fr-FR" sz="10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1" i="0" u="none" strike="noStrike" noProof="0" dirty="0">
                          <a:latin typeface="Arial"/>
                        </a:rPr>
                        <a:t>GitHub/</a:t>
                      </a:r>
                      <a:r>
                        <a:rPr lang="fr-FR" sz="1000" b="1" i="0" u="none" strike="noStrike" noProof="0" dirty="0" err="1">
                          <a:latin typeface="Arial"/>
                        </a:rPr>
                        <a:t>gitLab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0" i="0" u="none" strike="noStrike" noProof="0" dirty="0">
                          <a:latin typeface="Arial"/>
                        </a:rPr>
                        <a:t>avancé</a:t>
                      </a:r>
                      <a:endParaRPr lang="fr-FR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fr-FR" sz="1000" dirty="0"/>
                        <a:t>Documentation 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000" dirty="0"/>
                        <a:t>Formatage des données d'input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000" dirty="0"/>
                        <a:t>Licence (selon politique de l'unité)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000" dirty="0"/>
                        <a:t>Collaboration 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Utile si collaboration, développement à plusieurs personnes</a:t>
                      </a:r>
                    </a:p>
                    <a:p>
                      <a:pPr lvl="0">
                        <a:buNone/>
                      </a:pPr>
                      <a:r>
                        <a:rPr lang="fr-FR" sz="1000" dirty="0"/>
                        <a:t>Ne pas mettre des données</a:t>
                      </a:r>
                    </a:p>
                    <a:p>
                      <a:pPr lvl="0">
                        <a:buNone/>
                      </a:pPr>
                      <a:endParaRPr lang="fr-FR" sz="10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2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 err="1">
                          <a:latin typeface="Arial"/>
                        </a:rPr>
                        <a:t>Conda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0" i="0" u="none" strike="noStrike" noProof="0" dirty="0">
                          <a:latin typeface="Arial"/>
                        </a:rPr>
                        <a:t>basique</a:t>
                      </a:r>
                      <a:endParaRPr lang="fr-FR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Création de l'environnement dédié à l'outil/analyse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 À versionner selon les fonctionnalités ( sous entendu le différentes librairies/packages)</a:t>
                      </a:r>
                    </a:p>
                    <a:p>
                      <a:pPr lvl="0">
                        <a:buNone/>
                      </a:pPr>
                      <a:r>
                        <a:rPr lang="fr-FR" sz="1000" dirty="0"/>
                        <a:t>Création d'un environnement par outil/analyse</a:t>
                      </a:r>
                    </a:p>
                    <a:p>
                      <a:pPr lvl="0">
                        <a:buNone/>
                      </a:pPr>
                      <a:endParaRPr lang="fr-FR" sz="10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3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latin typeface="Arial"/>
                        </a:rPr>
                        <a:t>docker/</a:t>
                      </a:r>
                      <a:r>
                        <a:rPr lang="fr-FR" sz="1000" b="1" i="0" u="none" strike="noStrike" noProof="0" dirty="0" err="1">
                          <a:latin typeface="Arial"/>
                        </a:rPr>
                        <a:t>singularity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0" i="0" u="none" strike="noStrike" noProof="0" dirty="0">
                          <a:latin typeface="Arial"/>
                        </a:rPr>
                        <a:t>avancé</a:t>
                      </a:r>
                      <a:endParaRPr lang="fr-FR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Encapsuler les environnements </a:t>
                      </a:r>
                      <a:r>
                        <a:rPr lang="fr-FR" sz="1000" dirty="0" err="1"/>
                        <a:t>conda</a:t>
                      </a:r>
                    </a:p>
                    <a:p>
                      <a:pPr lvl="0">
                        <a:buNone/>
                      </a:pPr>
                      <a:r>
                        <a:rPr lang="fr-FR" sz="1000" dirty="0"/>
                        <a:t>Encapsuler les dockers dans un "docker main"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Peut lancer un pipeline </a:t>
                      </a:r>
                      <a:r>
                        <a:rPr lang="fr-FR" sz="1000" dirty="0" err="1"/>
                        <a:t>snakemake</a:t>
                      </a:r>
                      <a:r>
                        <a:rPr lang="fr-FR" sz="1000" dirty="0"/>
                        <a:t>/</a:t>
                      </a:r>
                      <a:r>
                        <a:rPr lang="fr-FR" sz="1000" dirty="0" err="1"/>
                        <a:t>nexflow</a:t>
                      </a:r>
                    </a:p>
                    <a:p>
                      <a:pPr lvl="0">
                        <a:buNone/>
                      </a:pPr>
                      <a:r>
                        <a:rPr lang="fr-FR" sz="1000" dirty="0"/>
                        <a:t>Ou peut être lancé par un pipeline </a:t>
                      </a:r>
                      <a:r>
                        <a:rPr lang="fr-FR" sz="1000" dirty="0" err="1"/>
                        <a:t>snakemake</a:t>
                      </a:r>
                      <a:endParaRPr lang="fr-FR" sz="1000" dirty="0"/>
                    </a:p>
                    <a:p>
                      <a:pPr lvl="0">
                        <a:buNone/>
                      </a:pPr>
                      <a:endParaRPr lang="fr-FR" sz="10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3/4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4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 err="1">
                          <a:latin typeface="Arial"/>
                        </a:rPr>
                        <a:t>Snakemake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 err="1">
                          <a:latin typeface="Arial"/>
                        </a:rPr>
                        <a:t>nexflow</a:t>
                      </a:r>
                      <a:endParaRPr lang="fr-FR" sz="1000" b="1" i="0" u="none" strike="noStrike" noProof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0" i="0" u="none" strike="noStrike" noProof="0" dirty="0">
                          <a:latin typeface="Arial"/>
                        </a:rPr>
                        <a:t>avancé</a:t>
                      </a:r>
                      <a:endParaRPr lang="fr-FR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0" i="0" u="none" strike="noStrike" noProof="0" dirty="0">
                          <a:latin typeface="Arial"/>
                        </a:rPr>
                        <a:t>Structurer les différentes étapes de l'analyse dans un objectif FAIR de modification ultérieures/ Réutilisation pour d'autres outils</a:t>
                      </a:r>
                      <a:endParaRPr lang="fr-FR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1: pipeline/workflow lancé dans un environnement </a:t>
                      </a:r>
                    </a:p>
                    <a:p>
                      <a:pPr lvl="0">
                        <a:buNone/>
                      </a:pPr>
                      <a:r>
                        <a:rPr lang="fr-FR" sz="1000" dirty="0"/>
                        <a:t>2 : Pipeline/workflow qui lance les différents docker</a:t>
                      </a:r>
                    </a:p>
                    <a:p>
                      <a:pPr lvl="0">
                        <a:buNone/>
                      </a:pPr>
                      <a:endParaRPr lang="fr-FR" sz="10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3/4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>
                          <a:latin typeface="Arial"/>
                        </a:rPr>
                        <a:t>Notebook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000" b="1" i="0" u="none" strike="noStrike" noProof="0" dirty="0" err="1">
                          <a:latin typeface="Arial"/>
                        </a:rPr>
                        <a:t>jupyter</a:t>
                      </a:r>
                      <a:r>
                        <a:rPr lang="fr-FR" sz="1000" b="1" i="0" u="none" strike="noStrike" noProof="0" dirty="0">
                          <a:latin typeface="Arial"/>
                        </a:rPr>
                        <a:t>/</a:t>
                      </a:r>
                      <a:r>
                        <a:rPr lang="fr-FR" sz="1000" b="1" i="0" u="none" strike="noStrike" noProof="0" dirty="0" err="1">
                          <a:latin typeface="Arial"/>
                        </a:rPr>
                        <a:t>markdown</a:t>
                      </a:r>
                      <a:endParaRPr lang="fr-FR" sz="1000" b="1" i="0" u="none" strike="noStrike" noProof="0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0" i="0" u="none" strike="noStrike" noProof="0" dirty="0">
                          <a:latin typeface="Arial"/>
                        </a:rPr>
                        <a:t>avancé</a:t>
                      </a:r>
                      <a:endParaRPr lang="fr-FR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sz="1000" dirty="0"/>
                        <a:t>Description du projet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sz="1000" dirty="0"/>
                        <a:t>Fonctionnalités à définir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sz="1000" dirty="0"/>
                        <a:t>Biblio, recherche de l'existence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sz="1000" dirty="0"/>
                        <a:t>Cahier de labo/de suivi du développement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À versionner via git....Hub/</a:t>
                      </a:r>
                      <a:r>
                        <a:rPr lang="fr-FR" sz="1000" dirty="0" err="1"/>
                        <a:t>Lab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fr-FR" sz="1000" dirty="0"/>
                        <a:t>Notebook/wiki...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dirty="0" err="1"/>
                        <a:t>Zenodo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Basique </a:t>
                      </a:r>
                    </a:p>
                    <a:p>
                      <a:pPr lvl="0">
                        <a:buNone/>
                      </a:pPr>
                      <a:r>
                        <a:rPr lang="fr-FR" sz="1000" dirty="0"/>
                        <a:t>Avancé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sz="1000" dirty="0"/>
                        <a:t>Récupération de </a:t>
                      </a:r>
                      <a:r>
                        <a:rPr lang="fr-FR" sz="1000" dirty="0" err="1"/>
                        <a:t>dataset</a:t>
                      </a:r>
                      <a:r>
                        <a:rPr lang="fr-FR" sz="1000" dirty="0"/>
                        <a:t> test</a:t>
                      </a:r>
                      <a:endParaRPr lang="fr-FR" sz="1000" dirty="0" err="1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sz="1000" dirty="0" err="1"/>
                        <a:t>Submit</a:t>
                      </a:r>
                      <a:r>
                        <a:rPr lang="fr-FR" sz="1000" dirty="0"/>
                        <a:t> si publication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sz="1000" dirty="0"/>
                        <a:t>DOI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fr-FR" sz="10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Autre banque de données NCBI/EBI sur les données ...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fr-FR" sz="1000" dirty="0"/>
                        <a:t>En premier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000" dirty="0"/>
                        <a:t>En dernier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9" name="CustomShape 4"/>
          <p:cNvSpPr/>
          <p:nvPr/>
        </p:nvSpPr>
        <p:spPr>
          <a:xfrm>
            <a:off x="1919664" y="69270"/>
            <a:ext cx="482760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Use case : </a:t>
            </a:r>
            <a:r>
              <a:rPr lang="fr-FR" sz="1400" spc="-1" dirty="0">
                <a:solidFill>
                  <a:srgbClr val="000000"/>
                </a:solidFill>
                <a:latin typeface="Arial"/>
                <a:ea typeface="Arial"/>
              </a:rPr>
              <a:t>Développement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r-FR" sz="1400" spc="-1" dirty="0">
                <a:solidFill>
                  <a:srgbClr val="000000"/>
                </a:solidFill>
                <a:latin typeface="Arial"/>
                <a:ea typeface="Arial"/>
              </a:rPr>
              <a:t>d’un outil</a:t>
            </a:r>
            <a:endParaRPr lang="fr-FR" sz="1400" b="0" strike="noStrike" spc="-1" dirty="0">
              <a:latin typeface="Arial"/>
            </a:endParaRPr>
          </a:p>
        </p:txBody>
      </p:sp>
      <p:pic>
        <p:nvPicPr>
          <p:cNvPr id="90" name="Google Shape;178;ge27a05d022_0_0"/>
          <p:cNvPicPr/>
          <p:nvPr/>
        </p:nvPicPr>
        <p:blipFill>
          <a:blip r:embed="rId2"/>
          <a:stretch/>
        </p:blipFill>
        <p:spPr>
          <a:xfrm>
            <a:off x="-4736862" y="1253755"/>
            <a:ext cx="4614480" cy="3903480"/>
          </a:xfrm>
          <a:prstGeom prst="rect">
            <a:avLst/>
          </a:prstGeom>
          <a:ln w="19080">
            <a:solidFill>
              <a:schemeClr val="dk2"/>
            </a:solidFill>
            <a:rou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Microsoft Office PowerPoint</Application>
  <PresentationFormat>Personnalisé</PresentationFormat>
  <Slides>2</Slides>
  <Notes>0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Office Theme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elodie chapeaublanc</dc:creator>
  <dc:description/>
  <cp:lastModifiedBy>elodie chapeaublanc</cp:lastModifiedBy>
  <cp:revision>208</cp:revision>
  <dcterms:created xsi:type="dcterms:W3CDTF">2021-06-30T10:55:40Z</dcterms:created>
  <dcterms:modified xsi:type="dcterms:W3CDTF">2021-06-30T10:33:28Z</dcterms:modified>
  <dc:language>fr-FR</dc:language>
</cp:coreProperties>
</file>